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YCzmRnlrL/b7vjeA5cJ+CGyQG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C2AE93-5941-4D6B-AE12-CF29A4C52E2B}">
  <a:tblStyle styleId="{2FC2AE93-5941-4D6B-AE12-CF29A4C52E2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41af5dcc8_1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141af5dcc8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0e0aba0ba_2_1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10e0aba0ba_2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13c79f6b7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113c79f6b7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1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9"/>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7" name="Shape 77"/>
        <p:cNvGrpSpPr/>
        <p:nvPr/>
      </p:nvGrpSpPr>
      <p:grpSpPr>
        <a:xfrm>
          <a:off x="0" y="0"/>
          <a:ext cx="0" cy="0"/>
          <a:chOff x="0" y="0"/>
          <a:chExt cx="0" cy="0"/>
        </a:xfrm>
      </p:grpSpPr>
      <p:sp>
        <p:nvSpPr>
          <p:cNvPr id="78" name="Google Shape;78;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2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2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20"/>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0"/>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6" name="Shape 86"/>
        <p:cNvGrpSpPr/>
        <p:nvPr/>
      </p:nvGrpSpPr>
      <p:grpSpPr>
        <a:xfrm>
          <a:off x="0" y="0"/>
          <a:ext cx="0" cy="0"/>
          <a:chOff x="0" y="0"/>
          <a:chExt cx="0" cy="0"/>
        </a:xfrm>
      </p:grpSpPr>
      <p:sp>
        <p:nvSpPr>
          <p:cNvPr id="87" name="Google Shape;87;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2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2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2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2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2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2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12"/>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2"/>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 name="Shape 23"/>
        <p:cNvGrpSpPr/>
        <p:nvPr/>
      </p:nvGrpSpPr>
      <p:grpSpPr>
        <a:xfrm>
          <a:off x="0" y="0"/>
          <a:ext cx="0" cy="0"/>
          <a:chOff x="0" y="0"/>
          <a:chExt cx="0" cy="0"/>
        </a:xfrm>
      </p:grpSpPr>
      <p:sp>
        <p:nvSpPr>
          <p:cNvPr id="24" name="Google Shape;24;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3"/>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4"/>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1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6" name="Shape 46"/>
        <p:cNvGrpSpPr/>
        <p:nvPr/>
      </p:nvGrpSpPr>
      <p:grpSpPr>
        <a:xfrm>
          <a:off x="0" y="0"/>
          <a:ext cx="0" cy="0"/>
          <a:chOff x="0" y="0"/>
          <a:chExt cx="0" cy="0"/>
        </a:xfrm>
      </p:grpSpPr>
      <p:sp>
        <p:nvSpPr>
          <p:cNvPr id="47" name="Google Shape;47;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16"/>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6"/>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2" name="Shape 62"/>
        <p:cNvGrpSpPr/>
        <p:nvPr/>
      </p:nvGrpSpPr>
      <p:grpSpPr>
        <a:xfrm>
          <a:off x="0" y="0"/>
          <a:ext cx="0" cy="0"/>
          <a:chOff x="0" y="0"/>
          <a:chExt cx="0" cy="0"/>
        </a:xfrm>
      </p:grpSpPr>
      <p:sp>
        <p:nvSpPr>
          <p:cNvPr id="63" name="Google Shape;6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1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6" name="Google Shape;66;p1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1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pic>
        <p:nvPicPr>
          <p:cNvPr id="7" name="Google Shape;7;p7"/>
          <p:cNvPicPr preferRelativeResize="0"/>
          <p:nvPr/>
        </p:nvPicPr>
        <p:blipFill rotWithShape="1">
          <a:blip r:embed="rId1">
            <a:alphaModFix amt="35000"/>
          </a:blip>
          <a:srcRect b="0" l="0" r="0" t="0"/>
          <a:stretch/>
        </p:blipFill>
        <p:spPr>
          <a:xfrm>
            <a:off x="0" y="0"/>
            <a:ext cx="12191040" cy="1391400"/>
          </a:xfrm>
          <a:prstGeom prst="rect">
            <a:avLst/>
          </a:prstGeom>
          <a:noFill/>
          <a:ln>
            <a:noFill/>
          </a:ln>
        </p:spPr>
      </p:pic>
      <p:sp>
        <p:nvSpPr>
          <p:cNvPr id="8" name="Google Shape;8;p7"/>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7"/>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rtl="0" algn="r">
              <a:lnSpc>
                <a:spcPct val="100000"/>
              </a:lnSpc>
              <a:spcBef>
                <a:spcPts val="0"/>
              </a:spcBef>
              <a:spcAft>
                <a:spcPts val="0"/>
              </a:spcAft>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 name="Google Shape;12;p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github.com/contactatfp/theLibrarians" TargetMode="External"/><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02" name="Google Shape;102;p1"/>
          <p:cNvSpPr/>
          <p:nvPr/>
        </p:nvSpPr>
        <p:spPr>
          <a:xfrm>
            <a:off x="0" y="0"/>
            <a:ext cx="12187800" cy="6856920"/>
          </a:xfrm>
          <a:prstGeom prst="rect">
            <a:avLst/>
          </a:prstGeom>
          <a:solidFill>
            <a:srgbClr val="00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03" name="Google Shape;103;p1"/>
          <p:cNvSpPr/>
          <p:nvPr/>
        </p:nvSpPr>
        <p:spPr>
          <a:xfrm rot="10800000">
            <a:off x="1080" y="0"/>
            <a:ext cx="12187800" cy="6856920"/>
          </a:xfrm>
          <a:prstGeom prst="rect">
            <a:avLst/>
          </a:prstGeom>
          <a:blipFill rotWithShape="0">
            <a:blip r:embed="rId3">
              <a:alphaModFix amt="30000"/>
            </a:blip>
            <a:tile algn="t" flip="none" tx="887625" sx="100000" ty="-5"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Diagram&#10;&#10;Description automatically generated" id="104" name="Google Shape;104;p1"/>
          <p:cNvPicPr preferRelativeResize="0"/>
          <p:nvPr/>
        </p:nvPicPr>
        <p:blipFill rotWithShape="1">
          <a:blip r:embed="rId4">
            <a:alphaModFix amt="70000"/>
          </a:blip>
          <a:srcRect b="0" l="0" r="-2" t="29685"/>
          <a:stretch/>
        </p:blipFill>
        <p:spPr>
          <a:xfrm>
            <a:off x="0" y="0"/>
            <a:ext cx="12187800" cy="6855480"/>
          </a:xfrm>
          <a:prstGeom prst="rect">
            <a:avLst/>
          </a:prstGeom>
          <a:noFill/>
          <a:ln>
            <a:noFill/>
          </a:ln>
        </p:spPr>
      </p:pic>
      <p:sp>
        <p:nvSpPr>
          <p:cNvPr id="105" name="Google Shape;105;p1"/>
          <p:cNvSpPr txBox="1"/>
          <p:nvPr>
            <p:ph idx="4294967295" type="title"/>
          </p:nvPr>
        </p:nvSpPr>
        <p:spPr>
          <a:xfrm>
            <a:off x="838080" y="740160"/>
            <a:ext cx="7529760" cy="316296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FFFFFF"/>
              </a:buClr>
              <a:buSzPts val="5200"/>
              <a:buFont typeface="Avenir"/>
              <a:buNone/>
            </a:pPr>
            <a:r>
              <a:rPr b="1" i="0" lang="en-US" sz="5200" u="none" cap="none" strike="noStrike">
                <a:solidFill>
                  <a:srgbClr val="FFFFFF"/>
                </a:solidFill>
                <a:latin typeface="Avenir"/>
                <a:ea typeface="Avenir"/>
                <a:cs typeface="Avenir"/>
                <a:sym typeface="Avenir"/>
              </a:rPr>
              <a:t>The Librarians</a:t>
            </a:r>
            <a:endParaRPr b="0" i="0" sz="5200" u="none" cap="none" strike="noStrike">
              <a:solidFill>
                <a:srgbClr val="000000"/>
              </a:solidFill>
              <a:latin typeface="Arial"/>
              <a:ea typeface="Arial"/>
              <a:cs typeface="Arial"/>
              <a:sym typeface="Arial"/>
            </a:endParaRPr>
          </a:p>
        </p:txBody>
      </p:sp>
      <p:sp>
        <p:nvSpPr>
          <p:cNvPr id="106" name="Google Shape;106;p1"/>
          <p:cNvSpPr txBox="1"/>
          <p:nvPr>
            <p:ph idx="4294967295" type="subTitle"/>
          </p:nvPr>
        </p:nvSpPr>
        <p:spPr>
          <a:xfrm>
            <a:off x="838080" y="4074480"/>
            <a:ext cx="7581960" cy="193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Dexter Estrada (Lead)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Kevin Ngo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Kyle Louderback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Nicholas Semaan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9104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12" name="Google Shape;112;p2"/>
          <p:cNvSpPr/>
          <p:nvPr/>
        </p:nvSpPr>
        <p:spPr>
          <a:xfrm>
            <a:off x="0" y="0"/>
            <a:ext cx="12187800" cy="6856920"/>
          </a:xfrm>
          <a:prstGeom prst="rect">
            <a:avLst/>
          </a:prstGeom>
          <a:solidFill>
            <a:schemeClr val="lt2">
              <a:alpha val="69411"/>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pic>
        <p:nvPicPr>
          <p:cNvPr id="113" name="Google Shape;113;p2"/>
          <p:cNvPicPr preferRelativeResize="0"/>
          <p:nvPr/>
        </p:nvPicPr>
        <p:blipFill rotWithShape="1">
          <a:blip r:embed="rId3">
            <a:alphaModFix/>
          </a:blip>
          <a:srcRect b="0" l="0" r="40637" t="37025"/>
          <a:stretch/>
        </p:blipFill>
        <p:spPr>
          <a:xfrm>
            <a:off x="10744200" y="0"/>
            <a:ext cx="1446840" cy="1534680"/>
          </a:xfrm>
          <a:prstGeom prst="rect">
            <a:avLst/>
          </a:prstGeom>
          <a:noFill/>
          <a:ln>
            <a:noFill/>
          </a:ln>
        </p:spPr>
      </p:pic>
      <p:sp>
        <p:nvSpPr>
          <p:cNvPr id="114" name="Google Shape;114;p2"/>
          <p:cNvSpPr txBox="1"/>
          <p:nvPr>
            <p:ph idx="4294967295" type="title"/>
          </p:nvPr>
        </p:nvSpPr>
        <p:spPr>
          <a:xfrm>
            <a:off x="838080" y="559800"/>
            <a:ext cx="10347120" cy="128232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15" name="Google Shape;115;p2"/>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graphicFrame>
        <p:nvGraphicFramePr>
          <p:cNvPr id="116" name="Google Shape;116;p2"/>
          <p:cNvGraphicFramePr/>
          <p:nvPr/>
        </p:nvGraphicFramePr>
        <p:xfrm>
          <a:off x="1474200" y="1857600"/>
          <a:ext cx="3000000" cy="3000000"/>
        </p:xfrm>
        <a:graphic>
          <a:graphicData uri="http://schemas.openxmlformats.org/drawingml/2006/table">
            <a:tbl>
              <a:tblPr>
                <a:noFill/>
                <a:tableStyleId>{2FC2AE93-5941-4D6B-AE12-CF29A4C52E2B}</a:tableStyleId>
              </a:tblPr>
              <a:tblGrid>
                <a:gridCol w="2412000"/>
                <a:gridCol w="6827750"/>
              </a:tblGrid>
              <a:tr h="890650">
                <a:tc>
                  <a:txBody>
                    <a:bodyPr/>
                    <a:lstStyle/>
                    <a:p>
                      <a:pPr indent="0" lvl="0" marL="0" marR="0" rtl="0" algn="ctr">
                        <a:lnSpc>
                          <a:spcPct val="100000"/>
                        </a:lnSpc>
                        <a:spcBef>
                          <a:spcPts val="0"/>
                        </a:spcBef>
                        <a:spcAft>
                          <a:spcPts val="0"/>
                        </a:spcAft>
                        <a:buClr>
                          <a:srgbClr val="000000"/>
                        </a:buClr>
                        <a:buSzPts val="3300"/>
                        <a:buFont typeface="Arial"/>
                        <a:buNone/>
                      </a:pPr>
                      <a:r>
                        <a:rPr b="1" lang="en-US" sz="3300" u="none" cap="none" strike="noStrike">
                          <a:solidFill>
                            <a:schemeClr val="lt1"/>
                          </a:solidFill>
                          <a:latin typeface="Avenir"/>
                          <a:ea typeface="Avenir"/>
                          <a:cs typeface="Avenir"/>
                          <a:sym typeface="Avenir"/>
                        </a:rPr>
                        <a:t>Name</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3300"/>
                        <a:buFont typeface="Arial"/>
                        <a:buNone/>
                      </a:pPr>
                      <a:r>
                        <a:rPr b="1" lang="en-US" sz="3300" u="none" cap="none" strike="noStrike">
                          <a:solidFill>
                            <a:schemeClr val="lt1"/>
                          </a:solidFill>
                          <a:latin typeface="Avenir"/>
                          <a:ea typeface="Avenir"/>
                          <a:cs typeface="Avenir"/>
                          <a:sym typeface="Avenir"/>
                        </a:rPr>
                        <a:t>Job</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r>
              <a:tr h="890650">
                <a:tc>
                  <a:txBody>
                    <a:bodyPr/>
                    <a:lstStyle/>
                    <a:p>
                      <a:pPr indent="0" lvl="0" marL="0" marR="0" rtl="0" algn="ctr">
                        <a:lnSpc>
                          <a:spcPct val="100000"/>
                        </a:lnSpc>
                        <a:spcBef>
                          <a:spcPts val="0"/>
                        </a:spcBef>
                        <a:spcAft>
                          <a:spcPts val="0"/>
                        </a:spcAft>
                        <a:buClr>
                          <a:srgbClr val="000000"/>
                        </a:buClr>
                        <a:buSzPts val="2000"/>
                        <a:buFont typeface="Arial"/>
                        <a:buNone/>
                      </a:pPr>
                      <a:r>
                        <a:rPr b="0" lang="en-US" sz="2000" u="none" cap="none" strike="noStrike">
                          <a:solidFill>
                            <a:schemeClr val="dk1"/>
                          </a:solidFill>
                          <a:latin typeface="Avenir"/>
                          <a:ea typeface="Avenir"/>
                          <a:cs typeface="Avenir"/>
                          <a:sym typeface="Avenir"/>
                        </a:rPr>
                        <a:t>Kyle</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Update README.md to match project description</a:t>
                      </a:r>
                      <a:endParaRPr sz="1800" u="none" cap="none" strike="noStrike">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Clr>
                          <a:srgbClr val="000000"/>
                        </a:buClr>
                        <a:buSzPts val="2000"/>
                        <a:buFont typeface="Arial"/>
                        <a:buNone/>
                      </a:pPr>
                      <a:r>
                        <a:rPr b="0" lang="en-US" sz="2000" u="none" cap="none" strike="noStrike">
                          <a:solidFill>
                            <a:schemeClr val="dk1"/>
                          </a:solidFill>
                          <a:latin typeface="Avenir"/>
                          <a:ea typeface="Avenir"/>
                          <a:cs typeface="Avenir"/>
                          <a:sym typeface="Avenir"/>
                        </a:rPr>
                        <a:t>Kevin</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u="none" cap="none" strike="noStrike">
                          <a:solidFill>
                            <a:schemeClr val="dk1"/>
                          </a:solidFill>
                          <a:latin typeface="Avenir"/>
                          <a:ea typeface="Avenir"/>
                          <a:cs typeface="Avenir"/>
                          <a:sym typeface="Avenir"/>
                        </a:rPr>
                        <a:t>Build forms.py</a:t>
                      </a:r>
                      <a:endParaRPr sz="1800" u="none" cap="none" strike="noStrike">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r h="890650">
                <a:tc>
                  <a:txBody>
                    <a:bodyPr/>
                    <a:lstStyle/>
                    <a:p>
                      <a:pPr indent="0" lvl="0" marL="0" marR="0" rtl="0" algn="ctr">
                        <a:lnSpc>
                          <a:spcPct val="100000"/>
                        </a:lnSpc>
                        <a:spcBef>
                          <a:spcPts val="0"/>
                        </a:spcBef>
                        <a:spcAft>
                          <a:spcPts val="0"/>
                        </a:spcAft>
                        <a:buClr>
                          <a:srgbClr val="000000"/>
                        </a:buClr>
                        <a:buSzPts val="2000"/>
                        <a:buFont typeface="Arial"/>
                        <a:buNone/>
                      </a:pPr>
                      <a:r>
                        <a:rPr b="0" lang="en-US" sz="2000" u="none" cap="none" strike="noStrike">
                          <a:solidFill>
                            <a:schemeClr val="dk1"/>
                          </a:solidFill>
                          <a:latin typeface="Avenir"/>
                          <a:ea typeface="Avenir"/>
                          <a:cs typeface="Avenir"/>
                          <a:sym typeface="Avenir"/>
                        </a:rPr>
                        <a:t>Dexter</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lang="en-US" sz="1800">
                          <a:solidFill>
                            <a:schemeClr val="dk1"/>
                          </a:solidFill>
                          <a:latin typeface="Avenir"/>
                          <a:ea typeface="Avenir"/>
                          <a:cs typeface="Avenir"/>
                          <a:sym typeface="Avenir"/>
                        </a:rPr>
                        <a:t>Build </a:t>
                      </a:r>
                      <a:r>
                        <a:rPr b="0" lang="en-US" sz="1800" u="none" cap="none" strike="noStrike">
                          <a:solidFill>
                            <a:schemeClr val="dk1"/>
                          </a:solidFill>
                          <a:latin typeface="Avenir"/>
                          <a:ea typeface="Avenir"/>
                          <a:cs typeface="Avenir"/>
                          <a:sym typeface="Avenir"/>
                        </a:rPr>
                        <a:t>models.py </a:t>
                      </a:r>
                      <a:endParaRPr b="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lang="en-US" sz="1800">
                          <a:solidFill>
                            <a:schemeClr val="dk1"/>
                          </a:solidFill>
                          <a:latin typeface="Avenir"/>
                          <a:ea typeface="Avenir"/>
                          <a:cs typeface="Avenir"/>
                          <a:sym typeface="Avenir"/>
                        </a:rPr>
                        <a:t>Update project instructions</a:t>
                      </a:r>
                      <a:endParaRPr sz="1800" u="none" cap="none" strike="noStrike">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Clr>
                          <a:srgbClr val="000000"/>
                        </a:buClr>
                        <a:buSzPts val="2000"/>
                        <a:buFont typeface="Arial"/>
                        <a:buNone/>
                      </a:pPr>
                      <a:r>
                        <a:rPr b="0" lang="en-US" sz="2000" u="none" cap="none" strike="noStrike">
                          <a:solidFill>
                            <a:schemeClr val="dk1"/>
                          </a:solidFill>
                          <a:latin typeface="Avenir"/>
                          <a:ea typeface="Avenir"/>
                          <a:cs typeface="Avenir"/>
                          <a:sym typeface="Avenir"/>
                        </a:rPr>
                        <a:t>Nicolas</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lang="en-US" sz="1800">
                          <a:solidFill>
                            <a:schemeClr val="dk1"/>
                          </a:solidFill>
                          <a:latin typeface="Avenir"/>
                          <a:ea typeface="Avenir"/>
                          <a:cs typeface="Avenir"/>
                          <a:sym typeface="Avenir"/>
                        </a:rPr>
                        <a:t>Continue</a:t>
                      </a:r>
                      <a:r>
                        <a:rPr b="0" lang="en-US" sz="1800" u="none" cap="none" strike="noStrike">
                          <a:solidFill>
                            <a:schemeClr val="dk1"/>
                          </a:solidFill>
                          <a:latin typeface="Avenir"/>
                          <a:ea typeface="Avenir"/>
                          <a:cs typeface="Avenir"/>
                          <a:sym typeface="Avenir"/>
                        </a:rPr>
                        <a:t> building index.html, about.html, layout.html, form.html,</a:t>
                      </a:r>
                      <a:r>
                        <a:rPr lang="en-US" sz="1800" u="none" cap="none" strike="noStrike">
                          <a:solidFill>
                            <a:schemeClr val="dk1"/>
                          </a:solidFill>
                          <a:latin typeface="Avenir"/>
                          <a:ea typeface="Avenir"/>
                          <a:cs typeface="Avenir"/>
                          <a:sym typeface="Avenir"/>
                        </a:rPr>
                        <a:t> register.html, login.html</a:t>
                      </a:r>
                      <a:endParaRPr b="0" sz="1800" u="none" cap="none" strike="noStrike">
                        <a:solidFill>
                          <a:srgbClr val="000000"/>
                        </a:solidFill>
                        <a:latin typeface="Arial"/>
                        <a:ea typeface="Arial"/>
                        <a:cs typeface="Arial"/>
                        <a:sym typeface="Arial"/>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g2141af5dcc8_1_0"/>
          <p:cNvSpPr/>
          <p:nvPr/>
        </p:nvSpPr>
        <p:spPr>
          <a:xfrm>
            <a:off x="0" y="0"/>
            <a:ext cx="121911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22" name="Google Shape;122;g2141af5dcc8_1_0"/>
          <p:cNvSpPr/>
          <p:nvPr/>
        </p:nvSpPr>
        <p:spPr>
          <a:xfrm>
            <a:off x="0" y="0"/>
            <a:ext cx="12187800" cy="6856800"/>
          </a:xfrm>
          <a:prstGeom prst="rect">
            <a:avLst/>
          </a:prstGeom>
          <a:solidFill>
            <a:schemeClr val="lt2">
              <a:alpha val="69410"/>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pic>
        <p:nvPicPr>
          <p:cNvPr id="123" name="Google Shape;123;g2141af5dcc8_1_0"/>
          <p:cNvPicPr preferRelativeResize="0"/>
          <p:nvPr/>
        </p:nvPicPr>
        <p:blipFill rotWithShape="1">
          <a:blip r:embed="rId3">
            <a:alphaModFix/>
          </a:blip>
          <a:srcRect b="0" l="0" r="40638" t="37023"/>
          <a:stretch/>
        </p:blipFill>
        <p:spPr>
          <a:xfrm>
            <a:off x="10744200" y="0"/>
            <a:ext cx="1446840" cy="1534680"/>
          </a:xfrm>
          <a:prstGeom prst="rect">
            <a:avLst/>
          </a:prstGeom>
          <a:noFill/>
          <a:ln>
            <a:noFill/>
          </a:ln>
        </p:spPr>
      </p:pic>
      <p:sp>
        <p:nvSpPr>
          <p:cNvPr id="124" name="Google Shape;124;g2141af5dcc8_1_0"/>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25" name="Google Shape;125;g2141af5dcc8_1_0"/>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sp>
        <p:nvSpPr>
          <p:cNvPr id="126" name="Google Shape;126;g2141af5dcc8_1_0"/>
          <p:cNvSpPr txBox="1"/>
          <p:nvPr>
            <p:ph idx="1" type="body"/>
          </p:nvPr>
        </p:nvSpPr>
        <p:spPr>
          <a:xfrm>
            <a:off x="639900" y="1418396"/>
            <a:ext cx="10972500" cy="823800"/>
          </a:xfrm>
          <a:prstGeom prst="rect">
            <a:avLst/>
          </a:prstGeom>
          <a:noFill/>
          <a:ln>
            <a:noFill/>
          </a:ln>
        </p:spPr>
        <p:txBody>
          <a:bodyPr anchorCtr="0" anchor="t" bIns="0" lIns="0" spcFirstLastPara="1" rIns="0" wrap="square" tIns="0">
            <a:normAutofit/>
          </a:bodyPr>
          <a:lstStyle/>
          <a:p>
            <a:pPr indent="-317500" lvl="0" marL="457200" rtl="0" algn="l">
              <a:lnSpc>
                <a:spcPct val="100000"/>
              </a:lnSpc>
              <a:spcBef>
                <a:spcPts val="0"/>
              </a:spcBef>
              <a:spcAft>
                <a:spcPts val="0"/>
              </a:spcAft>
              <a:buSzPts val="1400"/>
              <a:buChar char="●"/>
            </a:pPr>
            <a:r>
              <a:rPr lang="en-US"/>
              <a:t>Fixed documentation based on Feedback</a:t>
            </a:r>
            <a:endParaRPr/>
          </a:p>
          <a:p>
            <a:pPr indent="-317500" lvl="0" marL="457200" rtl="0" algn="l">
              <a:lnSpc>
                <a:spcPct val="100000"/>
              </a:lnSpc>
              <a:spcBef>
                <a:spcPts val="0"/>
              </a:spcBef>
              <a:spcAft>
                <a:spcPts val="0"/>
              </a:spcAft>
              <a:buSzPts val="1400"/>
              <a:buChar char="●"/>
            </a:pPr>
            <a:r>
              <a:rPr lang="en-US"/>
              <a:t>Adjusted documentation to GitHub </a:t>
            </a:r>
            <a:r>
              <a:rPr lang="en-US" u="sng">
                <a:solidFill>
                  <a:schemeClr val="hlink"/>
                </a:solidFill>
                <a:hlinkClick r:id="rId5"/>
              </a:rPr>
              <a:t>https://github.com/contactatfp/theLibrarians</a:t>
            </a:r>
            <a:endParaRPr/>
          </a:p>
        </p:txBody>
      </p:sp>
      <p:pic>
        <p:nvPicPr>
          <p:cNvPr id="127" name="Google Shape;127;g2141af5dcc8_1_0"/>
          <p:cNvPicPr preferRelativeResize="0"/>
          <p:nvPr/>
        </p:nvPicPr>
        <p:blipFill>
          <a:blip r:embed="rId6">
            <a:alphaModFix/>
          </a:blip>
          <a:stretch>
            <a:fillRect/>
          </a:stretch>
        </p:blipFill>
        <p:spPr>
          <a:xfrm>
            <a:off x="2121487" y="2681775"/>
            <a:ext cx="8009325" cy="373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g210e0aba0ba_2_15"/>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pic>
        <p:nvPicPr>
          <p:cNvPr id="133" name="Google Shape;133;g210e0aba0ba_2_1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34" name="Google Shape;134;g210e0aba0ba_2_15"/>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35" name="Google Shape;135;g210e0aba0ba_2_15"/>
          <p:cNvSpPr/>
          <p:nvPr/>
        </p:nvSpPr>
        <p:spPr>
          <a:xfrm>
            <a:off x="0" y="0"/>
            <a:ext cx="12187800" cy="6856800"/>
          </a:xfrm>
          <a:prstGeom prst="rect">
            <a:avLst/>
          </a:prstGeom>
          <a:solidFill>
            <a:schemeClr val="lt2">
              <a:alpha val="60392"/>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36" name="Google Shape;136;g210e0aba0ba_2_15"/>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Features: Book Generation</a:t>
            </a:r>
            <a:endParaRPr b="0" i="0" sz="4400" u="none" cap="none" strike="noStrike">
              <a:solidFill>
                <a:srgbClr val="000000"/>
              </a:solidFill>
              <a:latin typeface="Arial"/>
              <a:ea typeface="Arial"/>
              <a:cs typeface="Arial"/>
              <a:sym typeface="Arial"/>
            </a:endParaRPr>
          </a:p>
        </p:txBody>
      </p:sp>
      <p:sp>
        <p:nvSpPr>
          <p:cNvPr id="137" name="Google Shape;137;g210e0aba0ba_2_15"/>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38" name="Google Shape;138;g210e0aba0ba_2_15"/>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39" name="Google Shape;139;g210e0aba0ba_2_15"/>
          <p:cNvSpPr txBox="1"/>
          <p:nvPr>
            <p:ph idx="1" type="body"/>
          </p:nvPr>
        </p:nvSpPr>
        <p:spPr>
          <a:xfrm>
            <a:off x="609750" y="1439697"/>
            <a:ext cx="10972500" cy="12501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Use Case: A user wants to generate a book and clicks on the Book link in the navigation bar. They are taken to the Book page where they fill out the form with details about the characters and settings they want in their book. The form includes fields for character names, ages, and story settings.</a:t>
            </a:r>
            <a:endParaRPr>
              <a:solidFill>
                <a:schemeClr val="dk1"/>
              </a:solidFill>
            </a:endParaRPr>
          </a:p>
          <a:p>
            <a:pPr indent="0" lvl="0" marL="0" rtl="0" algn="l">
              <a:lnSpc>
                <a:spcPct val="100000"/>
              </a:lnSpc>
              <a:spcBef>
                <a:spcPts val="0"/>
              </a:spcBef>
              <a:spcAft>
                <a:spcPts val="0"/>
              </a:spcAft>
              <a:buSzPts val="1400"/>
              <a:buNone/>
            </a:pPr>
            <a:r>
              <a:t/>
            </a:r>
            <a:endParaRPr/>
          </a:p>
        </p:txBody>
      </p:sp>
      <p:pic>
        <p:nvPicPr>
          <p:cNvPr id="140" name="Google Shape;140;g210e0aba0ba_2_15"/>
          <p:cNvPicPr preferRelativeResize="0"/>
          <p:nvPr/>
        </p:nvPicPr>
        <p:blipFill>
          <a:blip r:embed="rId5">
            <a:alphaModFix/>
          </a:blip>
          <a:stretch>
            <a:fillRect/>
          </a:stretch>
        </p:blipFill>
        <p:spPr>
          <a:xfrm>
            <a:off x="0" y="3028175"/>
            <a:ext cx="6054724" cy="3490301"/>
          </a:xfrm>
          <a:prstGeom prst="rect">
            <a:avLst/>
          </a:prstGeom>
          <a:noFill/>
          <a:ln>
            <a:noFill/>
          </a:ln>
        </p:spPr>
      </p:pic>
      <p:pic>
        <p:nvPicPr>
          <p:cNvPr id="141" name="Google Shape;141;g210e0aba0ba_2_15"/>
          <p:cNvPicPr preferRelativeResize="0"/>
          <p:nvPr/>
        </p:nvPicPr>
        <p:blipFill>
          <a:blip r:embed="rId6">
            <a:alphaModFix/>
          </a:blip>
          <a:stretch>
            <a:fillRect/>
          </a:stretch>
        </p:blipFill>
        <p:spPr>
          <a:xfrm>
            <a:off x="6137300" y="3028175"/>
            <a:ext cx="6054702" cy="3490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5"/>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pic>
        <p:nvPicPr>
          <p:cNvPr id="147" name="Google Shape;147;p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48" name="Google Shape;148;p5"/>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49" name="Google Shape;149;p5"/>
          <p:cNvSpPr/>
          <p:nvPr/>
        </p:nvSpPr>
        <p:spPr>
          <a:xfrm>
            <a:off x="0" y="0"/>
            <a:ext cx="12187800" cy="6856920"/>
          </a:xfrm>
          <a:prstGeom prst="rect">
            <a:avLst/>
          </a:prstGeom>
          <a:solidFill>
            <a:schemeClr val="lt2">
              <a:alpha val="60392"/>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50" name="Google Shape;150;p5"/>
          <p:cNvSpPr/>
          <p:nvPr/>
        </p:nvSpPr>
        <p:spPr>
          <a:xfrm>
            <a:off x="0" y="2249280"/>
            <a:ext cx="12191040" cy="461664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51" name="Google Shape;151;p5"/>
          <p:cNvSpPr/>
          <p:nvPr/>
        </p:nvSpPr>
        <p:spPr>
          <a:xfrm rot="10800000">
            <a:off x="-2220" y="2249580"/>
            <a:ext cx="12191100" cy="4616700"/>
          </a:xfrm>
          <a:prstGeom prst="rect">
            <a:avLst/>
          </a:prstGeom>
          <a:blipFill rotWithShape="0">
            <a:blip r:embed="rId4">
              <a:alphaModFix amt="20000"/>
            </a:blip>
            <a:tile algn="tl" flip="none" tx="893250" sx="100000" ty="5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52" name="Google Shape;152;p5"/>
          <p:cNvSpPr/>
          <p:nvPr/>
        </p:nvSpPr>
        <p:spPr>
          <a:xfrm>
            <a:off x="2640325" y="574796"/>
            <a:ext cx="6906000" cy="8166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000"/>
              <a:buFont typeface="Arial"/>
              <a:buNone/>
            </a:pPr>
            <a:r>
              <a:rPr b="1" lang="en-US" sz="4000">
                <a:latin typeface="Avenir"/>
                <a:ea typeface="Avenir"/>
                <a:cs typeface="Avenir"/>
                <a:sym typeface="Avenir"/>
              </a:rPr>
              <a:t>Test Plans</a:t>
            </a:r>
            <a:endParaRPr b="1" i="0" sz="4000" u="none" cap="none" strike="noStrike">
              <a:solidFill>
                <a:srgbClr val="000000"/>
              </a:solidFill>
              <a:latin typeface="Arial"/>
              <a:ea typeface="Arial"/>
              <a:cs typeface="Arial"/>
              <a:sym typeface="Arial"/>
            </a:endParaRPr>
          </a:p>
        </p:txBody>
      </p:sp>
      <p:sp>
        <p:nvSpPr>
          <p:cNvPr id="153" name="Google Shape;153;p5"/>
          <p:cNvSpPr txBox="1"/>
          <p:nvPr/>
        </p:nvSpPr>
        <p:spPr>
          <a:xfrm>
            <a:off x="2312275" y="2466025"/>
            <a:ext cx="7562100" cy="41097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Registration: Verify that users can successfully create an account by filling out the registration form with their username, email, and password.</a:t>
            </a:r>
            <a:endParaRPr b="1" sz="1700">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Login/Logout: Verify that users can successfully log in and out of their account to access the other features of the application.</a:t>
            </a:r>
            <a:endParaRPr b="1" sz="1700">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Book Generation: Verify that the application successfully generates a children's book based on user input, including character names, ages, and story settings.</a:t>
            </a:r>
            <a:endParaRPr b="1" sz="1700">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Preview: Verify that users can successfully preview the generated book and make changes if necessary.</a:t>
            </a:r>
            <a:endParaRPr b="1" sz="1700">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Download: Verify that users can successfully download the generated book as a PDF.</a:t>
            </a:r>
            <a:endParaRPr b="1" sz="1700">
              <a:solidFill>
                <a:schemeClr val="lt1"/>
              </a:solidFill>
            </a:endParaRPr>
          </a:p>
          <a:p>
            <a:pPr indent="-336550" lvl="0" marL="457200" marR="0" rtl="0" algn="l">
              <a:lnSpc>
                <a:spcPct val="100000"/>
              </a:lnSpc>
              <a:spcBef>
                <a:spcPts val="0"/>
              </a:spcBef>
              <a:spcAft>
                <a:spcPts val="0"/>
              </a:spcAft>
              <a:buClr>
                <a:schemeClr val="lt1"/>
              </a:buClr>
              <a:buSzPts val="1700"/>
              <a:buFont typeface="Arial"/>
              <a:buChar char="●"/>
            </a:pPr>
            <a:r>
              <a:rPr b="1" lang="en-US" sz="1700">
                <a:solidFill>
                  <a:schemeClr val="lt1"/>
                </a:solidFill>
              </a:rPr>
              <a:t>Share: Verify that users can successfully share the generated book on social media.</a:t>
            </a:r>
            <a:endParaRPr b="1" sz="1700">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6"/>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59" name="Google Shape;159;p6"/>
          <p:cNvSpPr/>
          <p:nvPr/>
        </p:nvSpPr>
        <p:spPr>
          <a:xfrm>
            <a:off x="2100" y="538"/>
            <a:ext cx="12187800" cy="6856800"/>
          </a:xfrm>
          <a:prstGeom prst="rect">
            <a:avLst/>
          </a:prstGeom>
          <a:solidFill>
            <a:schemeClr val="lt2">
              <a:alpha val="69411"/>
            </a:schemeClr>
          </a:solidFill>
          <a:ln>
            <a:noFill/>
          </a:ln>
        </p:spPr>
        <p:txBody>
          <a:bodyPr anchorCtr="0" anchor="ctr" bIns="45000" lIns="90000" spcFirstLastPara="1" rIns="90000" wrap="square" tIns="45000">
            <a:noAutofit/>
          </a:bodyPr>
          <a:lstStyle/>
          <a:p>
            <a:pPr indent="0" lvl="0" marL="4572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60" name="Google Shape;160;p6"/>
          <p:cNvSpPr/>
          <p:nvPr/>
        </p:nvSpPr>
        <p:spPr>
          <a:xfrm>
            <a:off x="0" y="0"/>
            <a:ext cx="457092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1" name="Google Shape;161;p6"/>
          <p:cNvSpPr/>
          <p:nvPr/>
        </p:nvSpPr>
        <p:spPr>
          <a:xfrm>
            <a:off x="0" y="0"/>
            <a:ext cx="4570920" cy="6856920"/>
          </a:xfrm>
          <a:prstGeom prst="rect">
            <a:avLst/>
          </a:prstGeom>
          <a:blipFill rotWithShape="1">
            <a:blip r:embed="rId3">
              <a:alphaModFix amt="20000"/>
            </a:blip>
            <a:tile algn="tl" flip="none" tx="893175" sx="100000" ty="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2" name="Google Shape;162;p6"/>
          <p:cNvSpPr txBox="1"/>
          <p:nvPr>
            <p:ph idx="4294967295" type="title"/>
          </p:nvPr>
        </p:nvSpPr>
        <p:spPr>
          <a:xfrm>
            <a:off x="313850" y="640650"/>
            <a:ext cx="3943200" cy="55767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Luna R</a:t>
            </a:r>
            <a:r>
              <a:rPr b="1" lang="en-US" sz="4400">
                <a:solidFill>
                  <a:srgbClr val="FFFFFF"/>
                </a:solidFill>
                <a:latin typeface="Avenir"/>
                <a:ea typeface="Avenir"/>
                <a:cs typeface="Avenir"/>
                <a:sym typeface="Avenir"/>
              </a:rPr>
              <a:t>’s Feedback</a:t>
            </a:r>
            <a:endParaRPr b="0" i="0" sz="4400" u="none" cap="none" strike="noStrike">
              <a:solidFill>
                <a:srgbClr val="000000"/>
              </a:solidFill>
              <a:latin typeface="Arial"/>
              <a:ea typeface="Arial"/>
              <a:cs typeface="Arial"/>
              <a:sym typeface="Arial"/>
            </a:endParaRPr>
          </a:p>
        </p:txBody>
      </p:sp>
      <p:sp>
        <p:nvSpPr>
          <p:cNvPr id="163" name="Google Shape;163;p6"/>
          <p:cNvSpPr txBox="1"/>
          <p:nvPr/>
        </p:nvSpPr>
        <p:spPr>
          <a:xfrm>
            <a:off x="5123800" y="430925"/>
            <a:ext cx="6700500" cy="40020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Clr>
                <a:srgbClr val="595959"/>
              </a:buClr>
              <a:buSzPts val="2700"/>
              <a:buFont typeface="Avenir"/>
              <a:buChar char="●"/>
            </a:pPr>
            <a:r>
              <a:rPr b="1" lang="en-US" sz="2700">
                <a:solidFill>
                  <a:srgbClr val="595959"/>
                </a:solidFill>
                <a:latin typeface="Avenir"/>
                <a:ea typeface="Avenir"/>
                <a:cs typeface="Avenir"/>
                <a:sym typeface="Avenir"/>
              </a:rPr>
              <a:t>Feedback</a:t>
            </a:r>
            <a:endParaRPr b="1" sz="2700">
              <a:solidFill>
                <a:srgbClr val="595959"/>
              </a:solidFill>
              <a:latin typeface="Avenir"/>
              <a:ea typeface="Avenir"/>
              <a:cs typeface="Avenir"/>
              <a:sym typeface="Avenir"/>
            </a:endParaRPr>
          </a:p>
          <a:p>
            <a:pPr indent="0" lvl="0" marL="457200" rtl="0" algn="l">
              <a:spcBef>
                <a:spcPts val="0"/>
              </a:spcBef>
              <a:spcAft>
                <a:spcPts val="0"/>
              </a:spcAft>
              <a:buNone/>
            </a:pPr>
            <a:r>
              <a:t/>
            </a:r>
            <a:endParaRPr b="1" sz="27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Good idea to use openAI API</a:t>
            </a:r>
            <a:endParaRPr sz="1800">
              <a:solidFill>
                <a:srgbClr val="595959"/>
              </a:solidFill>
              <a:latin typeface="Avenir"/>
              <a:ea typeface="Avenir"/>
              <a:cs typeface="Avenir"/>
              <a:sym typeface="Avenir"/>
            </a:endParaRPr>
          </a:p>
          <a:p>
            <a:pPr indent="0" lvl="0" marL="457200" rtl="0" algn="l">
              <a:spcBef>
                <a:spcPts val="0"/>
              </a:spcBef>
              <a:spcAft>
                <a:spcPts val="0"/>
              </a:spcAft>
              <a:buNone/>
            </a:pPr>
            <a:r>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The page looks very clear and straightforward </a:t>
            </a:r>
            <a:endParaRPr sz="1800">
              <a:solidFill>
                <a:srgbClr val="595959"/>
              </a:solidFill>
              <a:latin typeface="Avenir"/>
              <a:ea typeface="Avenir"/>
              <a:cs typeface="Avenir"/>
              <a:sym typeface="Avenir"/>
            </a:endParaRPr>
          </a:p>
          <a:p>
            <a:pPr indent="0" lvl="0" marL="914400" rtl="0" algn="l">
              <a:spcBef>
                <a:spcPts val="0"/>
              </a:spcBef>
              <a:spcAft>
                <a:spcPts val="0"/>
              </a:spcAft>
              <a:buNone/>
            </a:pPr>
            <a:r>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Operation is not very complicated</a:t>
            </a:r>
            <a:endParaRPr sz="1800">
              <a:solidFill>
                <a:srgbClr val="595959"/>
              </a:solidFill>
              <a:latin typeface="Avenir"/>
              <a:ea typeface="Avenir"/>
              <a:cs typeface="Avenir"/>
              <a:sym typeface="Avenir"/>
            </a:endParaRPr>
          </a:p>
          <a:p>
            <a:pPr indent="0" lvl="0" marL="914400" marR="0" rtl="0" algn="l">
              <a:lnSpc>
                <a:spcPct val="100000"/>
              </a:lnSpc>
              <a:spcBef>
                <a:spcPts val="0"/>
              </a:spcBef>
              <a:spcAft>
                <a:spcPts val="0"/>
              </a:spcAft>
              <a:buNone/>
            </a:pPr>
            <a:r>
              <a:t/>
            </a:r>
            <a:endParaRPr sz="1800">
              <a:solidFill>
                <a:srgbClr val="595959"/>
              </a:solidFill>
              <a:latin typeface="Avenir"/>
              <a:ea typeface="Avenir"/>
              <a:cs typeface="Avenir"/>
              <a:sym typeface="Avenir"/>
            </a:endParaRPr>
          </a:p>
          <a:p>
            <a:pPr indent="-342900" lvl="1" marL="914400" marR="0" rtl="0" algn="l">
              <a:lnSpc>
                <a:spcPct val="100000"/>
              </a:lnSpc>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You can try to let user add some images when making a new book</a:t>
            </a:r>
            <a:endParaRPr sz="1800">
              <a:solidFill>
                <a:srgbClr val="595959"/>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1800">
              <a:solidFill>
                <a:srgbClr val="595959"/>
              </a:solidFill>
              <a:latin typeface="Avenir"/>
              <a:ea typeface="Avenir"/>
              <a:cs typeface="Avenir"/>
              <a:sym typeface="Avenir"/>
            </a:endParaRPr>
          </a:p>
          <a:p>
            <a:pPr indent="-342900" lvl="1" marL="914400" marR="0" rtl="0" algn="l">
              <a:lnSpc>
                <a:spcPct val="100000"/>
              </a:lnSpc>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There is a writing error</a:t>
            </a:r>
            <a:endParaRPr sz="1800">
              <a:solidFill>
                <a:srgbClr val="595959"/>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p6"/>
          <p:cNvPicPr preferRelativeResize="0"/>
          <p:nvPr/>
        </p:nvPicPr>
        <p:blipFill rotWithShape="1">
          <a:blip r:embed="rId4">
            <a:alphaModFix/>
          </a:blip>
          <a:srcRect b="0" l="8997" r="19363" t="35228"/>
          <a:stretch/>
        </p:blipFill>
        <p:spPr>
          <a:xfrm>
            <a:off x="6066500" y="4167225"/>
            <a:ext cx="2361800" cy="60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g2113c79f6b7_0_0"/>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70" name="Google Shape;170;g2113c79f6b7_0_0"/>
          <p:cNvSpPr/>
          <p:nvPr/>
        </p:nvSpPr>
        <p:spPr>
          <a:xfrm>
            <a:off x="2100" y="538"/>
            <a:ext cx="12187800" cy="6856800"/>
          </a:xfrm>
          <a:prstGeom prst="rect">
            <a:avLst/>
          </a:prstGeom>
          <a:solidFill>
            <a:schemeClr val="lt2">
              <a:alpha val="69411"/>
            </a:schemeClr>
          </a:solidFill>
          <a:ln>
            <a:noFill/>
          </a:ln>
        </p:spPr>
        <p:txBody>
          <a:bodyPr anchorCtr="0" anchor="ctr" bIns="45000" lIns="90000" spcFirstLastPara="1" rIns="90000" wrap="square" tIns="45000">
            <a:noAutofit/>
          </a:bodyPr>
          <a:lstStyle/>
          <a:p>
            <a:pPr indent="0" lvl="0" marL="4572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venir"/>
              <a:ea typeface="Avenir"/>
              <a:cs typeface="Avenir"/>
              <a:sym typeface="Avenir"/>
            </a:endParaRPr>
          </a:p>
        </p:txBody>
      </p:sp>
      <p:sp>
        <p:nvSpPr>
          <p:cNvPr id="171" name="Google Shape;171;g2113c79f6b7_0_0"/>
          <p:cNvSpPr/>
          <p:nvPr/>
        </p:nvSpPr>
        <p:spPr>
          <a:xfrm>
            <a:off x="0" y="0"/>
            <a:ext cx="45708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2" name="Google Shape;172;g2113c79f6b7_0_0"/>
          <p:cNvSpPr/>
          <p:nvPr/>
        </p:nvSpPr>
        <p:spPr>
          <a:xfrm>
            <a:off x="0" y="0"/>
            <a:ext cx="4570800" cy="6856800"/>
          </a:xfrm>
          <a:prstGeom prst="rect">
            <a:avLst/>
          </a:prstGeom>
          <a:blipFill rotWithShape="1">
            <a:blip r:embed="rId3">
              <a:alphaModFix amt="20000"/>
            </a:blip>
            <a:tile algn="tl" flip="none" tx="893175" sx="100006" ty="0"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3" name="Google Shape;173;g2113c79f6b7_0_0"/>
          <p:cNvSpPr txBox="1"/>
          <p:nvPr>
            <p:ph idx="4294967295" type="title"/>
          </p:nvPr>
        </p:nvSpPr>
        <p:spPr>
          <a:xfrm>
            <a:off x="313850" y="640650"/>
            <a:ext cx="3943200" cy="55767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Response to Feedback</a:t>
            </a:r>
            <a:endParaRPr b="0" i="0" sz="4400" u="none" cap="none" strike="noStrike">
              <a:solidFill>
                <a:srgbClr val="000000"/>
              </a:solidFill>
              <a:latin typeface="Arial"/>
              <a:ea typeface="Arial"/>
              <a:cs typeface="Arial"/>
              <a:sym typeface="Arial"/>
            </a:endParaRPr>
          </a:p>
        </p:txBody>
      </p:sp>
      <p:sp>
        <p:nvSpPr>
          <p:cNvPr id="174" name="Google Shape;174;g2113c79f6b7_0_0"/>
          <p:cNvSpPr txBox="1"/>
          <p:nvPr/>
        </p:nvSpPr>
        <p:spPr>
          <a:xfrm>
            <a:off x="5123775" y="490200"/>
            <a:ext cx="6700500" cy="34479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595959"/>
              </a:buClr>
              <a:buSzPts val="2700"/>
              <a:buFont typeface="Avenir"/>
              <a:buChar char="●"/>
            </a:pPr>
            <a:r>
              <a:rPr b="1" lang="en-US" sz="2700">
                <a:solidFill>
                  <a:srgbClr val="595959"/>
                </a:solidFill>
                <a:latin typeface="Avenir"/>
                <a:ea typeface="Avenir"/>
                <a:cs typeface="Avenir"/>
                <a:sym typeface="Avenir"/>
              </a:rPr>
              <a:t>Our Feedback</a:t>
            </a:r>
            <a:endParaRPr b="1" sz="2700">
              <a:solidFill>
                <a:srgbClr val="595959"/>
              </a:solidFill>
              <a:latin typeface="Avenir"/>
              <a:ea typeface="Avenir"/>
              <a:cs typeface="Avenir"/>
              <a:sym typeface="Avenir"/>
            </a:endParaRPr>
          </a:p>
          <a:p>
            <a:pPr indent="0" lvl="0" marL="0" marR="0" rtl="0" algn="l">
              <a:lnSpc>
                <a:spcPct val="100000"/>
              </a:lnSpc>
              <a:spcBef>
                <a:spcPts val="0"/>
              </a:spcBef>
              <a:spcAft>
                <a:spcPts val="0"/>
              </a:spcAft>
              <a:buNone/>
            </a:pPr>
            <a:r>
              <a:t/>
            </a:r>
            <a:endParaRPr b="1" sz="2700">
              <a:solidFill>
                <a:srgbClr val="595959"/>
              </a:solidFill>
              <a:latin typeface="Avenir"/>
              <a:ea typeface="Avenir"/>
              <a:cs typeface="Avenir"/>
              <a:sym typeface="Avenir"/>
            </a:endParaRPr>
          </a:p>
          <a:p>
            <a:pPr indent="-342900" lvl="1" marL="914400" marR="0" rtl="0" algn="l">
              <a:lnSpc>
                <a:spcPct val="100000"/>
              </a:lnSpc>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Thank you for your feedback. We agree that the page should be simple enough for a parent to use.</a:t>
            </a:r>
            <a:endParaRPr sz="1800">
              <a:solidFill>
                <a:srgbClr val="595959"/>
              </a:solidFill>
              <a:latin typeface="Avenir"/>
              <a:ea typeface="Avenir"/>
              <a:cs typeface="Avenir"/>
              <a:sym typeface="Avenir"/>
            </a:endParaRPr>
          </a:p>
          <a:p>
            <a:pPr indent="0" lvl="0" marL="0" marR="0" rtl="0" algn="l">
              <a:lnSpc>
                <a:spcPct val="100000"/>
              </a:lnSpc>
              <a:spcBef>
                <a:spcPts val="0"/>
              </a:spcBef>
              <a:spcAft>
                <a:spcPts val="0"/>
              </a:spcAft>
              <a:buNone/>
            </a:pPr>
            <a:r>
              <a:t/>
            </a:r>
            <a:endParaRPr sz="1800">
              <a:solidFill>
                <a:srgbClr val="595959"/>
              </a:solidFill>
              <a:latin typeface="Avenir"/>
              <a:ea typeface="Avenir"/>
              <a:cs typeface="Avenir"/>
              <a:sym typeface="Avenir"/>
            </a:endParaRPr>
          </a:p>
          <a:p>
            <a:pPr indent="-342900" lvl="1" marL="914400" marR="0" rtl="0" algn="l">
              <a:lnSpc>
                <a:spcPct val="100000"/>
              </a:lnSpc>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We will </a:t>
            </a:r>
            <a:r>
              <a:rPr lang="en-US" sz="1800">
                <a:solidFill>
                  <a:srgbClr val="595959"/>
                </a:solidFill>
                <a:latin typeface="Avenir"/>
                <a:ea typeface="Avenir"/>
                <a:cs typeface="Avenir"/>
                <a:sym typeface="Avenir"/>
              </a:rPr>
              <a:t>consider </a:t>
            </a:r>
            <a:r>
              <a:rPr lang="en-US" sz="1800">
                <a:solidFill>
                  <a:srgbClr val="595959"/>
                </a:solidFill>
                <a:latin typeface="Avenir"/>
                <a:ea typeface="Avenir"/>
                <a:cs typeface="Avenir"/>
                <a:sym typeface="Avenir"/>
              </a:rPr>
              <a:t>user-submitted images when ge</a:t>
            </a:r>
            <a:r>
              <a:rPr lang="en-US" sz="1800">
                <a:solidFill>
                  <a:srgbClr val="595959"/>
                </a:solidFill>
                <a:latin typeface="Avenir"/>
                <a:ea typeface="Avenir"/>
                <a:cs typeface="Avenir"/>
                <a:sym typeface="Avenir"/>
              </a:rPr>
              <a:t>nerating a book. </a:t>
            </a:r>
            <a:endParaRPr sz="1800">
              <a:solidFill>
                <a:srgbClr val="595959"/>
              </a:solidFill>
              <a:latin typeface="Avenir"/>
              <a:ea typeface="Avenir"/>
              <a:cs typeface="Avenir"/>
              <a:sym typeface="Avenir"/>
            </a:endParaRPr>
          </a:p>
          <a:p>
            <a:pPr indent="0" lvl="0" marL="0" marR="0" rtl="0" algn="l">
              <a:lnSpc>
                <a:spcPct val="100000"/>
              </a:lnSpc>
              <a:spcBef>
                <a:spcPts val="0"/>
              </a:spcBef>
              <a:spcAft>
                <a:spcPts val="0"/>
              </a:spcAft>
              <a:buNone/>
            </a:pPr>
            <a:r>
              <a:t/>
            </a:r>
            <a:endParaRPr sz="1800">
              <a:solidFill>
                <a:srgbClr val="595959"/>
              </a:solidFill>
              <a:latin typeface="Avenir"/>
              <a:ea typeface="Avenir"/>
              <a:cs typeface="Avenir"/>
              <a:sym typeface="Avenir"/>
            </a:endParaRPr>
          </a:p>
          <a:p>
            <a:pPr indent="-342900" lvl="1" marL="914400" marR="0" rtl="0" algn="l">
              <a:lnSpc>
                <a:spcPct val="100000"/>
              </a:lnSpc>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We have noted the writing error and have fixed the issue.</a:t>
            </a:r>
            <a:endParaRPr sz="1800">
              <a:solidFill>
                <a:srgbClr val="595959"/>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2113c79f6b7_0_0"/>
          <p:cNvPicPr preferRelativeResize="0"/>
          <p:nvPr/>
        </p:nvPicPr>
        <p:blipFill>
          <a:blip r:embed="rId4">
            <a:alphaModFix/>
          </a:blip>
          <a:stretch>
            <a:fillRect/>
          </a:stretch>
        </p:blipFill>
        <p:spPr>
          <a:xfrm>
            <a:off x="6016325" y="3938100"/>
            <a:ext cx="1924050"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ockprint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2023-02-15T17:21:57Z</dcterms:created>
  <dc:creator>Kyle Thomas Louderback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