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91" r:id="rId2"/>
    <p:sldId id="293" r:id="rId3"/>
    <p:sldId id="295" r:id="rId4"/>
    <p:sldId id="296" r:id="rId5"/>
    <p:sldId id="297" r:id="rId6"/>
    <p:sldId id="294" r:id="rId7"/>
    <p:sldId id="298" r:id="rId8"/>
    <p:sldId id="299" r:id="rId9"/>
    <p:sldId id="300" r:id="rId10"/>
    <p:sldId id="292"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86" d="100"/>
          <a:sy n="86" d="100"/>
        </p:scale>
        <p:origin x="15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32" name="Rectangle"/>
          <p:cNvSpPr/>
          <p:nvPr/>
        </p:nvSpPr>
        <p:spPr>
          <a:xfrm>
            <a:off x="0" y="6418262"/>
            <a:ext cx="9155113" cy="458788"/>
          </a:xfrm>
          <a:prstGeom prst="rect">
            <a:avLst/>
          </a:prstGeom>
          <a:solidFill>
            <a:srgbClr val="1D1A36"/>
          </a:solidFill>
          <a:ln w="12700">
            <a:miter lim="400000"/>
          </a:ln>
        </p:spPr>
        <p:txBody>
          <a:bodyPr lIns="45719" rIns="45719"/>
          <a:lstStyle/>
          <a:p>
            <a:endParaRPr/>
          </a:p>
        </p:txBody>
      </p:sp>
      <p:sp>
        <p:nvSpPr>
          <p:cNvPr id="33" name="© 2016 | Coding Boot Camp - All Rights Reserved"/>
          <p:cNvSpPr/>
          <p:nvPr/>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
        <p:nvSpPr>
          <p:cNvPr id="34" name="Line"/>
          <p:cNvSpPr/>
          <p:nvPr/>
        </p:nvSpPr>
        <p:spPr>
          <a:xfrm>
            <a:off x="-1" y="654050"/>
            <a:ext cx="9144002" cy="0"/>
          </a:xfrm>
          <a:prstGeom prst="line">
            <a:avLst/>
          </a:prstGeom>
          <a:ln w="41400">
            <a:solidFill>
              <a:srgbClr val="C83232"/>
            </a:solidFill>
          </a:ln>
        </p:spPr>
        <p:txBody>
          <a:bodyPr lIns="45719" rIns="45719"/>
          <a:lstStyle/>
          <a:p>
            <a:endParaRPr/>
          </a:p>
        </p:txBody>
      </p:sp>
      <p:sp>
        <p:nvSpPr>
          <p:cNvPr id="3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42"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pic>
        <p:nvPicPr>
          <p:cNvPr id="43"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sp>
        <p:nvSpPr>
          <p:cNvPr id="44" name="Title Text"/>
          <p:cNvSpPr>
            <a:spLocks noGrp="1"/>
          </p:cNvSpPr>
          <p:nvPr>
            <p:ph type="title"/>
          </p:nvPr>
        </p:nvSpPr>
        <p:spPr>
          <a:xfrm>
            <a:off x="390525" y="2952750"/>
            <a:ext cx="8229600" cy="871538"/>
          </a:xfrm>
          <a:prstGeom prst="rect">
            <a:avLst/>
          </a:prstGeom>
        </p:spPr>
        <p:txBody>
          <a:bodyPr>
            <a:normAutofit/>
          </a:bodyPr>
          <a:lstStyle/>
          <a:p>
            <a:r>
              <a:t>Title Text</a:t>
            </a:r>
          </a:p>
        </p:txBody>
      </p:sp>
      <p:sp>
        <p:nvSpPr>
          <p:cNvPr id="45" name="Body Level One…"/>
          <p:cNvSpPr>
            <a:spLocks noGrp="1"/>
          </p:cNvSpPr>
          <p:nvPr>
            <p:ph type="body" sz="quarter" idx="1"/>
          </p:nvPr>
        </p:nvSpPr>
        <p:spPr>
          <a:xfrm>
            <a:off x="3370262" y="4035425"/>
            <a:ext cx="2270126" cy="3794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6" name="Rectangle"/>
          <p:cNvSpPr>
            <a:spLocks noGrp="1"/>
          </p:cNvSpPr>
          <p:nvPr>
            <p:ph type="body" sz="quarter" idx="13"/>
          </p:nvPr>
        </p:nvSpPr>
        <p:spPr>
          <a:xfrm>
            <a:off x="396875" y="2503487"/>
            <a:ext cx="2700338" cy="381001"/>
          </a:xfrm>
          <a:prstGeom prst="rect">
            <a:avLst/>
          </a:prstGeom>
        </p:spPr>
        <p:txBody>
          <a:bodyPr>
            <a:normAutofit/>
          </a:bodyPr>
          <a:lstStyle/>
          <a:p>
            <a:pPr marL="171450" indent="-171450" defTabSz="685800">
              <a:spcBef>
                <a:spcPts val="700"/>
              </a:spcBef>
              <a:defRPr sz="2100"/>
            </a:pPr>
            <a:endParaRPr/>
          </a:p>
        </p:txBody>
      </p:sp>
      <p:sp>
        <p:nvSpPr>
          <p:cNvPr id="4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4" name="Rectangle"/>
          <p:cNvSpPr/>
          <p:nvPr/>
        </p:nvSpPr>
        <p:spPr>
          <a:xfrm>
            <a:off x="-1" y="0"/>
            <a:ext cx="9144002" cy="6858000"/>
          </a:xfrm>
          <a:prstGeom prst="rect">
            <a:avLst/>
          </a:prstGeom>
          <a:solidFill>
            <a:srgbClr val="1D1A36"/>
          </a:solidFill>
          <a:ln w="25400">
            <a:solidFill>
              <a:srgbClr val="385D8A"/>
            </a:solidFill>
          </a:ln>
        </p:spPr>
        <p:txBody>
          <a:bodyPr lIns="45719" rIns="45719"/>
          <a:lstStyle/>
          <a:p>
            <a:endParaRPr/>
          </a:p>
        </p:txBody>
      </p:sp>
      <p:sp>
        <p:nvSpPr>
          <p:cNvPr id="55" name="Rectangle"/>
          <p:cNvSpPr/>
          <p:nvPr/>
        </p:nvSpPr>
        <p:spPr>
          <a:xfrm>
            <a:off x="427037" y="3736975"/>
            <a:ext cx="6335713" cy="34925"/>
          </a:xfrm>
          <a:prstGeom prst="rect">
            <a:avLst/>
          </a:prstGeom>
          <a:solidFill>
            <a:srgbClr val="FFFFFF"/>
          </a:solidFill>
          <a:ln w="12700">
            <a:miter lim="400000"/>
          </a:ln>
        </p:spPr>
        <p:txBody>
          <a:bodyPr lIns="45719" rIns="45719"/>
          <a:lstStyle/>
          <a:p>
            <a:endParaRPr/>
          </a:p>
        </p:txBody>
      </p:sp>
      <p:pic>
        <p:nvPicPr>
          <p:cNvPr id="57"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pic>
        <p:nvPicPr>
          <p:cNvPr id="58"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sp>
        <p:nvSpPr>
          <p:cNvPr id="59" name="Title Text"/>
          <p:cNvSpPr>
            <a:spLocks noGrp="1"/>
          </p:cNvSpPr>
          <p:nvPr>
            <p:ph type="title"/>
          </p:nvPr>
        </p:nvSpPr>
        <p:spPr>
          <a:xfrm>
            <a:off x="390525" y="2952750"/>
            <a:ext cx="8229600" cy="871538"/>
          </a:xfrm>
          <a:prstGeom prst="rect">
            <a:avLst/>
          </a:prstGeom>
        </p:spPr>
        <p:txBody>
          <a:bodyPr>
            <a:normAutofit/>
          </a:bodyPr>
          <a:lstStyle/>
          <a:p>
            <a:r>
              <a:t>Title Text</a:t>
            </a:r>
          </a:p>
        </p:txBody>
      </p:sp>
      <p:sp>
        <p:nvSpPr>
          <p:cNvPr id="60" name="Body Level One…"/>
          <p:cNvSpPr>
            <a:spLocks noGrp="1"/>
          </p:cNvSpPr>
          <p:nvPr>
            <p:ph type="body" idx="1"/>
          </p:nvPr>
        </p:nvSpPr>
        <p:spPr>
          <a:xfrm>
            <a:off x="457200" y="1604962"/>
            <a:ext cx="8229600" cy="3976688"/>
          </a:xfrm>
          <a:prstGeom prst="rect">
            <a:avLst/>
          </a:prstGeom>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 2016 | Coding Boot Camp - All Rights Reserved">
            <a:extLst>
              <a:ext uri="{FF2B5EF4-FFF2-40B4-BE49-F238E27FC236}">
                <a16:creationId xmlns:a16="http://schemas.microsoft.com/office/drawing/2014/main" id="{C4789538-B486-4986-B1F4-6BFC9DEBC5BE}"/>
              </a:ext>
            </a:extLst>
          </p:cNvPr>
          <p:cNvSpPr/>
          <p:nvPr userDrawn="1"/>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68" name="Rectangle"/>
          <p:cNvSpPr/>
          <p:nvPr/>
        </p:nvSpPr>
        <p:spPr>
          <a:xfrm>
            <a:off x="0" y="6418262"/>
            <a:ext cx="9155113" cy="458788"/>
          </a:xfrm>
          <a:prstGeom prst="rect">
            <a:avLst/>
          </a:prstGeom>
          <a:solidFill>
            <a:srgbClr val="1D1A36"/>
          </a:solidFill>
          <a:ln w="12700">
            <a:miter lim="400000"/>
          </a:ln>
        </p:spPr>
        <p:txBody>
          <a:bodyPr lIns="45719" rIns="45719"/>
          <a:lstStyle/>
          <a:p>
            <a:endParaRPr/>
          </a:p>
        </p:txBody>
      </p:sp>
      <p:sp>
        <p:nvSpPr>
          <p:cNvPr id="70" name="Line"/>
          <p:cNvSpPr/>
          <p:nvPr/>
        </p:nvSpPr>
        <p:spPr>
          <a:xfrm>
            <a:off x="-1" y="654050"/>
            <a:ext cx="9144002" cy="0"/>
          </a:xfrm>
          <a:prstGeom prst="line">
            <a:avLst/>
          </a:prstGeom>
          <a:ln w="41400">
            <a:solidFill>
              <a:srgbClr val="C83232"/>
            </a:solidFill>
          </a:ln>
        </p:spPr>
        <p:txBody>
          <a:bodyPr lIns="45719" rIns="45719"/>
          <a:lstStyle/>
          <a:p>
            <a:endParaRPr/>
          </a:p>
        </p:txBody>
      </p:sp>
      <p:pic>
        <p:nvPicPr>
          <p:cNvPr id="71"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pic>
        <p:nvPicPr>
          <p:cNvPr id="72"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sp>
        <p:nvSpPr>
          <p:cNvPr id="73" name="Title Text"/>
          <p:cNvSpPr>
            <a:spLocks noGrp="1"/>
          </p:cNvSpPr>
          <p:nvPr>
            <p:ph type="title"/>
          </p:nvPr>
        </p:nvSpPr>
        <p:spPr>
          <a:xfrm>
            <a:off x="304800" y="0"/>
            <a:ext cx="5470525" cy="654050"/>
          </a:xfrm>
          <a:prstGeom prst="rect">
            <a:avLst/>
          </a:prstGeom>
        </p:spPr>
        <p:txBody>
          <a:bodyPr>
            <a:normAutofit/>
          </a:bodyPr>
          <a:lstStyle/>
          <a:p>
            <a:r>
              <a:t>Title Text</a:t>
            </a:r>
          </a:p>
        </p:txBody>
      </p:sp>
      <p:sp>
        <p:nvSpPr>
          <p:cNvPr id="74" name="Body Level One…"/>
          <p:cNvSpPr>
            <a:spLocks noGrp="1"/>
          </p:cNvSpPr>
          <p:nvPr>
            <p:ph type="body" idx="1"/>
          </p:nvPr>
        </p:nvSpPr>
        <p:spPr>
          <a:xfrm>
            <a:off x="457200" y="1604962"/>
            <a:ext cx="8229600" cy="3976688"/>
          </a:xfrm>
          <a:prstGeom prst="rect">
            <a:avLst/>
          </a:prstGeom>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5"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 2016 | Coding Boot Camp - All Rights Reserved">
            <a:extLst>
              <a:ext uri="{FF2B5EF4-FFF2-40B4-BE49-F238E27FC236}">
                <a16:creationId xmlns:a16="http://schemas.microsoft.com/office/drawing/2014/main" id="{45825589-1A1A-42B8-A20A-A8C5C9770D04}"/>
              </a:ext>
            </a:extLst>
          </p:cNvPr>
          <p:cNvSpPr/>
          <p:nvPr userDrawn="1"/>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0"/>
          </a:xfrm>
          <a:prstGeom prst="rect">
            <a:avLst/>
          </a:prstGeom>
          <a:solidFill>
            <a:srgbClr val="1D1A36"/>
          </a:solidFill>
          <a:ln w="25400">
            <a:solidFill>
              <a:srgbClr val="385D8A"/>
            </a:solidFill>
          </a:ln>
        </p:spPr>
        <p:txBody>
          <a:bodyPr lIns="45719" rIns="45719"/>
          <a:lstStyle/>
          <a:p>
            <a:endParaRPr/>
          </a:p>
        </p:txBody>
      </p:sp>
      <p:sp>
        <p:nvSpPr>
          <p:cNvPr id="3" name="Rectangle"/>
          <p:cNvSpPr/>
          <p:nvPr/>
        </p:nvSpPr>
        <p:spPr>
          <a:xfrm>
            <a:off x="427037" y="3736975"/>
            <a:ext cx="6335713" cy="34925"/>
          </a:xfrm>
          <a:prstGeom prst="rect">
            <a:avLst/>
          </a:prstGeom>
          <a:solidFill>
            <a:srgbClr val="FFFFFF"/>
          </a:solidFill>
          <a:ln w="12700">
            <a:miter lim="400000"/>
          </a:ln>
        </p:spPr>
        <p:txBody>
          <a:bodyPr lIns="45719" rIns="45719"/>
          <a:lstStyle/>
          <a:p>
            <a:endParaRPr/>
          </a:p>
        </p:txBody>
      </p:sp>
      <p:sp>
        <p:nvSpPr>
          <p:cNvPr id="5" name="© 2016 | Coding Boot Camp - All Rights Reserved"/>
          <p:cNvSpPr/>
          <p:nvPr/>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
        <p:nvSpPr>
          <p:cNvPr id="6" name="Title Text"/>
          <p:cNvSpPr>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7" name="Body Level One…"/>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8" name="Slide Number"/>
          <p:cNvSpPr>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redfin.com/blog/data-center"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hyperlink" Target="https://www.ucrdatatool.gov/Search/Crime/State/StatebyState.cf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FEE629-C9B9-4C20-ACE6-4959A7B12F0A}"/>
              </a:ext>
            </a:extLst>
          </p:cNvPr>
          <p:cNvSpPr txBox="1"/>
          <p:nvPr/>
        </p:nvSpPr>
        <p:spPr>
          <a:xfrm>
            <a:off x="368559" y="2151728"/>
            <a:ext cx="840688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Arial"/>
              </a:rPr>
              <a:t>Real Estate Project</a:t>
            </a:r>
          </a:p>
          <a:p>
            <a:pPr marL="0" marR="0" indent="0" algn="ctr" defTabSz="914400" rtl="0" fontAlgn="auto" latinLnBrk="0" hangingPunct="0">
              <a:lnSpc>
                <a:spcPct val="100000"/>
              </a:lnSpc>
              <a:spcBef>
                <a:spcPts val="0"/>
              </a:spcBef>
              <a:spcAft>
                <a:spcPts val="0"/>
              </a:spcAft>
              <a:buClrTx/>
              <a:buSzTx/>
              <a:buFontTx/>
              <a:buNone/>
              <a:tabLst/>
            </a:pPr>
            <a:endParaRPr lang="en-US" sz="3200" dirty="0"/>
          </a:p>
          <a:p>
            <a:pPr marL="0" marR="0" indent="0" algn="ctr"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Arial"/>
              </a:rPr>
              <a:t>UCB Boot Camp </a:t>
            </a:r>
          </a:p>
          <a:p>
            <a:pPr marL="0" marR="0" indent="0" algn="ctr" defTabSz="914400" rtl="0" fontAlgn="auto" latinLnBrk="0" hangingPunct="0">
              <a:lnSpc>
                <a:spcPct val="100000"/>
              </a:lnSpc>
              <a:spcBef>
                <a:spcPts val="0"/>
              </a:spcBef>
              <a:spcAft>
                <a:spcPts val="0"/>
              </a:spcAft>
              <a:buClrTx/>
              <a:buSzTx/>
              <a:buFontTx/>
              <a:buNone/>
              <a:tabLst/>
            </a:pPr>
            <a:endParaRPr lang="en-US" sz="3200" dirty="0"/>
          </a:p>
          <a:p>
            <a:pPr marL="0" marR="0" indent="0" algn="ctr" defTabSz="914400" rtl="0" fontAlgn="auto" latinLnBrk="0" hangingPunct="0">
              <a:lnSpc>
                <a:spcPct val="100000"/>
              </a:lnSpc>
              <a:spcBef>
                <a:spcPts val="0"/>
              </a:spcBef>
              <a:spcAft>
                <a:spcPts val="0"/>
              </a:spcAft>
              <a:buClrTx/>
              <a:buSzTx/>
              <a:buFontTx/>
              <a:buNone/>
              <a:tabLst/>
            </a:pPr>
            <a:r>
              <a:rPr kumimoji="0" lang="en-US" sz="1400" b="0" u="none" strike="noStrike" cap="none" spc="0" normalizeH="0" baseline="0" dirty="0">
                <a:ln>
                  <a:noFill/>
                </a:ln>
                <a:solidFill>
                  <a:srgbClr val="000000"/>
                </a:solidFill>
                <a:effectLst/>
                <a:uFillTx/>
                <a:latin typeface="+mj-lt"/>
                <a:ea typeface="+mj-ea"/>
                <a:cs typeface="+mj-cs"/>
                <a:sym typeface="Arial"/>
              </a:rPr>
              <a:t>Team: Bharat, Gokul, Ritesh, Devang </a:t>
            </a:r>
          </a:p>
        </p:txBody>
      </p:sp>
    </p:spTree>
    <p:extLst>
      <p:ext uri="{BB962C8B-B14F-4D97-AF65-F5344CB8AC3E}">
        <p14:creationId xmlns:p14="http://schemas.microsoft.com/office/powerpoint/2010/main" val="293482657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E9BE9-224E-5140-9081-2068B70C71D5}"/>
              </a:ext>
            </a:extLst>
          </p:cNvPr>
          <p:cNvSpPr/>
          <p:nvPr/>
        </p:nvSpPr>
        <p:spPr>
          <a:xfrm>
            <a:off x="430525" y="782122"/>
            <a:ext cx="7587466" cy="3539430"/>
          </a:xfrm>
          <a:prstGeom prst="rect">
            <a:avLst/>
          </a:prstGeom>
        </p:spPr>
        <p:txBody>
          <a:bodyPr wrap="square">
            <a:spAutoFit/>
          </a:bodyPr>
          <a:lstStyle/>
          <a:p>
            <a:pPr marL="457200" lvl="1" indent="0">
              <a:buSzPct val="100000"/>
              <a:buFont typeface="Courier New"/>
              <a:buChar char="o"/>
              <a:defRPr sz="1600" b="1"/>
            </a:pPr>
            <a:r>
              <a:rPr lang="en-US" dirty="0"/>
              <a:t>Project Title : </a:t>
            </a:r>
            <a:r>
              <a:rPr lang="en-US" dirty="0" err="1"/>
              <a:t>RealEstate</a:t>
            </a:r>
            <a:r>
              <a:rPr lang="en-US" dirty="0"/>
              <a:t>  Investment Tool (Cont..) </a:t>
            </a:r>
          </a:p>
          <a:p>
            <a:endParaRPr lang="en-US" dirty="0"/>
          </a:p>
          <a:p>
            <a:pPr marL="457200" lvl="1" indent="0">
              <a:buSzPct val="100000"/>
              <a:buFont typeface="Courier New"/>
              <a:buChar char="o"/>
              <a:defRPr sz="1600" b="1"/>
            </a:pPr>
            <a:r>
              <a:rPr lang="en-US" dirty="0"/>
              <a:t>Data Sets to be Used</a:t>
            </a:r>
          </a:p>
          <a:p>
            <a:pPr marL="457200" lvl="1" indent="0">
              <a:buSzPct val="100000"/>
              <a:buFont typeface="Courier New"/>
              <a:buChar char="o"/>
              <a:defRPr sz="1600" b="1"/>
            </a:pPr>
            <a:r>
              <a:rPr lang="en-US" sz="1100" dirty="0"/>
              <a:t>City </a:t>
            </a:r>
            <a:r>
              <a:rPr lang="en-US" sz="1100" dirty="0" err="1"/>
              <a:t>zipcode</a:t>
            </a:r>
            <a:endParaRPr lang="en-US" sz="1100" dirty="0"/>
          </a:p>
          <a:p>
            <a:pPr marL="457200" lvl="1" indent="0">
              <a:buSzPct val="100000"/>
              <a:buFont typeface="Courier New"/>
              <a:buChar char="o"/>
              <a:defRPr sz="1600" b="1"/>
            </a:pPr>
            <a:r>
              <a:rPr lang="en-US" sz="1100" dirty="0"/>
              <a:t>Housing sales</a:t>
            </a:r>
          </a:p>
          <a:p>
            <a:pPr marL="457200" lvl="1" indent="0">
              <a:buSzPct val="100000"/>
              <a:buFont typeface="Courier New"/>
              <a:buChar char="o"/>
              <a:defRPr sz="1600" b="1"/>
            </a:pPr>
            <a:r>
              <a:rPr lang="en-US" sz="1100" dirty="0"/>
              <a:t>Crime Index per city</a:t>
            </a:r>
          </a:p>
          <a:p>
            <a:pPr marL="457200" lvl="1" indent="0">
              <a:buSzPct val="100000"/>
              <a:buFont typeface="Courier New"/>
              <a:buChar char="o"/>
              <a:defRPr sz="1600" b="1"/>
            </a:pPr>
            <a:r>
              <a:rPr lang="en-US" sz="1100" dirty="0"/>
              <a:t>Employment rate</a:t>
            </a:r>
          </a:p>
          <a:p>
            <a:pPr marL="457200" lvl="1" indent="0">
              <a:buSzPct val="100000"/>
              <a:buFont typeface="Courier New"/>
              <a:buChar char="o"/>
              <a:defRPr sz="1600" b="1"/>
            </a:pPr>
            <a:r>
              <a:rPr lang="en-US" sz="1100" dirty="0" err="1"/>
              <a:t>Mortgate</a:t>
            </a:r>
            <a:r>
              <a:rPr lang="en-US" sz="1100" dirty="0"/>
              <a:t> interest rate </a:t>
            </a:r>
          </a:p>
          <a:p>
            <a:pPr marL="457200" lvl="1" indent="0">
              <a:buSzPct val="100000"/>
              <a:buFont typeface="Courier New"/>
              <a:buChar char="o"/>
              <a:defRPr sz="1600" b="1"/>
            </a:pPr>
            <a:r>
              <a:rPr lang="en-US" sz="1100" dirty="0"/>
              <a:t>Stock Index </a:t>
            </a:r>
          </a:p>
          <a:p>
            <a:pPr marL="457200" lvl="1" indent="0">
              <a:buSzPct val="100000"/>
              <a:buFont typeface="Courier New"/>
              <a:buChar char="o"/>
              <a:defRPr sz="1600" b="1"/>
            </a:pPr>
            <a:endParaRPr lang="en-US" dirty="0"/>
          </a:p>
          <a:p>
            <a:pPr marL="457200" lvl="1" indent="0">
              <a:buSzPct val="100000"/>
              <a:buFont typeface="Courier New"/>
              <a:buChar char="o"/>
              <a:defRPr sz="1600" b="1"/>
            </a:pPr>
            <a:r>
              <a:rPr lang="en-US" dirty="0"/>
              <a:t>Rough Breakdown of Tasks </a:t>
            </a:r>
          </a:p>
          <a:p>
            <a:pPr marL="457200" lvl="1" indent="0">
              <a:buSzPct val="100000"/>
              <a:buFont typeface="Courier New"/>
              <a:buChar char="o"/>
              <a:defRPr sz="1600" b="1"/>
            </a:pPr>
            <a:endParaRPr lang="en-US" dirty="0"/>
          </a:p>
          <a:p>
            <a:pPr marL="457200" lvl="1" indent="0">
              <a:buSzPct val="100000"/>
              <a:buFont typeface="Courier New"/>
              <a:buChar char="o"/>
              <a:defRPr sz="1600" b="1"/>
            </a:pPr>
            <a:r>
              <a:rPr lang="en-US" sz="1200" dirty="0"/>
              <a:t>Fetch Real estate, school rating, crime rate, employment rate/index, stock market index, mortgage interest rate data for past years (prefer 10~15 years)</a:t>
            </a:r>
          </a:p>
          <a:p>
            <a:pPr marL="457200" lvl="1" indent="0">
              <a:buSzPct val="100000"/>
              <a:buFont typeface="Courier New"/>
              <a:buChar char="o"/>
              <a:defRPr sz="1600" b="1"/>
            </a:pPr>
            <a:r>
              <a:rPr lang="en-US" sz="1200" dirty="0"/>
              <a:t>- Prepare housing price trend from the correlation of the collected data for past years</a:t>
            </a:r>
          </a:p>
          <a:p>
            <a:pPr marL="457200" lvl="1" indent="0">
              <a:buSzPct val="100000"/>
              <a:buFont typeface="Courier New"/>
              <a:buChar char="o"/>
              <a:defRPr sz="1600" b="1"/>
            </a:pPr>
            <a:r>
              <a:rPr lang="en-US" sz="1200" dirty="0"/>
              <a:t>- Prepare a heat map showing current housing investment opportunities</a:t>
            </a:r>
          </a:p>
          <a:p>
            <a:pPr marL="457200" lvl="1" indent="0">
              <a:buSzPct val="100000"/>
              <a:buFont typeface="Courier New"/>
              <a:buChar char="o"/>
              <a:defRPr sz="1600" b="1"/>
            </a:pPr>
            <a:r>
              <a:rPr lang="en-US" sz="1200" dirty="0"/>
              <a:t>- Utilize this past data to make predictions for future investment opportunities</a:t>
            </a:r>
          </a:p>
        </p:txBody>
      </p:sp>
    </p:spTree>
    <p:extLst>
      <p:ext uri="{BB962C8B-B14F-4D97-AF65-F5344CB8AC3E}">
        <p14:creationId xmlns:p14="http://schemas.microsoft.com/office/powerpoint/2010/main" val="19372206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4708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Project Description / Outline : </a:t>
            </a:r>
          </a:p>
          <a:p>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Real estate industry plays a significant role in driving the economy and development of the country.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With increasingly high demand and scarce land, real estate development especially housing is caught in a vicious circle which is impacted by various factors – school ratings, crime rate, employment rate,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The purpose of this research is to create a tool that visualizes the average sale price and shows how it is affected by other factors.</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Using this tool, you can visualize and download housing market data trend and impacts of these factors for metropolitan area, cities, counties across the state CA and help users for areas of investment. </a:t>
            </a:r>
          </a:p>
        </p:txBody>
      </p:sp>
    </p:spTree>
    <p:extLst>
      <p:ext uri="{BB962C8B-B14F-4D97-AF65-F5344CB8AC3E}">
        <p14:creationId xmlns:p14="http://schemas.microsoft.com/office/powerpoint/2010/main" val="11093107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7887F5E-11DA-4044-8E72-99A23264DC68}"/>
              </a:ext>
            </a:extLst>
          </p:cNvPr>
          <p:cNvSpPr/>
          <p:nvPr/>
        </p:nvSpPr>
        <p:spPr>
          <a:xfrm>
            <a:off x="2349910" y="1976284"/>
            <a:ext cx="3647767" cy="3175819"/>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Project Modules / flow : </a:t>
            </a:r>
          </a:p>
        </p:txBody>
      </p:sp>
      <p:sp>
        <p:nvSpPr>
          <p:cNvPr id="2" name="Rectangle 1">
            <a:extLst>
              <a:ext uri="{FF2B5EF4-FFF2-40B4-BE49-F238E27FC236}">
                <a16:creationId xmlns:a16="http://schemas.microsoft.com/office/drawing/2014/main" id="{4104DD39-66CE-4D42-B55B-4F8F74AFCBE8}"/>
              </a:ext>
            </a:extLst>
          </p:cNvPr>
          <p:cNvSpPr/>
          <p:nvPr/>
        </p:nvSpPr>
        <p:spPr>
          <a:xfrm>
            <a:off x="2531807" y="3145779"/>
            <a:ext cx="1337187"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Real Estate Data</a:t>
            </a:r>
          </a:p>
        </p:txBody>
      </p:sp>
      <p:sp>
        <p:nvSpPr>
          <p:cNvPr id="6" name="Rectangle 5">
            <a:extLst>
              <a:ext uri="{FF2B5EF4-FFF2-40B4-BE49-F238E27FC236}">
                <a16:creationId xmlns:a16="http://schemas.microsoft.com/office/drawing/2014/main" id="{57D74DBA-1CC5-4A3A-BF3F-E36B4CA8FF90}"/>
              </a:ext>
            </a:extLst>
          </p:cNvPr>
          <p:cNvSpPr/>
          <p:nvPr/>
        </p:nvSpPr>
        <p:spPr>
          <a:xfrm>
            <a:off x="4331109" y="2256249"/>
            <a:ext cx="1469923"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School Ratings</a:t>
            </a:r>
          </a:p>
        </p:txBody>
      </p:sp>
      <p:sp>
        <p:nvSpPr>
          <p:cNvPr id="7" name="Rectangle 6">
            <a:extLst>
              <a:ext uri="{FF2B5EF4-FFF2-40B4-BE49-F238E27FC236}">
                <a16:creationId xmlns:a16="http://schemas.microsoft.com/office/drawing/2014/main" id="{824C40F6-4C90-46CE-99C7-C03D7FD4BD6E}"/>
              </a:ext>
            </a:extLst>
          </p:cNvPr>
          <p:cNvSpPr/>
          <p:nvPr/>
        </p:nvSpPr>
        <p:spPr>
          <a:xfrm>
            <a:off x="4331109" y="3143465"/>
            <a:ext cx="1469923"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Crime Rate</a:t>
            </a: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sp>
        <p:nvSpPr>
          <p:cNvPr id="8" name="Rectangle 7">
            <a:extLst>
              <a:ext uri="{FF2B5EF4-FFF2-40B4-BE49-F238E27FC236}">
                <a16:creationId xmlns:a16="http://schemas.microsoft.com/office/drawing/2014/main" id="{32D80021-10F3-41BD-B5B2-9D983EB185AE}"/>
              </a:ext>
            </a:extLst>
          </p:cNvPr>
          <p:cNvSpPr/>
          <p:nvPr/>
        </p:nvSpPr>
        <p:spPr>
          <a:xfrm>
            <a:off x="4336025" y="3997825"/>
            <a:ext cx="1469923"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Employment Rate</a:t>
            </a: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sp>
        <p:nvSpPr>
          <p:cNvPr id="10" name="Arrow: Right 9">
            <a:extLst>
              <a:ext uri="{FF2B5EF4-FFF2-40B4-BE49-F238E27FC236}">
                <a16:creationId xmlns:a16="http://schemas.microsoft.com/office/drawing/2014/main" id="{2E947BF3-9D01-45FC-9EA9-D35ECBEF8646}"/>
              </a:ext>
            </a:extLst>
          </p:cNvPr>
          <p:cNvSpPr/>
          <p:nvPr/>
        </p:nvSpPr>
        <p:spPr>
          <a:xfrm>
            <a:off x="1882879" y="2866350"/>
            <a:ext cx="319547" cy="1125300"/>
          </a:xfrm>
          <a:prstGeom prst="rightArrow">
            <a:avLst>
              <a:gd name="adj1" fmla="val 50000"/>
              <a:gd name="adj2" fmla="val 29582"/>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17475" marR="0" indent="-117475"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600" b="0" i="0" u="none" strike="noStrike" cap="none" spc="0" normalizeH="0" baseline="0" dirty="0">
              <a:ln>
                <a:noFill/>
              </a:ln>
              <a:solidFill>
                <a:srgbClr val="000000"/>
              </a:solidFill>
              <a:effectLst/>
              <a:uFillTx/>
              <a:latin typeface="+mj-lt"/>
              <a:ea typeface="+mj-ea"/>
              <a:cs typeface="+mj-cs"/>
              <a:sym typeface="Arial"/>
            </a:endParaRPr>
          </a:p>
        </p:txBody>
      </p:sp>
      <p:cxnSp>
        <p:nvCxnSpPr>
          <p:cNvPr id="12" name="Straight Arrow Connector 11">
            <a:extLst>
              <a:ext uri="{FF2B5EF4-FFF2-40B4-BE49-F238E27FC236}">
                <a16:creationId xmlns:a16="http://schemas.microsoft.com/office/drawing/2014/main" id="{7894C6F7-22E9-4B76-AEC2-5F9A1EC8309F}"/>
              </a:ext>
            </a:extLst>
          </p:cNvPr>
          <p:cNvCxnSpPr>
            <a:cxnSpLocks/>
            <a:stCxn id="2" idx="3"/>
            <a:endCxn id="6" idx="1"/>
          </p:cNvCxnSpPr>
          <p:nvPr/>
        </p:nvCxnSpPr>
        <p:spPr>
          <a:xfrm flipV="1">
            <a:off x="3868994" y="2579414"/>
            <a:ext cx="462115" cy="889530"/>
          </a:xfrm>
          <a:prstGeom prst="straightConnector1">
            <a:avLst/>
          </a:prstGeom>
          <a:noFill/>
          <a:ln w="25400" cap="flat">
            <a:solidFill>
              <a:srgbClr val="FFC000"/>
            </a:solidFill>
            <a:prstDash val="solid"/>
            <a:round/>
            <a:headEnd type="triangl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17A9E33F-6C90-49D5-A851-B2AE74DB9031}"/>
              </a:ext>
            </a:extLst>
          </p:cNvPr>
          <p:cNvCxnSpPr>
            <a:cxnSpLocks/>
            <a:stCxn id="2" idx="3"/>
            <a:endCxn id="7" idx="1"/>
          </p:cNvCxnSpPr>
          <p:nvPr/>
        </p:nvCxnSpPr>
        <p:spPr>
          <a:xfrm flipV="1">
            <a:off x="3868994" y="3466630"/>
            <a:ext cx="462115" cy="2314"/>
          </a:xfrm>
          <a:prstGeom prst="straightConnector1">
            <a:avLst/>
          </a:prstGeom>
          <a:noFill/>
          <a:ln w="25400" cap="flat">
            <a:solidFill>
              <a:srgbClr val="FFC000"/>
            </a:solidFill>
            <a:prstDash val="solid"/>
            <a:round/>
            <a:headEnd type="triangl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5D18513-0EBC-41F4-A507-75E5150BC70C}"/>
              </a:ext>
            </a:extLst>
          </p:cNvPr>
          <p:cNvCxnSpPr>
            <a:cxnSpLocks/>
            <a:stCxn id="2" idx="3"/>
            <a:endCxn id="8" idx="1"/>
          </p:cNvCxnSpPr>
          <p:nvPr/>
        </p:nvCxnSpPr>
        <p:spPr>
          <a:xfrm>
            <a:off x="3868994" y="3468944"/>
            <a:ext cx="467031" cy="852046"/>
          </a:xfrm>
          <a:prstGeom prst="straightConnector1">
            <a:avLst/>
          </a:prstGeom>
          <a:noFill/>
          <a:ln w="25400" cap="flat">
            <a:solidFill>
              <a:srgbClr val="FFC000"/>
            </a:solidFill>
            <a:prstDash val="solid"/>
            <a:round/>
            <a:headEnd type="triangl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244C340E-D42D-4BCD-B1C4-7E191A34CAA2}"/>
              </a:ext>
            </a:extLst>
          </p:cNvPr>
          <p:cNvSpPr txBox="1"/>
          <p:nvPr/>
        </p:nvSpPr>
        <p:spPr>
          <a:xfrm>
            <a:off x="3505199" y="1544258"/>
            <a:ext cx="1337187" cy="36933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Processing</a:t>
            </a:r>
          </a:p>
        </p:txBody>
      </p:sp>
      <p:sp>
        <p:nvSpPr>
          <p:cNvPr id="21" name="TextBox 20">
            <a:extLst>
              <a:ext uri="{FF2B5EF4-FFF2-40B4-BE49-F238E27FC236}">
                <a16:creationId xmlns:a16="http://schemas.microsoft.com/office/drawing/2014/main" id="{9F4AED17-A28E-4F46-955C-A5861DB9A8A6}"/>
              </a:ext>
            </a:extLst>
          </p:cNvPr>
          <p:cNvSpPr txBox="1"/>
          <p:nvPr/>
        </p:nvSpPr>
        <p:spPr>
          <a:xfrm>
            <a:off x="324465" y="1515355"/>
            <a:ext cx="1337187" cy="36933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Input</a:t>
            </a:r>
          </a:p>
        </p:txBody>
      </p:sp>
      <p:sp>
        <p:nvSpPr>
          <p:cNvPr id="22" name="TextBox 21">
            <a:extLst>
              <a:ext uri="{FF2B5EF4-FFF2-40B4-BE49-F238E27FC236}">
                <a16:creationId xmlns:a16="http://schemas.microsoft.com/office/drawing/2014/main" id="{943EB8AF-F6B1-4824-8515-50BF4245BC9A}"/>
              </a:ext>
            </a:extLst>
          </p:cNvPr>
          <p:cNvSpPr txBox="1"/>
          <p:nvPr/>
        </p:nvSpPr>
        <p:spPr>
          <a:xfrm>
            <a:off x="7098889" y="1542704"/>
            <a:ext cx="1337187" cy="36933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err="1"/>
              <a:t>OutPut</a:t>
            </a:r>
            <a:endParaRPr kumimoji="0" lang="en-US" sz="1800" b="1"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a:extLst>
              <a:ext uri="{FF2B5EF4-FFF2-40B4-BE49-F238E27FC236}">
                <a16:creationId xmlns:a16="http://schemas.microsoft.com/office/drawing/2014/main" id="{DBB54288-D4C1-435B-91E1-254ED371B37F}"/>
              </a:ext>
            </a:extLst>
          </p:cNvPr>
          <p:cNvSpPr txBox="1"/>
          <p:nvPr/>
        </p:nvSpPr>
        <p:spPr>
          <a:xfrm>
            <a:off x="3505199" y="1546213"/>
            <a:ext cx="1337187" cy="36933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Processing</a:t>
            </a:r>
          </a:p>
        </p:txBody>
      </p:sp>
      <p:sp>
        <p:nvSpPr>
          <p:cNvPr id="24" name="TextBox 23">
            <a:extLst>
              <a:ext uri="{FF2B5EF4-FFF2-40B4-BE49-F238E27FC236}">
                <a16:creationId xmlns:a16="http://schemas.microsoft.com/office/drawing/2014/main" id="{B4FCB1C6-EC80-46EF-BA96-B417622DFFCD}"/>
              </a:ext>
            </a:extLst>
          </p:cNvPr>
          <p:cNvSpPr txBox="1"/>
          <p:nvPr/>
        </p:nvSpPr>
        <p:spPr>
          <a:xfrm>
            <a:off x="324465" y="1517310"/>
            <a:ext cx="1337187" cy="36933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Input</a:t>
            </a:r>
          </a:p>
        </p:txBody>
      </p:sp>
      <p:sp>
        <p:nvSpPr>
          <p:cNvPr id="25" name="TextBox 24">
            <a:extLst>
              <a:ext uri="{FF2B5EF4-FFF2-40B4-BE49-F238E27FC236}">
                <a16:creationId xmlns:a16="http://schemas.microsoft.com/office/drawing/2014/main" id="{FEEB6529-86F1-441B-98BA-F0E8CA229D67}"/>
              </a:ext>
            </a:extLst>
          </p:cNvPr>
          <p:cNvSpPr txBox="1"/>
          <p:nvPr/>
        </p:nvSpPr>
        <p:spPr>
          <a:xfrm>
            <a:off x="7098889" y="1544659"/>
            <a:ext cx="1337187" cy="36933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Output</a:t>
            </a:r>
            <a:endParaRPr kumimoji="0" lang="en-US" sz="1800" b="1" i="0" u="none" strike="noStrike" cap="none" spc="0" normalizeH="0" baseline="0" dirty="0">
              <a:ln>
                <a:noFill/>
              </a:ln>
              <a:solidFill>
                <a:srgbClr val="000000"/>
              </a:solidFill>
              <a:effectLst/>
              <a:uFillTx/>
              <a:latin typeface="+mj-lt"/>
              <a:ea typeface="+mj-ea"/>
              <a:cs typeface="+mj-cs"/>
              <a:sym typeface="Arial"/>
            </a:endParaRPr>
          </a:p>
        </p:txBody>
      </p:sp>
      <p:sp>
        <p:nvSpPr>
          <p:cNvPr id="26" name="Arrow: Right 25">
            <a:extLst>
              <a:ext uri="{FF2B5EF4-FFF2-40B4-BE49-F238E27FC236}">
                <a16:creationId xmlns:a16="http://schemas.microsoft.com/office/drawing/2014/main" id="{FA606354-52CF-448F-A817-CD7B244C5A20}"/>
              </a:ext>
            </a:extLst>
          </p:cNvPr>
          <p:cNvSpPr/>
          <p:nvPr/>
        </p:nvSpPr>
        <p:spPr>
          <a:xfrm>
            <a:off x="6145161" y="2800765"/>
            <a:ext cx="501445" cy="1146345"/>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000000"/>
                </a:solidFill>
                <a:effectLst/>
                <a:uFillTx/>
                <a:latin typeface="+mj-lt"/>
                <a:ea typeface="+mj-ea"/>
                <a:cs typeface="+mj-cs"/>
                <a:sym typeface="Arial"/>
              </a:rPr>
              <a:t>Visualizations</a:t>
            </a:r>
          </a:p>
        </p:txBody>
      </p:sp>
      <p:sp>
        <p:nvSpPr>
          <p:cNvPr id="27" name="TextBox 26">
            <a:extLst>
              <a:ext uri="{FF2B5EF4-FFF2-40B4-BE49-F238E27FC236}">
                <a16:creationId xmlns:a16="http://schemas.microsoft.com/office/drawing/2014/main" id="{E49FA4DD-D61B-47E0-8FAD-9FABA08C1A95}"/>
              </a:ext>
            </a:extLst>
          </p:cNvPr>
          <p:cNvSpPr txBox="1"/>
          <p:nvPr/>
        </p:nvSpPr>
        <p:spPr>
          <a:xfrm>
            <a:off x="324465" y="2579413"/>
            <a:ext cx="1538751" cy="2123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a:ln>
                  <a:noFill/>
                </a:ln>
                <a:solidFill>
                  <a:srgbClr val="000000"/>
                </a:solidFill>
                <a:effectLst/>
                <a:uFillTx/>
                <a:latin typeface="+mj-lt"/>
                <a:ea typeface="+mj-ea"/>
                <a:cs typeface="+mj-cs"/>
                <a:sym typeface="Arial"/>
              </a:rPr>
              <a:t>City/County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a:ln>
                  <a:noFill/>
                </a:ln>
                <a:solidFill>
                  <a:srgbClr val="000000"/>
                </a:solidFill>
                <a:effectLst/>
                <a:uFillTx/>
                <a:latin typeface="+mj-lt"/>
                <a:ea typeface="+mj-ea"/>
                <a:cs typeface="+mj-cs"/>
                <a:sym typeface="Arial"/>
              </a:rPr>
              <a:t>Median sales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t>School Raking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a:ln>
                  <a:noFill/>
                </a:ln>
                <a:solidFill>
                  <a:srgbClr val="000000"/>
                </a:solidFill>
                <a:effectLst/>
                <a:uFillTx/>
                <a:latin typeface="+mj-lt"/>
                <a:ea typeface="+mj-ea"/>
                <a:cs typeface="+mj-cs"/>
                <a:sym typeface="Arial"/>
              </a:rPr>
              <a:t>Crime Rate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t>Employment Rate</a:t>
            </a:r>
            <a:endParaRPr kumimoji="0" lang="en-US" sz="1600" b="0" i="0" u="none" strike="noStrike" cap="none" spc="0" normalizeH="0" baseline="0" dirty="0">
              <a:ln>
                <a:noFill/>
              </a:ln>
              <a:solidFill>
                <a:srgbClr val="000000"/>
              </a:solidFill>
              <a:effectLst/>
              <a:uFillTx/>
              <a:latin typeface="+mj-lt"/>
              <a:ea typeface="+mj-ea"/>
              <a:cs typeface="+mj-cs"/>
              <a:sym typeface="Arial"/>
            </a:endParaRPr>
          </a:p>
        </p:txBody>
      </p:sp>
      <p:pic>
        <p:nvPicPr>
          <p:cNvPr id="29" name="Picture 28">
            <a:extLst>
              <a:ext uri="{FF2B5EF4-FFF2-40B4-BE49-F238E27FC236}">
                <a16:creationId xmlns:a16="http://schemas.microsoft.com/office/drawing/2014/main" id="{CFA83CDB-31FA-4B0C-AAE4-F0E0293DCD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5067" y="1976285"/>
            <a:ext cx="1337187" cy="942414"/>
          </a:xfrm>
          <a:prstGeom prst="rect">
            <a:avLst/>
          </a:prstGeom>
        </p:spPr>
      </p:pic>
      <p:pic>
        <p:nvPicPr>
          <p:cNvPr id="31" name="Picture 30">
            <a:extLst>
              <a:ext uri="{FF2B5EF4-FFF2-40B4-BE49-F238E27FC236}">
                <a16:creationId xmlns:a16="http://schemas.microsoft.com/office/drawing/2014/main" id="{94577839-DDC8-4EDF-83D7-5C3B7D00E1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831" y="2472638"/>
            <a:ext cx="1234906" cy="870329"/>
          </a:xfrm>
          <a:prstGeom prst="rect">
            <a:avLst/>
          </a:prstGeom>
        </p:spPr>
      </p:pic>
      <p:pic>
        <p:nvPicPr>
          <p:cNvPr id="28" name="Picture 27"/>
          <p:cNvPicPr>
            <a:picLocks noChangeAspect="1"/>
          </p:cNvPicPr>
          <p:nvPr/>
        </p:nvPicPr>
        <p:blipFill>
          <a:blip r:embed="rId4"/>
          <a:stretch>
            <a:fillRect/>
          </a:stretch>
        </p:blipFill>
        <p:spPr>
          <a:xfrm>
            <a:off x="7047666" y="3335077"/>
            <a:ext cx="1538773" cy="1309077"/>
          </a:xfrm>
          <a:prstGeom prst="rect">
            <a:avLst/>
          </a:prstGeom>
        </p:spPr>
      </p:pic>
    </p:spTree>
    <p:extLst>
      <p:ext uri="{BB962C8B-B14F-4D97-AF65-F5344CB8AC3E}">
        <p14:creationId xmlns:p14="http://schemas.microsoft.com/office/powerpoint/2010/main" val="1225389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a:latin typeface="Calibri" panose="020F0502020204030204" pitchFamily="34" charset="0"/>
                <a:cs typeface="Calibri" panose="020F0502020204030204" pitchFamily="34" charset="0"/>
              </a:rPr>
              <a:t>Real Estate Module Description: </a:t>
            </a:r>
          </a:p>
          <a:p>
            <a:endParaRPr lang="en-US" sz="16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This module gives insight and most reliable data on the state of the housing market. Using the tools you can visualize and download housing market data for metropolitan areas, cities and counties across CA.</a:t>
            </a:r>
          </a:p>
          <a:p>
            <a:pPr marL="285750" lvl="8"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lvl="8"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Here’s what’s available:</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Median sale price for past years</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Median sale price month wise for a year </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Map visualization showing markers for cities and its median sale price for a year within a metropolitan area</a:t>
            </a:r>
          </a:p>
          <a:p>
            <a:pPr lvl="8"/>
            <a:endParaRPr lang="en-US" sz="1600" dirty="0">
              <a:latin typeface="Calibri" panose="020F0502020204030204" pitchFamily="34" charset="0"/>
              <a:cs typeface="Calibri" panose="020F0502020204030204" pitchFamily="34" charset="0"/>
            </a:endParaRPr>
          </a:p>
          <a:p>
            <a:pPr lvl="8"/>
            <a:r>
              <a:rPr lang="en-US" sz="1600" b="1" dirty="0">
                <a:latin typeface="Calibri" panose="020F0502020204030204" pitchFamily="34" charset="0"/>
                <a:cs typeface="Calibri" panose="020F0502020204030204" pitchFamily="34" charset="0"/>
              </a:rPr>
              <a:t>How it Works:</a:t>
            </a:r>
            <a:r>
              <a:rPr lang="en-US" sz="1600" dirty="0">
                <a:latin typeface="Calibri" panose="020F0502020204030204" pitchFamily="34" charset="0"/>
                <a:cs typeface="Calibri" panose="020F0502020204030204" pitchFamily="34" charset="0"/>
              </a:rPr>
              <a:t> </a:t>
            </a:r>
          </a:p>
          <a:p>
            <a:pPr marL="342900" lvl="8" indent="-342900">
              <a:buFont typeface="+mj-lt"/>
              <a:buAutoNum type="arabicPeriod"/>
            </a:pPr>
            <a:r>
              <a:rPr lang="en-US" sz="1600" dirty="0">
                <a:latin typeface="Calibri" panose="020F0502020204030204" pitchFamily="34" charset="0"/>
                <a:cs typeface="Calibri" panose="020F0502020204030204" pitchFamily="34" charset="0"/>
              </a:rPr>
              <a:t>User selects the type of data that user is looking for. </a:t>
            </a:r>
          </a:p>
          <a:p>
            <a:pPr marL="342900" lvl="8" indent="-342900">
              <a:buFont typeface="+mj-lt"/>
              <a:buAutoNum type="arabicPeriod"/>
            </a:pPr>
            <a:r>
              <a:rPr lang="en-US" sz="1600" dirty="0">
                <a:latin typeface="Calibri" panose="020F0502020204030204" pitchFamily="34" charset="0"/>
                <a:cs typeface="Calibri" panose="020F0502020204030204" pitchFamily="34" charset="0"/>
              </a:rPr>
              <a:t>Under each selection, user selects search type – visualize for a year or trend of place</a:t>
            </a:r>
          </a:p>
          <a:p>
            <a:pPr marL="342900" lvl="8"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Visualize for a year - User enters – year, metropolitan area</a:t>
            </a:r>
          </a:p>
          <a:p>
            <a:pPr marL="342900" lvl="8"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Trend of a place – User enters - past years or for a year, city or county</a:t>
            </a:r>
          </a:p>
          <a:p>
            <a:pPr marL="342900" lvl="8" indent="-342900">
              <a:buFont typeface="+mj-lt"/>
              <a:buAutoNum type="arabicPeriod"/>
            </a:pPr>
            <a:endParaRPr lang="en-US" sz="1600" dirty="0">
              <a:latin typeface="Calibri" panose="020F0502020204030204" pitchFamily="34" charset="0"/>
              <a:cs typeface="Calibri" panose="020F0502020204030204" pitchFamily="34" charset="0"/>
            </a:endParaRPr>
          </a:p>
          <a:p>
            <a:pPr lvl="8"/>
            <a:r>
              <a:rPr lang="en-US" sz="1600" dirty="0">
                <a:latin typeface="Calibri" panose="020F0502020204030204" pitchFamily="34" charset="0"/>
                <a:cs typeface="Calibri" panose="020F0502020204030204" pitchFamily="34" charset="0"/>
              </a:rPr>
              <a:t>Each visualization will change with user selection. After making the selection, the visualization is displayed. The user can download the map visualization and/or will get the visualization copied/stored as .</a:t>
            </a:r>
            <a:r>
              <a:rPr lang="en-US" sz="1600" dirty="0" err="1">
                <a:latin typeface="Calibri" panose="020F0502020204030204" pitchFamily="34" charset="0"/>
                <a:cs typeface="Calibri" panose="020F0502020204030204" pitchFamily="34" charset="0"/>
              </a:rPr>
              <a:t>png</a:t>
            </a:r>
            <a:r>
              <a:rPr lang="en-US" sz="1600" dirty="0">
                <a:latin typeface="Calibri" panose="020F0502020204030204" pitchFamily="34" charset="0"/>
                <a:cs typeface="Calibri" panose="020F0502020204030204" pitchFamily="34" charset="0"/>
              </a:rPr>
              <a:t> file.</a:t>
            </a:r>
          </a:p>
        </p:txBody>
      </p:sp>
    </p:spTree>
    <p:extLst>
      <p:ext uri="{BB962C8B-B14F-4D97-AF65-F5344CB8AC3E}">
        <p14:creationId xmlns:p14="http://schemas.microsoft.com/office/powerpoint/2010/main" val="42879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a:latin typeface="Calibri" panose="020F0502020204030204" pitchFamily="34" charset="0"/>
                <a:cs typeface="Calibri" panose="020F0502020204030204" pitchFamily="34" charset="0"/>
              </a:rPr>
              <a:t>Real Estate Module Output/Visualizations: </a:t>
            </a:r>
          </a:p>
        </p:txBody>
      </p:sp>
    </p:spTree>
    <p:extLst>
      <p:ext uri="{BB962C8B-B14F-4D97-AF65-F5344CB8AC3E}">
        <p14:creationId xmlns:p14="http://schemas.microsoft.com/office/powerpoint/2010/main" val="1928740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References : </a:t>
            </a:r>
          </a:p>
          <a:p>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hlinkClick r:id="rId2"/>
              </a:rPr>
              <a:t>https://www.redfin.com/blog/data-center</a:t>
            </a:r>
            <a:r>
              <a:rPr lang="en-US" sz="2000" dirty="0">
                <a:latin typeface="Calibri" panose="020F0502020204030204" pitchFamily="34" charset="0"/>
                <a:cs typeface="Calibri" panose="020F0502020204030204" pitchFamily="34" charset="0"/>
              </a:rPr>
              <a:t>: Real estate data</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Geocode </a:t>
            </a:r>
            <a:r>
              <a:rPr lang="en-US" sz="2000" dirty="0" err="1">
                <a:latin typeface="Calibri" panose="020F0502020204030204" pitchFamily="34" charset="0"/>
                <a:cs typeface="Calibri" panose="020F0502020204030204" pitchFamily="34" charset="0"/>
              </a:rPr>
              <a:t>api</a:t>
            </a:r>
            <a:r>
              <a:rPr lang="en-US" sz="2000" dirty="0">
                <a:latin typeface="Calibri" panose="020F0502020204030204" pitchFamily="34" charset="0"/>
                <a:cs typeface="Calibri" panose="020F0502020204030204" pitchFamily="34" charset="0"/>
              </a:rPr>
              <a:t>: to fetch latitude/longitude</a:t>
            </a: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Geomap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api</a:t>
            </a:r>
            <a:r>
              <a:rPr lang="en-US" sz="2000" dirty="0">
                <a:latin typeface="Calibri" panose="020F0502020204030204" pitchFamily="34" charset="0"/>
                <a:cs typeface="Calibri" panose="020F0502020204030204" pitchFamily="34" charset="0"/>
              </a:rPr>
              <a:t>: to visualize real estate data</a:t>
            </a:r>
          </a:p>
        </p:txBody>
      </p:sp>
    </p:spTree>
    <p:extLst>
      <p:ext uri="{BB962C8B-B14F-4D97-AF65-F5344CB8AC3E}">
        <p14:creationId xmlns:p14="http://schemas.microsoft.com/office/powerpoint/2010/main" val="3708090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501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smtClean="0">
                <a:latin typeface="Calibri" panose="020F0502020204030204" pitchFamily="34" charset="0"/>
                <a:cs typeface="Calibri" panose="020F0502020204030204" pitchFamily="34" charset="0"/>
              </a:rPr>
              <a:t>Crime Rate Module </a:t>
            </a:r>
            <a:r>
              <a:rPr lang="en-US" sz="1600" b="1" dirty="0">
                <a:latin typeface="Calibri" panose="020F0502020204030204" pitchFamily="34" charset="0"/>
                <a:cs typeface="Calibri" panose="020F0502020204030204" pitchFamily="34" charset="0"/>
              </a:rPr>
              <a:t>Description: </a:t>
            </a:r>
          </a:p>
          <a:p>
            <a:endParaRPr lang="en-US" sz="16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 decisions of buyers on the housing market are not only the sum of their subjective </a:t>
            </a:r>
            <a:r>
              <a:rPr lang="en-US" sz="1600" dirty="0" smtClean="0">
                <a:latin typeface="Calibri" panose="020F0502020204030204" pitchFamily="34" charset="0"/>
                <a:cs typeface="Calibri" panose="020F0502020204030204" pitchFamily="34" charset="0"/>
              </a:rPr>
              <a:t>expectations but </a:t>
            </a:r>
            <a:r>
              <a:rPr lang="en-US" sz="1600" dirty="0">
                <a:latin typeface="Calibri" panose="020F0502020204030204" pitchFamily="34" charset="0"/>
                <a:cs typeface="Calibri" panose="020F0502020204030204" pitchFamily="34" charset="0"/>
              </a:rPr>
              <a:t>also of the perception of real estate through a prism of opinions and suggestions arising from </a:t>
            </a:r>
            <a:r>
              <a:rPr lang="en-US" sz="1600" dirty="0" smtClean="0">
                <a:latin typeface="Calibri" panose="020F0502020204030204" pitchFamily="34" charset="0"/>
                <a:cs typeface="Calibri" panose="020F0502020204030204" pitchFamily="34" charset="0"/>
              </a:rPr>
              <a:t>the surroundings</a:t>
            </a:r>
            <a:r>
              <a:rPr lang="en-US" sz="1600" dirty="0">
                <a:latin typeface="Calibri" panose="020F0502020204030204" pitchFamily="34" charset="0"/>
                <a:cs typeface="Calibri" panose="020F0502020204030204" pitchFamily="34" charset="0"/>
              </a:rPr>
              <a:t>. One of the basic criteria driving households determined to meet basic housing needs </a:t>
            </a:r>
            <a:r>
              <a:rPr lang="en-US" sz="1600" dirty="0" smtClean="0">
                <a:latin typeface="Calibri" panose="020F0502020204030204" pitchFamily="34" charset="0"/>
                <a:cs typeface="Calibri" panose="020F0502020204030204" pitchFamily="34" charset="0"/>
              </a:rPr>
              <a:t>is security</a:t>
            </a:r>
            <a:r>
              <a:rPr lang="en-US" sz="1600" dirty="0">
                <a:latin typeface="Calibri" panose="020F0502020204030204" pitchFamily="34" charset="0"/>
                <a:cs typeface="Calibri" panose="020F0502020204030204" pitchFamily="34" charset="0"/>
              </a:rPr>
              <a:t>. The aim of the study is to identify the relationship between the transaction prices of </a:t>
            </a:r>
            <a:r>
              <a:rPr lang="en-US" sz="1600" dirty="0" smtClean="0">
                <a:latin typeface="Calibri" panose="020F0502020204030204" pitchFamily="34" charset="0"/>
                <a:cs typeface="Calibri" panose="020F0502020204030204" pitchFamily="34" charset="0"/>
              </a:rPr>
              <a:t>housing and </a:t>
            </a:r>
            <a:r>
              <a:rPr lang="en-US" sz="1600" dirty="0">
                <a:latin typeface="Calibri" panose="020F0502020204030204" pitchFamily="34" charset="0"/>
                <a:cs typeface="Calibri" panose="020F0502020204030204" pitchFamily="34" charset="0"/>
              </a:rPr>
              <a:t>the crime rate in the various districts of Szczecin. For this purpose, data from the </a:t>
            </a:r>
            <a:r>
              <a:rPr lang="en-US" sz="1600" dirty="0" smtClean="0">
                <a:latin typeface="Calibri" panose="020F0502020204030204" pitchFamily="34" charset="0"/>
                <a:cs typeface="Calibri" panose="020F0502020204030204" pitchFamily="34" charset="0"/>
              </a:rPr>
              <a:t>California are </a:t>
            </a:r>
            <a:r>
              <a:rPr lang="en-US" sz="1600" dirty="0">
                <a:latin typeface="Calibri" panose="020F0502020204030204" pitchFamily="34" charset="0"/>
                <a:cs typeface="Calibri" panose="020F0502020204030204" pitchFamily="34" charset="0"/>
              </a:rPr>
              <a:t>analyzed </a:t>
            </a:r>
            <a:r>
              <a:rPr lang="en-US" sz="1600" dirty="0" smtClean="0">
                <a:latin typeface="Calibri" panose="020F0502020204030204" pitchFamily="34" charset="0"/>
                <a:cs typeface="Calibri" panose="020F0502020204030204" pitchFamily="34" charset="0"/>
              </a:rPr>
              <a:t>in the </a:t>
            </a:r>
            <a:r>
              <a:rPr lang="en-US" sz="1600" dirty="0">
                <a:latin typeface="Calibri" panose="020F0502020204030204" pitchFamily="34" charset="0"/>
                <a:cs typeface="Calibri" panose="020F0502020204030204" pitchFamily="34" charset="0"/>
              </a:rPr>
              <a:t>work</a:t>
            </a:r>
            <a:r>
              <a:rPr lang="en-US" sz="1600" dirty="0" smtClean="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pPr lvl="8"/>
            <a:r>
              <a:rPr lang="en-US" sz="1600" b="1" dirty="0" smtClean="0">
                <a:latin typeface="Calibri" panose="020F0502020204030204" pitchFamily="34" charset="0"/>
                <a:cs typeface="Calibri" panose="020F0502020204030204" pitchFamily="34" charset="0"/>
              </a:rPr>
              <a:t>How </a:t>
            </a:r>
            <a:r>
              <a:rPr lang="en-US" sz="1600" b="1" dirty="0">
                <a:latin typeface="Calibri" panose="020F0502020204030204" pitchFamily="34" charset="0"/>
                <a:cs typeface="Calibri" panose="020F0502020204030204" pitchFamily="34" charset="0"/>
              </a:rPr>
              <a:t>it Works:</a:t>
            </a:r>
            <a:r>
              <a:rPr lang="en-US" sz="1600" dirty="0">
                <a:latin typeface="Calibri" panose="020F0502020204030204" pitchFamily="34" charset="0"/>
                <a:cs typeface="Calibri" panose="020F0502020204030204" pitchFamily="34" charset="0"/>
              </a:rPr>
              <a:t> </a:t>
            </a:r>
          </a:p>
          <a:p>
            <a:pPr marL="342900" lvl="8" indent="-342900">
              <a:buFont typeface="+mj-lt"/>
              <a:buAutoNum type="arabicPeriod"/>
            </a:pPr>
            <a:r>
              <a:rPr lang="en-US" sz="1600" dirty="0" smtClean="0">
                <a:latin typeface="Calibri" panose="020F0502020204030204" pitchFamily="34" charset="0"/>
                <a:cs typeface="Calibri" panose="020F0502020204030204" pitchFamily="34" charset="0"/>
              </a:rPr>
              <a:t>Inputs:  Crime data CSV file and merged with Output CSV file from Real Estate Module</a:t>
            </a:r>
            <a:endParaRPr lang="en-US" sz="1600" dirty="0">
              <a:latin typeface="Calibri" panose="020F0502020204030204" pitchFamily="34" charset="0"/>
              <a:cs typeface="Calibri" panose="020F0502020204030204" pitchFamily="34" charset="0"/>
            </a:endParaRPr>
          </a:p>
          <a:p>
            <a:pPr marL="342900" lvl="8" indent="-342900">
              <a:buFont typeface="+mj-lt"/>
              <a:buAutoNum type="arabicPeriod"/>
            </a:pPr>
            <a:r>
              <a:rPr lang="en-US" sz="1600" dirty="0" smtClean="0">
                <a:latin typeface="Calibri" panose="020F0502020204030204" pitchFamily="34" charset="0"/>
                <a:cs typeface="Calibri" panose="020F0502020204030204" pitchFamily="34" charset="0"/>
              </a:rPr>
              <a:t>For the list of Cities in the file from the Real Estate Module – </a:t>
            </a:r>
            <a:r>
              <a:rPr lang="en-US" sz="1600" dirty="0">
                <a:latin typeface="Calibri" panose="020F0502020204030204" pitchFamily="34" charset="0"/>
                <a:cs typeface="Calibri" panose="020F0502020204030204" pitchFamily="34" charset="0"/>
              </a:rPr>
              <a:t>visualize </a:t>
            </a:r>
            <a:r>
              <a:rPr lang="en-US" sz="1600" dirty="0" smtClean="0">
                <a:latin typeface="Calibri" panose="020F0502020204030204" pitchFamily="34" charset="0"/>
                <a:cs typeface="Calibri" panose="020F0502020204030204" pitchFamily="34" charset="0"/>
              </a:rPr>
              <a:t>the Crime and its impact to Real Estate (Median Sales Price)</a:t>
            </a:r>
            <a:endParaRPr lang="en-US" sz="1600" dirty="0">
              <a:latin typeface="Calibri" panose="020F0502020204030204" pitchFamily="34" charset="0"/>
              <a:cs typeface="Calibri" panose="020F0502020204030204" pitchFamily="34" charset="0"/>
            </a:endParaRPr>
          </a:p>
          <a:p>
            <a:pPr marL="342900" lvl="8" indent="-3429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Dual Axis Graph for each city (With a Bar Graph for Medial Sales Price and Line Graph for Crime Data over years)</a:t>
            </a:r>
            <a:endParaRPr lang="en-US" sz="1600" dirty="0">
              <a:latin typeface="Calibri" panose="020F0502020204030204" pitchFamily="34" charset="0"/>
              <a:cs typeface="Calibri" panose="020F0502020204030204" pitchFamily="34" charset="0"/>
            </a:endParaRPr>
          </a:p>
          <a:p>
            <a:pPr marL="342900" lvl="8" indent="-3429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Bar Graphs for the years 2017 and 2018 displaying the Crime Rate for the Cities selected</a:t>
            </a:r>
            <a:endParaRPr lang="en-US" sz="1600" dirty="0">
              <a:latin typeface="Calibri" panose="020F0502020204030204" pitchFamily="34" charset="0"/>
              <a:cs typeface="Calibri" panose="020F0502020204030204" pitchFamily="34" charset="0"/>
            </a:endParaRPr>
          </a:p>
          <a:p>
            <a:pPr marL="342900" lvl="8" indent="-342900">
              <a:buFont typeface="+mj-lt"/>
              <a:buAutoNum type="arabicPeriod"/>
            </a:pPr>
            <a:endParaRPr lang="en-US" sz="1600" dirty="0">
              <a:latin typeface="Calibri" panose="020F0502020204030204" pitchFamily="34" charset="0"/>
              <a:cs typeface="Calibri" panose="020F0502020204030204" pitchFamily="34" charset="0"/>
            </a:endParaRPr>
          </a:p>
          <a:p>
            <a:pPr lvl="8"/>
            <a:r>
              <a:rPr lang="en-US" sz="1600" dirty="0">
                <a:latin typeface="Calibri" panose="020F0502020204030204" pitchFamily="34" charset="0"/>
                <a:cs typeface="Calibri" panose="020F0502020204030204" pitchFamily="34" charset="0"/>
              </a:rPr>
              <a:t>Each visualization will </a:t>
            </a:r>
            <a:r>
              <a:rPr lang="en-US" sz="1600" dirty="0" smtClean="0">
                <a:latin typeface="Calibri" panose="020F0502020204030204" pitchFamily="34" charset="0"/>
                <a:cs typeface="Calibri" panose="020F0502020204030204" pitchFamily="34" charset="0"/>
              </a:rPr>
              <a:t>display data for the number of cities available in the Real Estate Module. The </a:t>
            </a:r>
            <a:r>
              <a:rPr lang="en-US" sz="1600" dirty="0">
                <a:latin typeface="Calibri" panose="020F0502020204030204" pitchFamily="34" charset="0"/>
                <a:cs typeface="Calibri" panose="020F0502020204030204" pitchFamily="34" charset="0"/>
              </a:rPr>
              <a:t>visualization </a:t>
            </a:r>
            <a:r>
              <a:rPr lang="en-US" sz="1600" dirty="0" smtClean="0">
                <a:latin typeface="Calibri" panose="020F0502020204030204" pitchFamily="34" charset="0"/>
                <a:cs typeface="Calibri" panose="020F0502020204030204" pitchFamily="34" charset="0"/>
              </a:rPr>
              <a:t>are displayed</a:t>
            </a:r>
            <a:r>
              <a:rPr lang="en-US" sz="1600" dirty="0">
                <a:latin typeface="Calibri" panose="020F0502020204030204" pitchFamily="34" charset="0"/>
                <a:cs typeface="Calibri" panose="020F0502020204030204" pitchFamily="34" charset="0"/>
              </a:rPr>
              <a:t>. The user can download the map visualization and/or will get the visualization copied/stored as .</a:t>
            </a:r>
            <a:r>
              <a:rPr lang="en-US" sz="1600" dirty="0" err="1">
                <a:latin typeface="Calibri" panose="020F0502020204030204" pitchFamily="34" charset="0"/>
                <a:cs typeface="Calibri" panose="020F0502020204030204" pitchFamily="34" charset="0"/>
              </a:rPr>
              <a:t>png</a:t>
            </a:r>
            <a:r>
              <a:rPr lang="en-US" sz="1600" dirty="0">
                <a:latin typeface="Calibri" panose="020F0502020204030204" pitchFamily="34" charset="0"/>
                <a:cs typeface="Calibri" panose="020F0502020204030204" pitchFamily="34" charset="0"/>
              </a:rPr>
              <a:t> file.</a:t>
            </a:r>
          </a:p>
        </p:txBody>
      </p:sp>
    </p:spTree>
    <p:extLst>
      <p:ext uri="{BB962C8B-B14F-4D97-AF65-F5344CB8AC3E}">
        <p14:creationId xmlns:p14="http://schemas.microsoft.com/office/powerpoint/2010/main" val="7051307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smtClean="0">
                <a:latin typeface="Calibri" panose="020F0502020204030204" pitchFamily="34" charset="0"/>
                <a:cs typeface="Calibri" panose="020F0502020204030204" pitchFamily="34" charset="0"/>
              </a:rPr>
              <a:t>Crime Data </a:t>
            </a:r>
            <a:r>
              <a:rPr lang="en-US" sz="1600" b="1" dirty="0">
                <a:latin typeface="Calibri" panose="020F0502020204030204" pitchFamily="34" charset="0"/>
                <a:cs typeface="Calibri" panose="020F0502020204030204" pitchFamily="34" charset="0"/>
              </a:rPr>
              <a:t>Output/Visualizations: </a:t>
            </a:r>
          </a:p>
        </p:txBody>
      </p:sp>
      <p:pic>
        <p:nvPicPr>
          <p:cNvPr id="2" name="Picture 1"/>
          <p:cNvPicPr>
            <a:picLocks noChangeAspect="1"/>
          </p:cNvPicPr>
          <p:nvPr/>
        </p:nvPicPr>
        <p:blipFill>
          <a:blip r:embed="rId2"/>
          <a:stretch>
            <a:fillRect/>
          </a:stretch>
        </p:blipFill>
        <p:spPr>
          <a:xfrm>
            <a:off x="500178" y="1784659"/>
            <a:ext cx="3806051" cy="2174023"/>
          </a:xfrm>
          <a:prstGeom prst="rect">
            <a:avLst/>
          </a:prstGeom>
        </p:spPr>
      </p:pic>
      <p:pic>
        <p:nvPicPr>
          <p:cNvPr id="4" name="Picture 3"/>
          <p:cNvPicPr>
            <a:picLocks noChangeAspect="1"/>
          </p:cNvPicPr>
          <p:nvPr/>
        </p:nvPicPr>
        <p:blipFill>
          <a:blip r:embed="rId3"/>
          <a:stretch>
            <a:fillRect/>
          </a:stretch>
        </p:blipFill>
        <p:spPr>
          <a:xfrm>
            <a:off x="4571999" y="2337493"/>
            <a:ext cx="3940330" cy="2689767"/>
          </a:xfrm>
          <a:prstGeom prst="rect">
            <a:avLst/>
          </a:prstGeom>
        </p:spPr>
      </p:pic>
      <p:pic>
        <p:nvPicPr>
          <p:cNvPr id="6" name="Picture 5"/>
          <p:cNvPicPr>
            <a:picLocks noChangeAspect="1"/>
          </p:cNvPicPr>
          <p:nvPr/>
        </p:nvPicPr>
        <p:blipFill>
          <a:blip r:embed="rId4"/>
          <a:stretch>
            <a:fillRect/>
          </a:stretch>
        </p:blipFill>
        <p:spPr>
          <a:xfrm>
            <a:off x="779886" y="4059043"/>
            <a:ext cx="3447354" cy="2330605"/>
          </a:xfrm>
          <a:prstGeom prst="rect">
            <a:avLst/>
          </a:prstGeom>
        </p:spPr>
      </p:pic>
      <p:sp>
        <p:nvSpPr>
          <p:cNvPr id="7" name="TextBox 6"/>
          <p:cNvSpPr txBox="1"/>
          <p:nvPr/>
        </p:nvSpPr>
        <p:spPr>
          <a:xfrm>
            <a:off x="490654" y="1580496"/>
            <a:ext cx="383601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50" b="1" i="0" u="none" strike="noStrike" cap="none" spc="0" normalizeH="0" baseline="0" dirty="0" smtClean="0">
                <a:ln>
                  <a:noFill/>
                </a:ln>
                <a:solidFill>
                  <a:srgbClr val="000000"/>
                </a:solidFill>
                <a:effectLst/>
                <a:uFillTx/>
                <a:latin typeface="+mj-lt"/>
                <a:ea typeface="+mj-ea"/>
                <a:cs typeface="+mj-cs"/>
                <a:sym typeface="Arial"/>
              </a:rPr>
              <a:t>Dual Axis Graph</a:t>
            </a:r>
            <a:endParaRPr kumimoji="0" lang="en-US" sz="1050" b="1"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3977816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id="{FFA8E5BE-01F9-41BD-B27B-864995CF75C1}"/>
              </a:ext>
            </a:extLst>
          </p:cNvPr>
          <p:cNvSpPr txBox="1"/>
          <p:nvPr/>
        </p:nvSpPr>
        <p:spPr>
          <a:xfrm>
            <a:off x="324465" y="825910"/>
            <a:ext cx="8524567"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References : </a:t>
            </a:r>
          </a:p>
          <a:p>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hlinkClick r:id="rId2"/>
              </a:rPr>
              <a:t>https://</a:t>
            </a:r>
            <a:r>
              <a:rPr lang="en-US" sz="2000" dirty="0" smtClean="0">
                <a:latin typeface="Calibri" panose="020F0502020204030204" pitchFamily="34" charset="0"/>
                <a:cs typeface="Calibri" panose="020F0502020204030204" pitchFamily="34" charset="0"/>
                <a:hlinkClick r:id="rId2"/>
              </a:rPr>
              <a:t>www.ucrdatatool.gov/Search/Crime/State/StatebyState.cfm</a:t>
            </a:r>
            <a:r>
              <a:rPr lang="en-US" sz="20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Crime data (for California only)</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Geocode </a:t>
            </a:r>
            <a:r>
              <a:rPr lang="en-US" sz="2000" dirty="0" err="1">
                <a:latin typeface="Calibri" panose="020F0502020204030204" pitchFamily="34" charset="0"/>
                <a:cs typeface="Calibri" panose="020F0502020204030204" pitchFamily="34" charset="0"/>
              </a:rPr>
              <a:t>api</a:t>
            </a:r>
            <a:r>
              <a:rPr lang="en-US" sz="2000" dirty="0">
                <a:latin typeface="Calibri" panose="020F0502020204030204" pitchFamily="34" charset="0"/>
                <a:cs typeface="Calibri" panose="020F0502020204030204" pitchFamily="34" charset="0"/>
              </a:rPr>
              <a:t>: to fetch </a:t>
            </a:r>
            <a:r>
              <a:rPr lang="en-US" sz="2000" dirty="0" smtClean="0">
                <a:latin typeface="Calibri" panose="020F0502020204030204" pitchFamily="34" charset="0"/>
                <a:cs typeface="Calibri" panose="020F0502020204030204" pitchFamily="34" charset="0"/>
              </a:rPr>
              <a:t>latitude/longitude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042256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40404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2144</TotalTime>
  <Words>772</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Gokul Sadasivam -X (goksadas - INFOSYS LIMITED at Cisco)</cp:lastModifiedBy>
  <cp:revision>64</cp:revision>
  <dcterms:modified xsi:type="dcterms:W3CDTF">2019-04-03T10:14:43Z</dcterms:modified>
</cp:coreProperties>
</file>