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91" r:id="rId2"/>
    <p:sldId id="293" r:id="rId3"/>
    <p:sldId id="295" r:id="rId4"/>
    <p:sldId id="296" r:id="rId5"/>
    <p:sldId id="297" r:id="rId6"/>
    <p:sldId id="298" r:id="rId7"/>
    <p:sldId id="299" r:id="rId8"/>
    <p:sldId id="300" r:id="rId9"/>
    <p:sldId id="301" r:id="rId10"/>
    <p:sldId id="302" r:id="rId11"/>
    <p:sldId id="303" r:id="rId12"/>
    <p:sldId id="304" r:id="rId13"/>
    <p:sldId id="294"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81" d="100"/>
          <a:sy n="81"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1143000" y="685800"/>
            <a:ext cx="4572000" cy="3429000"/>
          </a:xfrm>
          <a:prstGeom prst="rect">
            <a:avLst/>
          </a:prstGeom>
        </p:spPr>
        <p:txBody>
          <a:bodyPr/>
          <a:lstStyle/>
          <a:p>
            <a:endParaRPr/>
          </a:p>
        </p:txBody>
      </p:sp>
      <p:sp>
        <p:nvSpPr>
          <p:cNvPr id="82" name="Shape 8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6108635"/>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4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527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32" name="Rectangle"/>
          <p:cNvSpPr/>
          <p:nvPr/>
        </p:nvSpPr>
        <p:spPr>
          <a:xfrm>
            <a:off x="0" y="6418262"/>
            <a:ext cx="9155113" cy="458788"/>
          </a:xfrm>
          <a:prstGeom prst="rect">
            <a:avLst/>
          </a:prstGeom>
          <a:solidFill>
            <a:srgbClr val="1D1A36"/>
          </a:solidFill>
          <a:ln w="12700">
            <a:miter lim="400000"/>
          </a:ln>
        </p:spPr>
        <p:txBody>
          <a:bodyPr lIns="45719" rIns="45719"/>
          <a:lstStyle/>
          <a:p>
            <a:endParaRPr/>
          </a:p>
        </p:txBody>
      </p:sp>
      <p:sp>
        <p:nvSpPr>
          <p:cNvPr id="33" name="© 2016 | Coding Boot Camp - All Rights Reserved"/>
          <p:cNvSpPr/>
          <p:nvPr/>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
        <p:nvSpPr>
          <p:cNvPr id="34" name="Line"/>
          <p:cNvSpPr/>
          <p:nvPr/>
        </p:nvSpPr>
        <p:spPr>
          <a:xfrm>
            <a:off x="-1" y="654050"/>
            <a:ext cx="9144002" cy="0"/>
          </a:xfrm>
          <a:prstGeom prst="line">
            <a:avLst/>
          </a:prstGeom>
          <a:ln w="41400">
            <a:solidFill>
              <a:srgbClr val="C83232"/>
            </a:solidFill>
          </a:ln>
        </p:spPr>
        <p:txBody>
          <a:bodyPr lIns="45719" rIns="45719"/>
          <a:lstStyle/>
          <a:p>
            <a:endParaRPr/>
          </a:p>
        </p:txBody>
      </p:sp>
      <p:sp>
        <p:nvSpPr>
          <p:cNvPr id="3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42"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pic>
        <p:nvPicPr>
          <p:cNvPr id="43"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sp>
        <p:nvSpPr>
          <p:cNvPr id="44" name="Title Text"/>
          <p:cNvSpPr>
            <a:spLocks noGrp="1"/>
          </p:cNvSpPr>
          <p:nvPr>
            <p:ph type="title"/>
          </p:nvPr>
        </p:nvSpPr>
        <p:spPr>
          <a:xfrm>
            <a:off x="390525" y="2952750"/>
            <a:ext cx="8229600" cy="871538"/>
          </a:xfrm>
          <a:prstGeom prst="rect">
            <a:avLst/>
          </a:prstGeom>
        </p:spPr>
        <p:txBody>
          <a:bodyPr>
            <a:normAutofit/>
          </a:bodyPr>
          <a:lstStyle/>
          <a:p>
            <a:r>
              <a:t>Title Text</a:t>
            </a:r>
          </a:p>
        </p:txBody>
      </p:sp>
      <p:sp>
        <p:nvSpPr>
          <p:cNvPr id="45" name="Body Level One…"/>
          <p:cNvSpPr>
            <a:spLocks noGrp="1"/>
          </p:cNvSpPr>
          <p:nvPr>
            <p:ph type="body" sz="quarter" idx="1"/>
          </p:nvPr>
        </p:nvSpPr>
        <p:spPr>
          <a:xfrm>
            <a:off x="3370262" y="4035425"/>
            <a:ext cx="2270126" cy="37941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6" name="Rectangle"/>
          <p:cNvSpPr>
            <a:spLocks noGrp="1"/>
          </p:cNvSpPr>
          <p:nvPr>
            <p:ph type="body" sz="quarter" idx="13"/>
          </p:nvPr>
        </p:nvSpPr>
        <p:spPr>
          <a:xfrm>
            <a:off x="396875" y="2503487"/>
            <a:ext cx="2700338" cy="381001"/>
          </a:xfrm>
          <a:prstGeom prst="rect">
            <a:avLst/>
          </a:prstGeom>
        </p:spPr>
        <p:txBody>
          <a:bodyPr>
            <a:normAutofit/>
          </a:bodyPr>
          <a:lstStyle/>
          <a:p>
            <a:pPr marL="171450" indent="-171450" defTabSz="685800">
              <a:spcBef>
                <a:spcPts val="700"/>
              </a:spcBef>
              <a:defRPr sz="2100"/>
            </a:pPr>
            <a:endParaRPr/>
          </a:p>
        </p:txBody>
      </p:sp>
      <p:sp>
        <p:nvSpPr>
          <p:cNvPr id="4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4" name="Rectangle"/>
          <p:cNvSpPr/>
          <p:nvPr/>
        </p:nvSpPr>
        <p:spPr>
          <a:xfrm>
            <a:off x="-1" y="0"/>
            <a:ext cx="9144002" cy="6858000"/>
          </a:xfrm>
          <a:prstGeom prst="rect">
            <a:avLst/>
          </a:prstGeom>
          <a:solidFill>
            <a:srgbClr val="1D1A36"/>
          </a:solidFill>
          <a:ln w="25400">
            <a:solidFill>
              <a:srgbClr val="385D8A"/>
            </a:solidFill>
          </a:ln>
        </p:spPr>
        <p:txBody>
          <a:bodyPr lIns="45719" rIns="45719"/>
          <a:lstStyle/>
          <a:p>
            <a:endParaRPr/>
          </a:p>
        </p:txBody>
      </p:sp>
      <p:sp>
        <p:nvSpPr>
          <p:cNvPr id="55" name="Rectangle"/>
          <p:cNvSpPr/>
          <p:nvPr/>
        </p:nvSpPr>
        <p:spPr>
          <a:xfrm>
            <a:off x="427037" y="3736975"/>
            <a:ext cx="6335713" cy="34925"/>
          </a:xfrm>
          <a:prstGeom prst="rect">
            <a:avLst/>
          </a:prstGeom>
          <a:solidFill>
            <a:srgbClr val="FFFFFF"/>
          </a:solidFill>
          <a:ln w="12700">
            <a:miter lim="400000"/>
          </a:ln>
        </p:spPr>
        <p:txBody>
          <a:bodyPr lIns="45719" rIns="45719"/>
          <a:lstStyle/>
          <a:p>
            <a:endParaRPr/>
          </a:p>
        </p:txBody>
      </p:sp>
      <p:pic>
        <p:nvPicPr>
          <p:cNvPr id="57"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pic>
        <p:nvPicPr>
          <p:cNvPr id="58"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sp>
        <p:nvSpPr>
          <p:cNvPr id="59" name="Title Text"/>
          <p:cNvSpPr>
            <a:spLocks noGrp="1"/>
          </p:cNvSpPr>
          <p:nvPr>
            <p:ph type="title"/>
          </p:nvPr>
        </p:nvSpPr>
        <p:spPr>
          <a:xfrm>
            <a:off x="390525" y="2952750"/>
            <a:ext cx="8229600" cy="871538"/>
          </a:xfrm>
          <a:prstGeom prst="rect">
            <a:avLst/>
          </a:prstGeom>
        </p:spPr>
        <p:txBody>
          <a:bodyPr>
            <a:normAutofit/>
          </a:bodyPr>
          <a:lstStyle/>
          <a:p>
            <a:r>
              <a:t>Title Text</a:t>
            </a:r>
          </a:p>
        </p:txBody>
      </p:sp>
      <p:sp>
        <p:nvSpPr>
          <p:cNvPr id="60" name="Body Level One…"/>
          <p:cNvSpPr>
            <a:spLocks noGrp="1"/>
          </p:cNvSpPr>
          <p:nvPr>
            <p:ph type="body" idx="1"/>
          </p:nvPr>
        </p:nvSpPr>
        <p:spPr>
          <a:xfrm>
            <a:off x="457200" y="1604962"/>
            <a:ext cx="8229600" cy="3976688"/>
          </a:xfrm>
          <a:prstGeom prst="rect">
            <a:avLst/>
          </a:prstGeom>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61"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 2016 | Coding Boot Camp - All Rights Reserved">
            <a:extLst>
              <a:ext uri="{FF2B5EF4-FFF2-40B4-BE49-F238E27FC236}">
                <a16:creationId xmlns:a16="http://schemas.microsoft.com/office/drawing/2014/main" xmlns="" id="{C4789538-B486-4986-B1F4-6BFC9DEBC5BE}"/>
              </a:ext>
            </a:extLst>
          </p:cNvPr>
          <p:cNvSpPr/>
          <p:nvPr userDrawn="1"/>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bg>
      <p:bgPr>
        <a:solidFill>
          <a:srgbClr val="FFFFFF"/>
        </a:solidFill>
        <a:effectLst/>
      </p:bgPr>
    </p:bg>
    <p:spTree>
      <p:nvGrpSpPr>
        <p:cNvPr id="1" name=""/>
        <p:cNvGrpSpPr/>
        <p:nvPr/>
      </p:nvGrpSpPr>
      <p:grpSpPr>
        <a:xfrm>
          <a:off x="0" y="0"/>
          <a:ext cx="0" cy="0"/>
          <a:chOff x="0" y="0"/>
          <a:chExt cx="0" cy="0"/>
        </a:xfrm>
      </p:grpSpPr>
      <p:sp>
        <p:nvSpPr>
          <p:cNvPr id="68" name="Rectangle"/>
          <p:cNvSpPr/>
          <p:nvPr/>
        </p:nvSpPr>
        <p:spPr>
          <a:xfrm>
            <a:off x="0" y="6418262"/>
            <a:ext cx="9155113" cy="458788"/>
          </a:xfrm>
          <a:prstGeom prst="rect">
            <a:avLst/>
          </a:prstGeom>
          <a:solidFill>
            <a:srgbClr val="1D1A36"/>
          </a:solidFill>
          <a:ln w="12700">
            <a:miter lim="400000"/>
          </a:ln>
        </p:spPr>
        <p:txBody>
          <a:bodyPr lIns="45719" rIns="45719"/>
          <a:lstStyle/>
          <a:p>
            <a:endParaRPr/>
          </a:p>
        </p:txBody>
      </p:sp>
      <p:sp>
        <p:nvSpPr>
          <p:cNvPr id="70" name="Line"/>
          <p:cNvSpPr/>
          <p:nvPr/>
        </p:nvSpPr>
        <p:spPr>
          <a:xfrm>
            <a:off x="-1" y="654050"/>
            <a:ext cx="9144002" cy="0"/>
          </a:xfrm>
          <a:prstGeom prst="line">
            <a:avLst/>
          </a:prstGeom>
          <a:ln w="41400">
            <a:solidFill>
              <a:srgbClr val="C83232"/>
            </a:solidFill>
          </a:ln>
        </p:spPr>
        <p:txBody>
          <a:bodyPr lIns="45719" rIns="45719"/>
          <a:lstStyle/>
          <a:p>
            <a:endParaRPr/>
          </a:p>
        </p:txBody>
      </p:sp>
      <p:pic>
        <p:nvPicPr>
          <p:cNvPr id="71"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pic>
        <p:nvPicPr>
          <p:cNvPr id="72" name="image.png" descr="image.png"/>
          <p:cNvPicPr>
            <a:picLocks noChangeAspect="1"/>
          </p:cNvPicPr>
          <p:nvPr/>
        </p:nvPicPr>
        <p:blipFill>
          <a:blip r:embed="rId2">
            <a:extLst/>
          </a:blip>
          <a:stretch>
            <a:fillRect/>
          </a:stretch>
        </p:blipFill>
        <p:spPr>
          <a:xfrm>
            <a:off x="2079625" y="1604962"/>
            <a:ext cx="4984750" cy="3976688"/>
          </a:xfrm>
          <a:prstGeom prst="rect">
            <a:avLst/>
          </a:prstGeom>
          <a:ln w="12700">
            <a:miter lim="400000"/>
          </a:ln>
        </p:spPr>
      </p:pic>
      <p:sp>
        <p:nvSpPr>
          <p:cNvPr id="73" name="Title Text"/>
          <p:cNvSpPr>
            <a:spLocks noGrp="1"/>
          </p:cNvSpPr>
          <p:nvPr>
            <p:ph type="title"/>
          </p:nvPr>
        </p:nvSpPr>
        <p:spPr>
          <a:xfrm>
            <a:off x="304800" y="0"/>
            <a:ext cx="5470525" cy="654050"/>
          </a:xfrm>
          <a:prstGeom prst="rect">
            <a:avLst/>
          </a:prstGeom>
        </p:spPr>
        <p:txBody>
          <a:bodyPr>
            <a:normAutofit/>
          </a:bodyPr>
          <a:lstStyle/>
          <a:p>
            <a:r>
              <a:t>Title Text</a:t>
            </a:r>
          </a:p>
        </p:txBody>
      </p:sp>
      <p:sp>
        <p:nvSpPr>
          <p:cNvPr id="74" name="Body Level One…"/>
          <p:cNvSpPr>
            <a:spLocks noGrp="1"/>
          </p:cNvSpPr>
          <p:nvPr>
            <p:ph type="body" idx="1"/>
          </p:nvPr>
        </p:nvSpPr>
        <p:spPr>
          <a:xfrm>
            <a:off x="457200" y="1604962"/>
            <a:ext cx="8229600" cy="3976688"/>
          </a:xfrm>
          <a:prstGeom prst="rect">
            <a:avLst/>
          </a:prstGeom>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5"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 2016 | Coding Boot Camp - All Rights Reserved">
            <a:extLst>
              <a:ext uri="{FF2B5EF4-FFF2-40B4-BE49-F238E27FC236}">
                <a16:creationId xmlns:a16="http://schemas.microsoft.com/office/drawing/2014/main" xmlns="" id="{45825589-1A1A-42B8-A20A-A8C5C9770D04}"/>
              </a:ext>
            </a:extLst>
          </p:cNvPr>
          <p:cNvSpPr/>
          <p:nvPr userDrawn="1"/>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Rectangle"/>
          <p:cNvSpPr/>
          <p:nvPr/>
        </p:nvSpPr>
        <p:spPr>
          <a:xfrm>
            <a:off x="-1" y="0"/>
            <a:ext cx="9144002" cy="6858000"/>
          </a:xfrm>
          <a:prstGeom prst="rect">
            <a:avLst/>
          </a:prstGeom>
          <a:solidFill>
            <a:srgbClr val="1D1A36"/>
          </a:solidFill>
          <a:ln w="25400">
            <a:solidFill>
              <a:srgbClr val="385D8A"/>
            </a:solidFill>
          </a:ln>
        </p:spPr>
        <p:txBody>
          <a:bodyPr lIns="45719" rIns="45719"/>
          <a:lstStyle/>
          <a:p>
            <a:endParaRPr/>
          </a:p>
        </p:txBody>
      </p:sp>
      <p:sp>
        <p:nvSpPr>
          <p:cNvPr id="3" name="Rectangle"/>
          <p:cNvSpPr/>
          <p:nvPr/>
        </p:nvSpPr>
        <p:spPr>
          <a:xfrm>
            <a:off x="427037" y="3736975"/>
            <a:ext cx="6335713" cy="34925"/>
          </a:xfrm>
          <a:prstGeom prst="rect">
            <a:avLst/>
          </a:prstGeom>
          <a:solidFill>
            <a:srgbClr val="FFFFFF"/>
          </a:solidFill>
          <a:ln w="12700">
            <a:miter lim="400000"/>
          </a:ln>
        </p:spPr>
        <p:txBody>
          <a:bodyPr lIns="45719" rIns="45719"/>
          <a:lstStyle/>
          <a:p>
            <a:endParaRPr/>
          </a:p>
        </p:txBody>
      </p:sp>
      <p:sp>
        <p:nvSpPr>
          <p:cNvPr id="5" name="© 2016 | Coding Boot Camp - All Rights Reserved"/>
          <p:cNvSpPr/>
          <p:nvPr/>
        </p:nvSpPr>
        <p:spPr>
          <a:xfrm>
            <a:off x="6246812" y="6540500"/>
            <a:ext cx="2787651" cy="213988"/>
          </a:xfrm>
          <a:prstGeom prst="rect">
            <a:avLst/>
          </a:prstGeom>
          <a:ln w="12700">
            <a:miter lim="400000"/>
          </a:ln>
          <a:extLst>
            <a:ext uri="{C572A759-6A51-4108-AA02-DFA0A04FC94B}">
              <ma14:wrappingTextBoxFlag xmlns:ma14="http://schemas.microsoft.com/office/mac/drawingml/2011/main" xmlns="" val="1"/>
            </a:ext>
          </a:extLst>
        </p:spPr>
        <p:txBody>
          <a:bodyPr lIns="44999" tIns="44999" rIns="44999" bIns="44999">
            <a:spAutoFit/>
          </a:bodyPr>
          <a:lstStyle>
            <a:lvl1pPr algn="r">
              <a:defRPr sz="800">
                <a:solidFill>
                  <a:srgbClr val="FFFFFF"/>
                </a:solidFill>
              </a:defRPr>
            </a:lvl1pPr>
          </a:lstStyle>
          <a:p>
            <a:r>
              <a:rPr dirty="0"/>
              <a:t>© 201</a:t>
            </a:r>
            <a:r>
              <a:rPr lang="en-US" dirty="0"/>
              <a:t>9</a:t>
            </a:r>
            <a:r>
              <a:rPr dirty="0"/>
              <a:t> | </a:t>
            </a:r>
            <a:r>
              <a:rPr lang="en-US" dirty="0"/>
              <a:t>Team Marvel</a:t>
            </a:r>
            <a:r>
              <a:rPr dirty="0"/>
              <a:t> - All Rights Reserved</a:t>
            </a:r>
          </a:p>
        </p:txBody>
      </p:sp>
      <p:sp>
        <p:nvSpPr>
          <p:cNvPr id="6" name="Title Text"/>
          <p:cNvSpPr>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7" name="Body Level One…"/>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8" name="Slide Number"/>
          <p:cNvSpPr>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chooldigger.com/" TargetMode="External"/><Relationship Id="rId2" Type="http://schemas.openxmlformats.org/officeDocument/2006/relationships/hyperlink" Target="https://www.redfin.com/blog/data-center" TargetMode="External"/><Relationship Id="rId1" Type="http://schemas.openxmlformats.org/officeDocument/2006/relationships/slideLayout" Target="../slideLayouts/slideLayout1.xml"/><Relationship Id="rId5" Type="http://schemas.openxmlformats.org/officeDocument/2006/relationships/hyperlink" Target="https://dev.socrata.com/foundry/data.edd.ca.gov/e6gw-gvii" TargetMode="External"/><Relationship Id="rId4" Type="http://schemas.openxmlformats.org/officeDocument/2006/relationships/hyperlink" Target="https://www.ucrdatatool.gov/Search/Crime/State/StatebyState.c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2FEE629-C9B9-4C20-ACE6-4959A7B12F0A}"/>
              </a:ext>
            </a:extLst>
          </p:cNvPr>
          <p:cNvSpPr txBox="1"/>
          <p:nvPr/>
        </p:nvSpPr>
        <p:spPr>
          <a:xfrm>
            <a:off x="368559" y="2151728"/>
            <a:ext cx="8406881"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Arial"/>
              </a:rPr>
              <a:t>Real Estate Project</a:t>
            </a:r>
          </a:p>
          <a:p>
            <a:pPr marL="0" marR="0" indent="0" algn="ctr" defTabSz="914400" rtl="0" fontAlgn="auto" latinLnBrk="0" hangingPunct="0">
              <a:lnSpc>
                <a:spcPct val="100000"/>
              </a:lnSpc>
              <a:spcBef>
                <a:spcPts val="0"/>
              </a:spcBef>
              <a:spcAft>
                <a:spcPts val="0"/>
              </a:spcAft>
              <a:buClrTx/>
              <a:buSzTx/>
              <a:buFontTx/>
              <a:buNone/>
              <a:tabLst/>
            </a:pPr>
            <a:endParaRPr lang="en-US" sz="3200" dirty="0"/>
          </a:p>
          <a:p>
            <a:pPr marL="0" marR="0" indent="0" algn="ctr"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Arial"/>
              </a:rPr>
              <a:t>UCB Boot Camp </a:t>
            </a:r>
          </a:p>
          <a:p>
            <a:pPr marL="0" marR="0" indent="0" algn="ctr" defTabSz="914400" rtl="0" fontAlgn="auto" latinLnBrk="0" hangingPunct="0">
              <a:lnSpc>
                <a:spcPct val="100000"/>
              </a:lnSpc>
              <a:spcBef>
                <a:spcPts val="0"/>
              </a:spcBef>
              <a:spcAft>
                <a:spcPts val="0"/>
              </a:spcAft>
              <a:buClrTx/>
              <a:buSzTx/>
              <a:buFontTx/>
              <a:buNone/>
              <a:tabLst/>
            </a:pPr>
            <a:endParaRPr lang="en-US" sz="3200" dirty="0"/>
          </a:p>
          <a:p>
            <a:pPr marL="0" marR="0" indent="0" algn="ctr" defTabSz="914400" rtl="0" fontAlgn="auto" latinLnBrk="0" hangingPunct="0">
              <a:lnSpc>
                <a:spcPct val="100000"/>
              </a:lnSpc>
              <a:spcBef>
                <a:spcPts val="0"/>
              </a:spcBef>
              <a:spcAft>
                <a:spcPts val="0"/>
              </a:spcAft>
              <a:buClrTx/>
              <a:buSzTx/>
              <a:buFontTx/>
              <a:buNone/>
              <a:tabLst/>
            </a:pPr>
            <a:r>
              <a:rPr kumimoji="0" lang="en-US" sz="1400" b="0" u="none" strike="noStrike" cap="none" spc="0" normalizeH="0" baseline="0" dirty="0">
                <a:ln>
                  <a:noFill/>
                </a:ln>
                <a:solidFill>
                  <a:srgbClr val="000000"/>
                </a:solidFill>
                <a:effectLst/>
                <a:uFillTx/>
                <a:latin typeface="+mj-lt"/>
                <a:ea typeface="+mj-ea"/>
                <a:cs typeface="+mj-cs"/>
                <a:sym typeface="Arial"/>
              </a:rPr>
              <a:t>Team: Bharat, Gokul, Ritesh, Devang </a:t>
            </a:r>
          </a:p>
        </p:txBody>
      </p:sp>
    </p:spTree>
    <p:extLst>
      <p:ext uri="{BB962C8B-B14F-4D97-AF65-F5344CB8AC3E}">
        <p14:creationId xmlns:p14="http://schemas.microsoft.com/office/powerpoint/2010/main" val="293482657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a:t>
            </a:r>
            <a:r>
              <a:rPr lang="en-US" sz="2400" b="1" dirty="0"/>
              <a:t> – “Crime Rate”</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smtClean="0">
                <a:latin typeface="Calibri" panose="020F0502020204030204" pitchFamily="34" charset="0"/>
                <a:cs typeface="Calibri" panose="020F0502020204030204" pitchFamily="34" charset="0"/>
              </a:rPr>
              <a:t>Crime Data </a:t>
            </a:r>
            <a:r>
              <a:rPr lang="en-US" sz="2000" b="1" dirty="0">
                <a:latin typeface="Calibri" panose="020F0502020204030204" pitchFamily="34" charset="0"/>
                <a:cs typeface="Calibri" panose="020F0502020204030204" pitchFamily="34" charset="0"/>
              </a:rPr>
              <a:t>Output/Visualizations: </a:t>
            </a:r>
          </a:p>
        </p:txBody>
      </p:sp>
      <p:pic>
        <p:nvPicPr>
          <p:cNvPr id="2" name="Picture 1"/>
          <p:cNvPicPr>
            <a:picLocks noChangeAspect="1"/>
          </p:cNvPicPr>
          <p:nvPr/>
        </p:nvPicPr>
        <p:blipFill>
          <a:blip r:embed="rId2"/>
          <a:stretch>
            <a:fillRect/>
          </a:stretch>
        </p:blipFill>
        <p:spPr>
          <a:xfrm>
            <a:off x="500178" y="1784659"/>
            <a:ext cx="3806051" cy="2174023"/>
          </a:xfrm>
          <a:prstGeom prst="rect">
            <a:avLst/>
          </a:prstGeom>
        </p:spPr>
      </p:pic>
      <p:pic>
        <p:nvPicPr>
          <p:cNvPr id="4" name="Picture 3"/>
          <p:cNvPicPr>
            <a:picLocks noChangeAspect="1"/>
          </p:cNvPicPr>
          <p:nvPr/>
        </p:nvPicPr>
        <p:blipFill>
          <a:blip r:embed="rId3"/>
          <a:stretch>
            <a:fillRect/>
          </a:stretch>
        </p:blipFill>
        <p:spPr>
          <a:xfrm>
            <a:off x="4571999" y="2337493"/>
            <a:ext cx="3940330" cy="2689767"/>
          </a:xfrm>
          <a:prstGeom prst="rect">
            <a:avLst/>
          </a:prstGeom>
        </p:spPr>
      </p:pic>
      <p:pic>
        <p:nvPicPr>
          <p:cNvPr id="6" name="Picture 5"/>
          <p:cNvPicPr>
            <a:picLocks noChangeAspect="1"/>
          </p:cNvPicPr>
          <p:nvPr/>
        </p:nvPicPr>
        <p:blipFill>
          <a:blip r:embed="rId4"/>
          <a:stretch>
            <a:fillRect/>
          </a:stretch>
        </p:blipFill>
        <p:spPr>
          <a:xfrm>
            <a:off x="779886" y="4059043"/>
            <a:ext cx="3447354" cy="2330605"/>
          </a:xfrm>
          <a:prstGeom prst="rect">
            <a:avLst/>
          </a:prstGeom>
        </p:spPr>
      </p:pic>
      <p:sp>
        <p:nvSpPr>
          <p:cNvPr id="7" name="TextBox 6"/>
          <p:cNvSpPr txBox="1"/>
          <p:nvPr/>
        </p:nvSpPr>
        <p:spPr>
          <a:xfrm>
            <a:off x="490654" y="1580496"/>
            <a:ext cx="383601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50" b="1" i="0" u="none" strike="noStrike" cap="none" spc="0" normalizeH="0" baseline="0" dirty="0" smtClean="0">
                <a:ln>
                  <a:noFill/>
                </a:ln>
                <a:solidFill>
                  <a:srgbClr val="000000"/>
                </a:solidFill>
                <a:effectLst/>
                <a:uFillTx/>
                <a:latin typeface="+mj-lt"/>
                <a:ea typeface="+mj-ea"/>
                <a:cs typeface="+mj-cs"/>
                <a:sym typeface="Arial"/>
              </a:rPr>
              <a:t>Dual Axis Graph</a:t>
            </a:r>
            <a:endParaRPr kumimoji="0" lang="en-US" sz="1050" b="1"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24863984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a:t>
            </a:r>
            <a:r>
              <a:rPr lang="en-US" sz="2400" b="1" dirty="0"/>
              <a:t> – </a:t>
            </a:r>
            <a:r>
              <a:rPr lang="en-US" sz="2400" b="1" dirty="0" smtClean="0"/>
              <a:t>“Employment </a:t>
            </a:r>
            <a:r>
              <a:rPr lang="en-US" sz="2400" b="1" dirty="0"/>
              <a:t>Rate”</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8320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E</a:t>
            </a:r>
            <a:r>
              <a:rPr lang="en-US" sz="2000" b="1" dirty="0" smtClean="0">
                <a:latin typeface="Calibri" panose="020F0502020204030204" pitchFamily="34" charset="0"/>
                <a:cs typeface="Calibri" panose="020F0502020204030204" pitchFamily="34" charset="0"/>
              </a:rPr>
              <a:t>mployment </a:t>
            </a:r>
            <a:r>
              <a:rPr lang="en-US" sz="2000" b="1" dirty="0">
                <a:latin typeface="Calibri" panose="020F0502020204030204" pitchFamily="34" charset="0"/>
                <a:cs typeface="Calibri" panose="020F0502020204030204" pitchFamily="34" charset="0"/>
              </a:rPr>
              <a:t>Statistics Module Description: </a:t>
            </a:r>
          </a:p>
          <a:p>
            <a:endParaRPr lang="en-US" sz="16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This module gives insight and most reliable data on the state of the housing market. Using the tools you can visualize and download housing market data for metropolitan areas, cities and counties across CA.</a:t>
            </a:r>
          </a:p>
          <a:p>
            <a:pPr marL="285750" lvl="8"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lvl="8"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Here’s what’s available:</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Unemployment rates for all California counties from 2009 to 2018 for all counties</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The unemployment rate for 5 selected counties was chosen for analysis</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Median sale price of homes in the selected 5 counties from 2012 to 2018</a:t>
            </a:r>
          </a:p>
          <a:p>
            <a:pPr lvl="8"/>
            <a:endParaRPr lang="en-US" sz="1600" dirty="0">
              <a:latin typeface="Calibri" panose="020F0502020204030204" pitchFamily="34" charset="0"/>
              <a:cs typeface="Calibri" panose="020F0502020204030204" pitchFamily="34" charset="0"/>
            </a:endParaRPr>
          </a:p>
          <a:p>
            <a:pPr lvl="8"/>
            <a:r>
              <a:rPr lang="en-US" sz="1600" b="1" dirty="0">
                <a:latin typeface="Calibri" panose="020F0502020204030204" pitchFamily="34" charset="0"/>
                <a:cs typeface="Calibri" panose="020F0502020204030204" pitchFamily="34" charset="0"/>
              </a:rPr>
              <a:t>How it Works:</a:t>
            </a:r>
            <a:r>
              <a:rPr lang="en-US" sz="1600" dirty="0">
                <a:latin typeface="Calibri" panose="020F0502020204030204" pitchFamily="34" charset="0"/>
                <a:cs typeface="Calibri" panose="020F0502020204030204" pitchFamily="34" charset="0"/>
              </a:rPr>
              <a:t> </a:t>
            </a:r>
          </a:p>
          <a:p>
            <a:pPr marL="342900" lvl="8" indent="-342900">
              <a:buFont typeface="+mj-lt"/>
              <a:buAutoNum type="arabicPeriod"/>
            </a:pPr>
            <a:r>
              <a:rPr lang="en-US" sz="1600" dirty="0">
                <a:latin typeface="Calibri" panose="020F0502020204030204" pitchFamily="34" charset="0"/>
                <a:cs typeface="Calibri" panose="020F0502020204030204" pitchFamily="34" charset="0"/>
              </a:rPr>
              <a:t>We selected a set of 5 counties and found the unemployment rates across every month in the selected year.</a:t>
            </a:r>
          </a:p>
          <a:p>
            <a:pPr marL="342900" lvl="8" indent="-342900">
              <a:buFont typeface="+mj-lt"/>
              <a:buAutoNum type="arabicPeriod"/>
            </a:pPr>
            <a:r>
              <a:rPr lang="en-US" sz="1600" dirty="0">
                <a:latin typeface="Calibri" panose="020F0502020204030204" pitchFamily="34" charset="0"/>
                <a:cs typeface="Calibri" panose="020F0502020204030204" pitchFamily="34" charset="0"/>
              </a:rPr>
              <a:t>We took the mean of the unemployment rates for every month of the year to obtain a rating for the entire year for each county. </a:t>
            </a:r>
          </a:p>
          <a:p>
            <a:pPr lvl="8"/>
            <a:r>
              <a:rPr lang="en-US" sz="1600" dirty="0">
                <a:latin typeface="Calibri" panose="020F0502020204030204" pitchFamily="34" charset="0"/>
                <a:cs typeface="Calibri" panose="020F0502020204030204" pitchFamily="34" charset="0"/>
              </a:rPr>
              <a:t>3. Plotted how the unemployment rate changed over each year for every county. </a:t>
            </a:r>
          </a:p>
          <a:p>
            <a:pPr lvl="8"/>
            <a:r>
              <a:rPr lang="en-US" sz="1600" dirty="0">
                <a:latin typeface="Calibri" panose="020F0502020204030204" pitchFamily="34" charset="0"/>
                <a:cs typeface="Calibri" panose="020F0502020204030204" pitchFamily="34" charset="0"/>
              </a:rPr>
              <a:t>4. Plotted how the unemployment rate related to the median sales price for each county.</a:t>
            </a:r>
          </a:p>
          <a:p>
            <a:pPr marL="342900" lvl="8" indent="-342900">
              <a:buFont typeface="+mj-lt"/>
              <a:buAutoNum type="arabicPeriod"/>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8836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a:t>
            </a:r>
            <a:r>
              <a:rPr lang="en-US" sz="2400" b="1" dirty="0"/>
              <a:t> – “Employment Rate”</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E</a:t>
            </a:r>
            <a:r>
              <a:rPr lang="en-US" sz="2000" b="1" dirty="0" smtClean="0">
                <a:latin typeface="Calibri" panose="020F0502020204030204" pitchFamily="34" charset="0"/>
                <a:cs typeface="Calibri" panose="020F0502020204030204" pitchFamily="34" charset="0"/>
              </a:rPr>
              <a:t>mployment </a:t>
            </a:r>
            <a:r>
              <a:rPr lang="en-US" sz="2000" b="1" dirty="0">
                <a:latin typeface="Calibri" panose="020F0502020204030204" pitchFamily="34" charset="0"/>
                <a:cs typeface="Calibri" panose="020F0502020204030204" pitchFamily="34" charset="0"/>
              </a:rPr>
              <a:t>Module Output/Visualizations: </a:t>
            </a:r>
          </a:p>
        </p:txBody>
      </p:sp>
      <p:sp>
        <p:nvSpPr>
          <p:cNvPr id="24" name="TextBox 23">
            <a:extLst>
              <a:ext uri="{FF2B5EF4-FFF2-40B4-BE49-F238E27FC236}">
                <a16:creationId xmlns:a16="http://schemas.microsoft.com/office/drawing/2014/main" xmlns="" id="{B9BFC130-B90E-2046-ACD1-D7489A980D46}"/>
              </a:ext>
            </a:extLst>
          </p:cNvPr>
          <p:cNvSpPr txBox="1"/>
          <p:nvPr/>
        </p:nvSpPr>
        <p:spPr>
          <a:xfrm>
            <a:off x="476866" y="3197528"/>
            <a:ext cx="4036788" cy="1846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a:latin typeface="Calibri" panose="020F0502020204030204" pitchFamily="34" charset="0"/>
                <a:cs typeface="Calibri" panose="020F0502020204030204" pitchFamily="34" charset="0"/>
              </a:rPr>
              <a:t>Observations : </a:t>
            </a:r>
          </a:p>
          <a:p>
            <a:r>
              <a:rPr lang="en-US" sz="1400" dirty="0">
                <a:latin typeface="Calibri" panose="020F0502020204030204" pitchFamily="34" charset="0"/>
                <a:cs typeface="Calibri" panose="020F0502020204030204" pitchFamily="34" charset="0"/>
              </a:rPr>
              <a:t>A very similar pattern was seen in each county. </a:t>
            </a:r>
          </a:p>
          <a:p>
            <a:r>
              <a:rPr lang="en-US" sz="1400" dirty="0">
                <a:latin typeface="Calibri" panose="020F0502020204030204" pitchFamily="34" charset="0"/>
                <a:cs typeface="Calibri" panose="020F0502020204030204" pitchFamily="34" charset="0"/>
              </a:rPr>
              <a:t>As unemployment increased, house prices tended to </a:t>
            </a:r>
          </a:p>
          <a:p>
            <a:r>
              <a:rPr lang="en-US" sz="1400" dirty="0">
                <a:latin typeface="Calibri" panose="020F0502020204030204" pitchFamily="34" charset="0"/>
                <a:cs typeface="Calibri" panose="020F0502020204030204" pitchFamily="34" charset="0"/>
              </a:rPr>
              <a:t>decrease. 2018 was an exception – house prices peaked despite relatively low unemployment. This sudden reversal of the previous trend suggests that unemployment rates may not necessarily be an accurate predictor of housing prices. </a:t>
            </a:r>
          </a:p>
        </p:txBody>
      </p:sp>
      <p:pic>
        <p:nvPicPr>
          <p:cNvPr id="6" name="Picture 5">
            <a:extLst>
              <a:ext uri="{FF2B5EF4-FFF2-40B4-BE49-F238E27FC236}">
                <a16:creationId xmlns:a16="http://schemas.microsoft.com/office/drawing/2014/main" xmlns="" id="{2E77C63C-2CAA-4BE2-9AC6-B30EEE62E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04" y="1430944"/>
            <a:ext cx="2156803" cy="1437869"/>
          </a:xfrm>
          <a:prstGeom prst="rect">
            <a:avLst/>
          </a:prstGeom>
        </p:spPr>
      </p:pic>
      <p:pic>
        <p:nvPicPr>
          <p:cNvPr id="19" name="Picture 18">
            <a:extLst>
              <a:ext uri="{FF2B5EF4-FFF2-40B4-BE49-F238E27FC236}">
                <a16:creationId xmlns:a16="http://schemas.microsoft.com/office/drawing/2014/main" xmlns="" id="{6B8B98B6-E352-4D7C-AABB-E9A1813436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07" y="1492164"/>
            <a:ext cx="2066492" cy="1377661"/>
          </a:xfrm>
          <a:prstGeom prst="rect">
            <a:avLst/>
          </a:prstGeom>
        </p:spPr>
      </p:pic>
      <p:pic>
        <p:nvPicPr>
          <p:cNvPr id="21" name="Picture 20">
            <a:extLst>
              <a:ext uri="{FF2B5EF4-FFF2-40B4-BE49-F238E27FC236}">
                <a16:creationId xmlns:a16="http://schemas.microsoft.com/office/drawing/2014/main" xmlns="" id="{7A175668-0DDB-4679-A21A-AD07585C0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1123727"/>
            <a:ext cx="2100358" cy="1400239"/>
          </a:xfrm>
          <a:prstGeom prst="rect">
            <a:avLst/>
          </a:prstGeom>
        </p:spPr>
      </p:pic>
      <p:pic>
        <p:nvPicPr>
          <p:cNvPr id="23" name="Picture 22">
            <a:extLst>
              <a:ext uri="{FF2B5EF4-FFF2-40B4-BE49-F238E27FC236}">
                <a16:creationId xmlns:a16="http://schemas.microsoft.com/office/drawing/2014/main" xmlns="" id="{A7B5F6EB-8108-418F-A9C9-862739E7BD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296" y="1164462"/>
            <a:ext cx="1964892" cy="1309928"/>
          </a:xfrm>
          <a:prstGeom prst="rect">
            <a:avLst/>
          </a:prstGeom>
        </p:spPr>
      </p:pic>
      <p:pic>
        <p:nvPicPr>
          <p:cNvPr id="27" name="Picture 26">
            <a:extLst>
              <a:ext uri="{FF2B5EF4-FFF2-40B4-BE49-F238E27FC236}">
                <a16:creationId xmlns:a16="http://schemas.microsoft.com/office/drawing/2014/main" xmlns="" id="{2BFAC10D-5ADF-4242-846F-59CEEB9254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2069" y="2723928"/>
            <a:ext cx="2115215" cy="1410143"/>
          </a:xfrm>
          <a:prstGeom prst="rect">
            <a:avLst/>
          </a:prstGeom>
        </p:spPr>
      </p:pic>
      <p:pic>
        <p:nvPicPr>
          <p:cNvPr id="30" name="Picture 29">
            <a:extLst>
              <a:ext uri="{FF2B5EF4-FFF2-40B4-BE49-F238E27FC236}">
                <a16:creationId xmlns:a16="http://schemas.microsoft.com/office/drawing/2014/main" xmlns="" id="{F1CA741B-2F71-4630-A08C-B1A2897A03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4559" y="2687487"/>
            <a:ext cx="2224536" cy="1483024"/>
          </a:xfrm>
          <a:prstGeom prst="rect">
            <a:avLst/>
          </a:prstGeom>
        </p:spPr>
      </p:pic>
      <p:pic>
        <p:nvPicPr>
          <p:cNvPr id="32" name="Picture 31">
            <a:extLst>
              <a:ext uri="{FF2B5EF4-FFF2-40B4-BE49-F238E27FC236}">
                <a16:creationId xmlns:a16="http://schemas.microsoft.com/office/drawing/2014/main" xmlns="" id="{CA3F97A3-F530-4618-AF59-B6521C05D3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3092" y="4383608"/>
            <a:ext cx="1987469" cy="1324979"/>
          </a:xfrm>
          <a:prstGeom prst="rect">
            <a:avLst/>
          </a:prstGeom>
        </p:spPr>
      </p:pic>
    </p:spTree>
    <p:extLst>
      <p:ext uri="{BB962C8B-B14F-4D97-AF65-F5344CB8AC3E}">
        <p14:creationId xmlns:p14="http://schemas.microsoft.com/office/powerpoint/2010/main" val="4862261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 – “References”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214904" y="976739"/>
            <a:ext cx="8787693"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Geocode </a:t>
            </a:r>
            <a:r>
              <a:rPr lang="en-US" sz="2000" dirty="0" err="1">
                <a:latin typeface="Calibri" panose="020F0502020204030204" pitchFamily="34" charset="0"/>
                <a:cs typeface="Calibri" panose="020F0502020204030204" pitchFamily="34" charset="0"/>
              </a:rPr>
              <a:t>api</a:t>
            </a:r>
            <a:r>
              <a:rPr lang="en-US" sz="2000" dirty="0">
                <a:latin typeface="Calibri" panose="020F0502020204030204" pitchFamily="34" charset="0"/>
                <a:cs typeface="Calibri" panose="020F0502020204030204" pitchFamily="34" charset="0"/>
              </a:rPr>
              <a:t>: to fetch latitude/longitude</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err="1" smtClean="0">
                <a:latin typeface="Calibri" panose="020F0502020204030204" pitchFamily="34" charset="0"/>
                <a:cs typeface="Calibri" panose="020F0502020204030204" pitchFamily="34" charset="0"/>
              </a:rPr>
              <a:t>Geomap</a:t>
            </a:r>
            <a:r>
              <a:rPr lang="en-US" sz="2000" dirty="0" smtClean="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api</a:t>
            </a:r>
            <a:r>
              <a:rPr lang="en-US" sz="2000" dirty="0">
                <a:latin typeface="Calibri" panose="020F0502020204030204" pitchFamily="34" charset="0"/>
                <a:cs typeface="Calibri" panose="020F0502020204030204" pitchFamily="34" charset="0"/>
              </a:rPr>
              <a:t>: to visualize real estate </a:t>
            </a:r>
            <a:r>
              <a:rPr lang="en-US" sz="2000" dirty="0" smtClean="0">
                <a:latin typeface="Calibri" panose="020F0502020204030204" pitchFamily="34" charset="0"/>
                <a:cs typeface="Calibri" panose="020F0502020204030204" pitchFamily="34" charset="0"/>
              </a:rPr>
              <a:t>data</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Real Estate Data: </a:t>
            </a:r>
            <a:r>
              <a:rPr lang="en-US" sz="2000" dirty="0" smtClean="0">
                <a:latin typeface="Calibri" panose="020F0502020204030204" pitchFamily="34" charset="0"/>
                <a:cs typeface="Calibri" panose="020F0502020204030204" pitchFamily="34" charset="0"/>
                <a:hlinkClick r:id="rId2"/>
              </a:rPr>
              <a:t>https</a:t>
            </a:r>
            <a:r>
              <a:rPr lang="en-US" sz="2000" dirty="0">
                <a:latin typeface="Calibri" panose="020F0502020204030204" pitchFamily="34" charset="0"/>
                <a:cs typeface="Calibri" panose="020F0502020204030204" pitchFamily="34" charset="0"/>
                <a:hlinkClick r:id="rId2"/>
              </a:rPr>
              <a:t>://</a:t>
            </a:r>
            <a:r>
              <a:rPr lang="en-US" sz="2000" dirty="0" smtClean="0">
                <a:latin typeface="Calibri" panose="020F0502020204030204" pitchFamily="34" charset="0"/>
                <a:cs typeface="Calibri" panose="020F0502020204030204" pitchFamily="34" charset="0"/>
                <a:hlinkClick r:id="rId2"/>
              </a:rPr>
              <a:t>www.redfin.com/blog/data-center</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School rating/ranking Data: </a:t>
            </a:r>
            <a:r>
              <a:rPr lang="en-US" sz="2000" dirty="0" smtClean="0">
                <a:latin typeface="Calibri" panose="020F0502020204030204" pitchFamily="34" charset="0"/>
                <a:hlinkClick r:id="rId3"/>
              </a:rPr>
              <a:t>https</a:t>
            </a:r>
            <a:r>
              <a:rPr lang="en-US" sz="2000" dirty="0">
                <a:latin typeface="Calibri" panose="020F0502020204030204" pitchFamily="34" charset="0"/>
                <a:hlinkClick r:id="rId3"/>
              </a:rPr>
              <a:t>://</a:t>
            </a:r>
            <a:r>
              <a:rPr lang="en-US" sz="2000" dirty="0" smtClean="0">
                <a:latin typeface="Calibri" panose="020F0502020204030204" pitchFamily="34" charset="0"/>
                <a:hlinkClick r:id="rId3"/>
              </a:rPr>
              <a:t>developer.schooldigger.com</a:t>
            </a:r>
            <a:endParaRPr lang="en-US" sz="2000" dirty="0" smtClean="0">
              <a:latin typeface="Calibri" panose="020F0502020204030204" pitchFamily="34" charset="0"/>
            </a:endParaRPr>
          </a:p>
          <a:p>
            <a:pPr marL="285750" indent="-285750">
              <a:buFont typeface="Arial" panose="020B0604020202020204" pitchFamily="34" charset="0"/>
              <a:buChar char="•"/>
            </a:pPr>
            <a:endParaRPr lang="en-US" sz="2000" dirty="0" smtClean="0">
              <a:latin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rPr>
              <a:t>Crime Data: </a:t>
            </a:r>
            <a:r>
              <a:rPr lang="en-US" sz="2000" dirty="0" smtClean="0">
                <a:latin typeface="Calibri" panose="020F0502020204030204" pitchFamily="34" charset="0"/>
                <a:cs typeface="Calibri" panose="020F0502020204030204" pitchFamily="34" charset="0"/>
                <a:hlinkClick r:id="rId4"/>
              </a:rPr>
              <a:t>https</a:t>
            </a:r>
            <a:r>
              <a:rPr lang="en-US" sz="2000" dirty="0">
                <a:latin typeface="Calibri" panose="020F0502020204030204" pitchFamily="34" charset="0"/>
                <a:cs typeface="Calibri" panose="020F0502020204030204" pitchFamily="34" charset="0"/>
                <a:hlinkClick r:id="rId4"/>
              </a:rPr>
              <a:t>://</a:t>
            </a:r>
            <a:r>
              <a:rPr lang="en-US" sz="2000" dirty="0" smtClean="0">
                <a:latin typeface="Calibri" panose="020F0502020204030204" pitchFamily="34" charset="0"/>
                <a:cs typeface="Calibri" panose="020F0502020204030204" pitchFamily="34" charset="0"/>
                <a:hlinkClick r:id="rId4"/>
              </a:rPr>
              <a:t>www.ucrdatatool.gov/Search/Crime/State/StatebyState.cfm</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Employment Rate Statistics:  </a:t>
            </a:r>
            <a:r>
              <a:rPr lang="en-US" sz="2000" dirty="0" smtClean="0">
                <a:latin typeface="Calibri" panose="020F0502020204030204" pitchFamily="34" charset="0"/>
                <a:cs typeface="Calibri" panose="020F0502020204030204" pitchFamily="34" charset="0"/>
                <a:hlinkClick r:id="rId5"/>
              </a:rPr>
              <a:t>https</a:t>
            </a:r>
            <a:r>
              <a:rPr lang="en-US" sz="2000" dirty="0">
                <a:latin typeface="Calibri" panose="020F0502020204030204" pitchFamily="34" charset="0"/>
                <a:cs typeface="Calibri" panose="020F0502020204030204" pitchFamily="34" charset="0"/>
                <a:hlinkClick r:id="rId5"/>
              </a:rPr>
              <a:t>://</a:t>
            </a:r>
            <a:r>
              <a:rPr lang="en-US" sz="2000" dirty="0" smtClean="0">
                <a:latin typeface="Calibri" panose="020F0502020204030204" pitchFamily="34" charset="0"/>
                <a:cs typeface="Calibri" panose="020F0502020204030204" pitchFamily="34" charset="0"/>
                <a:hlinkClick r:id="rId5"/>
              </a:rPr>
              <a:t>dev.socrata.com/foundry/data.edd.ca.gov/e6gw-gvii</a:t>
            </a: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8090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Project Description / Outline : </a:t>
            </a:r>
          </a:p>
          <a:p>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Real estate industry plays a significant role in driving the economy and development of the </a:t>
            </a:r>
            <a:r>
              <a:rPr lang="en-US" sz="2000" dirty="0" smtClean="0">
                <a:latin typeface="Calibri" panose="020F0502020204030204" pitchFamily="34" charset="0"/>
                <a:cs typeface="Calibri" panose="020F0502020204030204" pitchFamily="34" charset="0"/>
              </a:rPr>
              <a:t>country</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and is also dependent on several external factors viz. – School ratings, Crime rate, Job employment rate, …</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purpose of </a:t>
            </a:r>
            <a:r>
              <a:rPr lang="en-US" sz="2000" dirty="0" smtClean="0">
                <a:latin typeface="Calibri" panose="020F0502020204030204" pitchFamily="34" charset="0"/>
                <a:cs typeface="Calibri" panose="020F0502020204030204" pitchFamily="34" charset="0"/>
              </a:rPr>
              <a:t>this research </a:t>
            </a:r>
            <a:r>
              <a:rPr lang="en-US" sz="2000" dirty="0">
                <a:latin typeface="Calibri" panose="020F0502020204030204" pitchFamily="34" charset="0"/>
                <a:cs typeface="Calibri" panose="020F0502020204030204" pitchFamily="34" charset="0"/>
              </a:rPr>
              <a:t>is to create a tool that visualizes the </a:t>
            </a:r>
            <a:r>
              <a:rPr lang="en-US" sz="2000" dirty="0" smtClean="0">
                <a:latin typeface="Calibri" panose="020F0502020204030204" pitchFamily="34" charset="0"/>
                <a:cs typeface="Calibri" panose="020F0502020204030204" pitchFamily="34" charset="0"/>
              </a:rPr>
              <a:t>average/mean </a:t>
            </a:r>
            <a:r>
              <a:rPr lang="en-US" sz="2000" dirty="0">
                <a:latin typeface="Calibri" panose="020F0502020204030204" pitchFamily="34" charset="0"/>
                <a:cs typeface="Calibri" panose="020F0502020204030204" pitchFamily="34" charset="0"/>
              </a:rPr>
              <a:t>sale price </a:t>
            </a:r>
            <a:r>
              <a:rPr lang="en-US" sz="2000" dirty="0" smtClean="0">
                <a:latin typeface="Calibri" panose="020F0502020204030204" pitchFamily="34" charset="0"/>
                <a:cs typeface="Calibri" panose="020F0502020204030204" pitchFamily="34" charset="0"/>
              </a:rPr>
              <a:t>of houses in cities/counties and show </a:t>
            </a:r>
            <a:r>
              <a:rPr lang="en-US" sz="2000" dirty="0">
                <a:latin typeface="Calibri" panose="020F0502020204030204" pitchFamily="34" charset="0"/>
                <a:cs typeface="Calibri" panose="020F0502020204030204" pitchFamily="34" charset="0"/>
              </a:rPr>
              <a:t>how </a:t>
            </a:r>
            <a:r>
              <a:rPr lang="en-US" sz="2000" dirty="0" smtClean="0">
                <a:latin typeface="Calibri" panose="020F0502020204030204" pitchFamily="34" charset="0"/>
                <a:cs typeface="Calibri" panose="020F0502020204030204" pitchFamily="34" charset="0"/>
              </a:rPr>
              <a:t>the housing prices are affected </a:t>
            </a:r>
            <a:r>
              <a:rPr lang="en-US" sz="2000" dirty="0">
                <a:latin typeface="Calibri" panose="020F0502020204030204" pitchFamily="34" charset="0"/>
                <a:cs typeface="Calibri" panose="020F0502020204030204" pitchFamily="34" charset="0"/>
              </a:rPr>
              <a:t>by other </a:t>
            </a:r>
            <a:r>
              <a:rPr lang="en-US" sz="2000" dirty="0" smtClean="0">
                <a:latin typeface="Calibri" panose="020F0502020204030204" pitchFamily="34" charset="0"/>
                <a:cs typeface="Calibri" panose="020F0502020204030204" pitchFamily="34" charset="0"/>
              </a:rPr>
              <a:t>external factors</a:t>
            </a:r>
            <a:r>
              <a:rPr lang="en-US"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Using this tool, you can visualize </a:t>
            </a:r>
            <a:r>
              <a:rPr lang="en-US" sz="2000" dirty="0" smtClean="0">
                <a:latin typeface="Calibri" panose="020F0502020204030204" pitchFamily="34" charset="0"/>
                <a:cs typeface="Calibri" panose="020F0502020204030204" pitchFamily="34" charset="0"/>
              </a:rPr>
              <a:t>housing median sale price from past in conjunction with the external factors and also visualize it over Google maps.</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All visualizations/maps are/can be download for later reference.</a:t>
            </a:r>
          </a:p>
        </p:txBody>
      </p:sp>
    </p:spTree>
    <p:extLst>
      <p:ext uri="{BB962C8B-B14F-4D97-AF65-F5344CB8AC3E}">
        <p14:creationId xmlns:p14="http://schemas.microsoft.com/office/powerpoint/2010/main" val="11093107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xmlns="" id="{64C75C73-2FA3-4DE9-88A6-912399ECBB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6729" y="1728583"/>
            <a:ext cx="1386162" cy="1072182"/>
          </a:xfrm>
          <a:prstGeom prst="rect">
            <a:avLst/>
          </a:prstGeom>
        </p:spPr>
      </p:pic>
      <p:sp>
        <p:nvSpPr>
          <p:cNvPr id="4" name="Rectangle: Rounded Corners 3">
            <a:extLst>
              <a:ext uri="{FF2B5EF4-FFF2-40B4-BE49-F238E27FC236}">
                <a16:creationId xmlns:a16="http://schemas.microsoft.com/office/drawing/2014/main" xmlns="" id="{D7887F5E-11DA-4044-8E72-99A23264DC68}"/>
              </a:ext>
            </a:extLst>
          </p:cNvPr>
          <p:cNvSpPr/>
          <p:nvPr/>
        </p:nvSpPr>
        <p:spPr>
          <a:xfrm>
            <a:off x="2349910" y="1976284"/>
            <a:ext cx="3647767" cy="3175819"/>
          </a:xfrm>
          <a:prstGeom prst="round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Tool  </a:t>
            </a: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Project Modules / flow : </a:t>
            </a:r>
          </a:p>
        </p:txBody>
      </p:sp>
      <p:sp>
        <p:nvSpPr>
          <p:cNvPr id="2" name="Rectangle 1">
            <a:extLst>
              <a:ext uri="{FF2B5EF4-FFF2-40B4-BE49-F238E27FC236}">
                <a16:creationId xmlns:a16="http://schemas.microsoft.com/office/drawing/2014/main" xmlns="" id="{4104DD39-66CE-4D42-B55B-4F8F74AFCBE8}"/>
              </a:ext>
            </a:extLst>
          </p:cNvPr>
          <p:cNvSpPr/>
          <p:nvPr/>
        </p:nvSpPr>
        <p:spPr>
          <a:xfrm>
            <a:off x="2526891" y="3241028"/>
            <a:ext cx="1337187"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Arial"/>
              </a:rPr>
              <a:t>Real </a:t>
            </a:r>
            <a:r>
              <a:rPr kumimoji="0" lang="en-US" sz="1800" b="0" i="0" u="none" strike="noStrike" cap="none" spc="0" normalizeH="0" baseline="0" dirty="0" smtClean="0">
                <a:ln>
                  <a:noFill/>
                </a:ln>
                <a:solidFill>
                  <a:srgbClr val="000000"/>
                </a:solidFill>
                <a:effectLst/>
                <a:uFillTx/>
                <a:latin typeface="+mj-lt"/>
                <a:ea typeface="+mj-ea"/>
                <a:cs typeface="+mj-cs"/>
                <a:sym typeface="Arial"/>
              </a:rPr>
              <a:t>Estate</a:t>
            </a:r>
            <a:endParaRPr kumimoji="0" lang="en-US" sz="1800" b="0" i="0" u="none" strike="noStrike" cap="none" spc="0" normalizeH="0" baseline="0" dirty="0">
              <a:ln>
                <a:noFill/>
              </a:ln>
              <a:solidFill>
                <a:srgbClr val="000000"/>
              </a:solidFill>
              <a:effectLst/>
              <a:uFillTx/>
              <a:latin typeface="+mj-lt"/>
              <a:ea typeface="+mj-ea"/>
              <a:cs typeface="+mj-cs"/>
              <a:sym typeface="Arial"/>
            </a:endParaRPr>
          </a:p>
        </p:txBody>
      </p:sp>
      <p:sp>
        <p:nvSpPr>
          <p:cNvPr id="6" name="Rectangle 5">
            <a:extLst>
              <a:ext uri="{FF2B5EF4-FFF2-40B4-BE49-F238E27FC236}">
                <a16:creationId xmlns:a16="http://schemas.microsoft.com/office/drawing/2014/main" xmlns="" id="{57D74DBA-1CC5-4A3A-BF3F-E36B4CA8FF90}"/>
              </a:ext>
            </a:extLst>
          </p:cNvPr>
          <p:cNvSpPr/>
          <p:nvPr/>
        </p:nvSpPr>
        <p:spPr>
          <a:xfrm>
            <a:off x="4331109" y="2256249"/>
            <a:ext cx="1469923"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Arial"/>
              </a:rPr>
              <a:t>School Ratings</a:t>
            </a:r>
          </a:p>
        </p:txBody>
      </p:sp>
      <p:sp>
        <p:nvSpPr>
          <p:cNvPr id="7" name="Rectangle 6">
            <a:extLst>
              <a:ext uri="{FF2B5EF4-FFF2-40B4-BE49-F238E27FC236}">
                <a16:creationId xmlns:a16="http://schemas.microsoft.com/office/drawing/2014/main" xmlns="" id="{824C40F6-4C90-46CE-99C7-C03D7FD4BD6E}"/>
              </a:ext>
            </a:extLst>
          </p:cNvPr>
          <p:cNvSpPr/>
          <p:nvPr/>
        </p:nvSpPr>
        <p:spPr>
          <a:xfrm>
            <a:off x="4331109" y="3229003"/>
            <a:ext cx="1469923"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Crime Rate</a:t>
            </a:r>
            <a:endParaRPr kumimoji="0" lang="en-US" sz="1800" b="0" i="0" u="none" strike="noStrike" cap="none" spc="0" normalizeH="0" baseline="0" dirty="0">
              <a:ln>
                <a:noFill/>
              </a:ln>
              <a:solidFill>
                <a:srgbClr val="000000"/>
              </a:solidFill>
              <a:effectLst/>
              <a:uFillTx/>
              <a:latin typeface="+mj-lt"/>
              <a:ea typeface="+mj-ea"/>
              <a:cs typeface="+mj-cs"/>
              <a:sym typeface="Arial"/>
            </a:endParaRPr>
          </a:p>
        </p:txBody>
      </p:sp>
      <p:sp>
        <p:nvSpPr>
          <p:cNvPr id="8" name="Rectangle 7">
            <a:extLst>
              <a:ext uri="{FF2B5EF4-FFF2-40B4-BE49-F238E27FC236}">
                <a16:creationId xmlns:a16="http://schemas.microsoft.com/office/drawing/2014/main" xmlns="" id="{32D80021-10F3-41BD-B5B2-9D983EB185AE}"/>
              </a:ext>
            </a:extLst>
          </p:cNvPr>
          <p:cNvSpPr/>
          <p:nvPr/>
        </p:nvSpPr>
        <p:spPr>
          <a:xfrm>
            <a:off x="4340354" y="4216895"/>
            <a:ext cx="1469923" cy="646329"/>
          </a:xfrm>
          <a:prstGeom prst="rect">
            <a:avLst/>
          </a:prstGeom>
          <a:solidFill>
            <a:srgbClr val="00B0F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Employment Rate</a:t>
            </a:r>
            <a:endParaRPr kumimoji="0" lang="en-US" sz="1800" b="0" i="0" u="none" strike="noStrike" cap="none" spc="0" normalizeH="0" baseline="0" dirty="0">
              <a:ln>
                <a:noFill/>
              </a:ln>
              <a:solidFill>
                <a:srgbClr val="000000"/>
              </a:solidFill>
              <a:effectLst/>
              <a:uFillTx/>
              <a:latin typeface="+mj-lt"/>
              <a:ea typeface="+mj-ea"/>
              <a:cs typeface="+mj-cs"/>
              <a:sym typeface="Arial"/>
            </a:endParaRPr>
          </a:p>
        </p:txBody>
      </p:sp>
      <p:sp>
        <p:nvSpPr>
          <p:cNvPr id="10" name="Arrow: Right 9">
            <a:extLst>
              <a:ext uri="{FF2B5EF4-FFF2-40B4-BE49-F238E27FC236}">
                <a16:creationId xmlns:a16="http://schemas.microsoft.com/office/drawing/2014/main" xmlns="" id="{2E947BF3-9D01-45FC-9EA9-D35ECBEF8646}"/>
              </a:ext>
            </a:extLst>
          </p:cNvPr>
          <p:cNvSpPr/>
          <p:nvPr/>
        </p:nvSpPr>
        <p:spPr>
          <a:xfrm>
            <a:off x="1815740" y="3311997"/>
            <a:ext cx="532167" cy="504389"/>
          </a:xfrm>
          <a:prstGeom prst="rightArrow">
            <a:avLst>
              <a:gd name="adj1" fmla="val 50000"/>
              <a:gd name="adj2" fmla="val 29582"/>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050" b="0" i="0" u="none" strike="noStrike" cap="none" spc="0" normalizeH="0" baseline="0" dirty="0" smtClean="0">
                <a:ln>
                  <a:noFill/>
                </a:ln>
                <a:solidFill>
                  <a:srgbClr val="000000"/>
                </a:solidFill>
                <a:effectLst/>
                <a:uFillTx/>
                <a:latin typeface="+mj-lt"/>
                <a:ea typeface="+mj-ea"/>
                <a:cs typeface="+mj-cs"/>
                <a:sym typeface="Arial"/>
              </a:rPr>
              <a:t>Input</a:t>
            </a:r>
            <a:endParaRPr kumimoji="0" lang="en-US" sz="1050" b="0" i="0" u="none" strike="noStrike" cap="none" spc="0" normalizeH="0" baseline="0" dirty="0">
              <a:ln>
                <a:noFill/>
              </a:ln>
              <a:solidFill>
                <a:srgbClr val="000000"/>
              </a:solidFill>
              <a:effectLst/>
              <a:uFillTx/>
              <a:latin typeface="+mj-lt"/>
              <a:ea typeface="+mj-ea"/>
              <a:cs typeface="+mj-cs"/>
              <a:sym typeface="Arial"/>
            </a:endParaRPr>
          </a:p>
        </p:txBody>
      </p:sp>
      <p:cxnSp>
        <p:nvCxnSpPr>
          <p:cNvPr id="12" name="Straight Arrow Connector 11">
            <a:extLst>
              <a:ext uri="{FF2B5EF4-FFF2-40B4-BE49-F238E27FC236}">
                <a16:creationId xmlns:a16="http://schemas.microsoft.com/office/drawing/2014/main" xmlns="" id="{7894C6F7-22E9-4B76-AEC2-5F9A1EC8309F}"/>
              </a:ext>
            </a:extLst>
          </p:cNvPr>
          <p:cNvCxnSpPr>
            <a:cxnSpLocks/>
            <a:stCxn id="2" idx="3"/>
            <a:endCxn id="6" idx="1"/>
          </p:cNvCxnSpPr>
          <p:nvPr/>
        </p:nvCxnSpPr>
        <p:spPr>
          <a:xfrm flipV="1">
            <a:off x="3864078" y="2579414"/>
            <a:ext cx="467031" cy="984779"/>
          </a:xfrm>
          <a:prstGeom prst="straightConnector1">
            <a:avLst/>
          </a:prstGeom>
          <a:noFill/>
          <a:ln w="25400" cap="flat">
            <a:solidFill>
              <a:srgbClr val="FFC000"/>
            </a:solidFill>
            <a:prstDash val="solid"/>
            <a:round/>
            <a:headEnd type="non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xmlns="" id="{17A9E33F-6C90-49D5-A851-B2AE74DB9031}"/>
              </a:ext>
            </a:extLst>
          </p:cNvPr>
          <p:cNvCxnSpPr>
            <a:cxnSpLocks/>
            <a:stCxn id="2" idx="3"/>
            <a:endCxn id="7" idx="1"/>
          </p:cNvCxnSpPr>
          <p:nvPr/>
        </p:nvCxnSpPr>
        <p:spPr>
          <a:xfrm flipV="1">
            <a:off x="3864078" y="3552168"/>
            <a:ext cx="467031" cy="12025"/>
          </a:xfrm>
          <a:prstGeom prst="straightConnector1">
            <a:avLst/>
          </a:prstGeom>
          <a:noFill/>
          <a:ln w="25400" cap="flat">
            <a:solidFill>
              <a:srgbClr val="FFC000"/>
            </a:solidFill>
            <a:prstDash val="solid"/>
            <a:round/>
            <a:headEnd type="non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xmlns="" id="{D5D18513-0EBC-41F4-A507-75E5150BC70C}"/>
              </a:ext>
            </a:extLst>
          </p:cNvPr>
          <p:cNvCxnSpPr>
            <a:cxnSpLocks/>
            <a:stCxn id="2" idx="3"/>
            <a:endCxn id="8" idx="1"/>
          </p:cNvCxnSpPr>
          <p:nvPr/>
        </p:nvCxnSpPr>
        <p:spPr>
          <a:xfrm>
            <a:off x="3864078" y="3564193"/>
            <a:ext cx="476276" cy="975867"/>
          </a:xfrm>
          <a:prstGeom prst="straightConnector1">
            <a:avLst/>
          </a:prstGeom>
          <a:noFill/>
          <a:ln w="25400" cap="flat">
            <a:solidFill>
              <a:srgbClr val="FFC000"/>
            </a:solidFill>
            <a:prstDash val="solid"/>
            <a:round/>
            <a:headEnd type="none"/>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xmlns="" id="{244C340E-D42D-4BCD-B1C4-7E191A34CAA2}"/>
              </a:ext>
            </a:extLst>
          </p:cNvPr>
          <p:cNvSpPr txBox="1"/>
          <p:nvPr/>
        </p:nvSpPr>
        <p:spPr>
          <a:xfrm>
            <a:off x="3505199" y="1308284"/>
            <a:ext cx="1337187" cy="369330"/>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Processing</a:t>
            </a:r>
          </a:p>
        </p:txBody>
      </p:sp>
      <p:sp>
        <p:nvSpPr>
          <p:cNvPr id="21" name="TextBox 20">
            <a:extLst>
              <a:ext uri="{FF2B5EF4-FFF2-40B4-BE49-F238E27FC236}">
                <a16:creationId xmlns:a16="http://schemas.microsoft.com/office/drawing/2014/main" xmlns="" id="{9F4AED17-A28E-4F46-955C-A5861DB9A8A6}"/>
              </a:ext>
            </a:extLst>
          </p:cNvPr>
          <p:cNvSpPr txBox="1"/>
          <p:nvPr/>
        </p:nvSpPr>
        <p:spPr>
          <a:xfrm>
            <a:off x="324465" y="1279381"/>
            <a:ext cx="1337187" cy="369330"/>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Input</a:t>
            </a:r>
          </a:p>
        </p:txBody>
      </p:sp>
      <p:sp>
        <p:nvSpPr>
          <p:cNvPr id="22" name="TextBox 21">
            <a:extLst>
              <a:ext uri="{FF2B5EF4-FFF2-40B4-BE49-F238E27FC236}">
                <a16:creationId xmlns:a16="http://schemas.microsoft.com/office/drawing/2014/main" xmlns="" id="{943EB8AF-F6B1-4824-8515-50BF4245BC9A}"/>
              </a:ext>
            </a:extLst>
          </p:cNvPr>
          <p:cNvSpPr txBox="1"/>
          <p:nvPr/>
        </p:nvSpPr>
        <p:spPr>
          <a:xfrm>
            <a:off x="7098889" y="1306730"/>
            <a:ext cx="1337187" cy="369330"/>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err="1"/>
              <a:t>OutPut</a:t>
            </a:r>
            <a:endParaRPr kumimoji="0" lang="en-US" sz="1800" b="1" i="0" u="none" strike="noStrike" cap="none" spc="0" normalizeH="0" baseline="0" dirty="0">
              <a:ln>
                <a:noFill/>
              </a:ln>
              <a:solidFill>
                <a:srgbClr val="000000"/>
              </a:solidFill>
              <a:effectLst/>
              <a:uFillTx/>
              <a:latin typeface="+mj-lt"/>
              <a:ea typeface="+mj-ea"/>
              <a:cs typeface="+mj-cs"/>
              <a:sym typeface="Arial"/>
            </a:endParaRPr>
          </a:p>
        </p:txBody>
      </p:sp>
      <p:sp>
        <p:nvSpPr>
          <p:cNvPr id="23" name="TextBox 22">
            <a:extLst>
              <a:ext uri="{FF2B5EF4-FFF2-40B4-BE49-F238E27FC236}">
                <a16:creationId xmlns:a16="http://schemas.microsoft.com/office/drawing/2014/main" xmlns="" id="{DBB54288-D4C1-435B-91E1-254ED371B37F}"/>
              </a:ext>
            </a:extLst>
          </p:cNvPr>
          <p:cNvSpPr txBox="1"/>
          <p:nvPr/>
        </p:nvSpPr>
        <p:spPr>
          <a:xfrm>
            <a:off x="3505199" y="1310239"/>
            <a:ext cx="1337187" cy="36933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Processing</a:t>
            </a:r>
          </a:p>
        </p:txBody>
      </p:sp>
      <p:sp>
        <p:nvSpPr>
          <p:cNvPr id="24" name="TextBox 23">
            <a:extLst>
              <a:ext uri="{FF2B5EF4-FFF2-40B4-BE49-F238E27FC236}">
                <a16:creationId xmlns:a16="http://schemas.microsoft.com/office/drawing/2014/main" xmlns="" id="{B4FCB1C6-EC80-46EF-BA96-B417622DFFCD}"/>
              </a:ext>
            </a:extLst>
          </p:cNvPr>
          <p:cNvSpPr txBox="1"/>
          <p:nvPr/>
        </p:nvSpPr>
        <p:spPr>
          <a:xfrm>
            <a:off x="324465" y="1281336"/>
            <a:ext cx="1337187" cy="36933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j-lt"/>
                <a:ea typeface="+mj-ea"/>
                <a:cs typeface="+mj-cs"/>
                <a:sym typeface="Arial"/>
              </a:rPr>
              <a:t>Input</a:t>
            </a:r>
          </a:p>
        </p:txBody>
      </p:sp>
      <p:sp>
        <p:nvSpPr>
          <p:cNvPr id="25" name="TextBox 24">
            <a:extLst>
              <a:ext uri="{FF2B5EF4-FFF2-40B4-BE49-F238E27FC236}">
                <a16:creationId xmlns:a16="http://schemas.microsoft.com/office/drawing/2014/main" xmlns="" id="{FEEB6529-86F1-441B-98BA-F0E8CA229D67}"/>
              </a:ext>
            </a:extLst>
          </p:cNvPr>
          <p:cNvSpPr txBox="1"/>
          <p:nvPr/>
        </p:nvSpPr>
        <p:spPr>
          <a:xfrm>
            <a:off x="7098889" y="1308685"/>
            <a:ext cx="1337187" cy="369330"/>
          </a:xfrm>
          <a:prstGeom prst="rect">
            <a:avLst/>
          </a:prstGeom>
          <a:solidFill>
            <a:schemeClr val="accent6">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Output</a:t>
            </a:r>
            <a:endParaRPr kumimoji="0" lang="en-US" sz="1800" b="1" i="0" u="none" strike="noStrike" cap="none" spc="0" normalizeH="0" baseline="0" dirty="0">
              <a:ln>
                <a:noFill/>
              </a:ln>
              <a:solidFill>
                <a:srgbClr val="000000"/>
              </a:solidFill>
              <a:effectLst/>
              <a:uFillTx/>
              <a:latin typeface="+mj-lt"/>
              <a:ea typeface="+mj-ea"/>
              <a:cs typeface="+mj-cs"/>
              <a:sym typeface="Arial"/>
            </a:endParaRPr>
          </a:p>
        </p:txBody>
      </p:sp>
      <p:sp>
        <p:nvSpPr>
          <p:cNvPr id="26" name="Arrow: Right 25">
            <a:extLst>
              <a:ext uri="{FF2B5EF4-FFF2-40B4-BE49-F238E27FC236}">
                <a16:creationId xmlns:a16="http://schemas.microsoft.com/office/drawing/2014/main" xmlns="" id="{FA606354-52CF-448F-A817-CD7B244C5A20}"/>
              </a:ext>
            </a:extLst>
          </p:cNvPr>
          <p:cNvSpPr/>
          <p:nvPr/>
        </p:nvSpPr>
        <p:spPr>
          <a:xfrm>
            <a:off x="6145161" y="2991021"/>
            <a:ext cx="501445" cy="1146345"/>
          </a:xfrm>
          <a:prstGeom prst="rightArrow">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rgbClr val="000000"/>
                </a:solidFill>
                <a:effectLst/>
                <a:uFillTx/>
                <a:latin typeface="+mj-lt"/>
                <a:ea typeface="+mj-ea"/>
                <a:cs typeface="+mj-cs"/>
                <a:sym typeface="Arial"/>
              </a:rPr>
              <a:t>Visualizations</a:t>
            </a:r>
          </a:p>
        </p:txBody>
      </p:sp>
      <p:pic>
        <p:nvPicPr>
          <p:cNvPr id="35" name="Picture 34">
            <a:extLst>
              <a:ext uri="{FF2B5EF4-FFF2-40B4-BE49-F238E27FC236}">
                <a16:creationId xmlns:a16="http://schemas.microsoft.com/office/drawing/2014/main" xmlns="" id="{A693BDDB-D49D-4A5D-9065-28D8A8379D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231" y="2461226"/>
            <a:ext cx="1324056" cy="882704"/>
          </a:xfrm>
          <a:prstGeom prst="rect">
            <a:avLst/>
          </a:prstGeom>
          <a:ln>
            <a:solidFill>
              <a:schemeClr val="tx2"/>
            </a:solidFill>
          </a:ln>
        </p:spPr>
      </p:pic>
      <p:sp>
        <p:nvSpPr>
          <p:cNvPr id="9" name="Rectangle 8"/>
          <p:cNvSpPr/>
          <p:nvPr/>
        </p:nvSpPr>
        <p:spPr>
          <a:xfrm>
            <a:off x="235151" y="2399983"/>
            <a:ext cx="1538751" cy="2328421"/>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285750" indent="-285750">
              <a:buFont typeface="Arial" panose="020B0604020202020204" pitchFamily="34" charset="0"/>
              <a:buChar char="•"/>
            </a:pPr>
            <a:r>
              <a:rPr lang="en-US" sz="1600" dirty="0" smtClean="0"/>
              <a:t>City/County</a:t>
            </a:r>
            <a:endParaRPr lang="en-US" sz="1600" dirty="0"/>
          </a:p>
          <a:p>
            <a:pPr marL="285750" indent="-285750">
              <a:buFont typeface="Arial" panose="020B0604020202020204" pitchFamily="34" charset="0"/>
              <a:buChar char="•"/>
            </a:pPr>
            <a:r>
              <a:rPr lang="en-US" sz="1600" dirty="0"/>
              <a:t>Median sales data</a:t>
            </a:r>
          </a:p>
          <a:p>
            <a:pPr marL="285750" indent="-285750">
              <a:buFont typeface="Arial" panose="020B0604020202020204" pitchFamily="34" charset="0"/>
              <a:buChar char="•"/>
            </a:pPr>
            <a:r>
              <a:rPr lang="en-US" sz="1600" dirty="0"/>
              <a:t>School Raking</a:t>
            </a:r>
          </a:p>
          <a:p>
            <a:pPr marL="285750" indent="-285750">
              <a:buFont typeface="Arial" panose="020B0604020202020204" pitchFamily="34" charset="0"/>
              <a:buChar char="•"/>
            </a:pPr>
            <a:r>
              <a:rPr lang="en-US" sz="1600" dirty="0"/>
              <a:t>Crime Rate</a:t>
            </a:r>
          </a:p>
          <a:p>
            <a:pPr marL="285750" indent="-285750">
              <a:buFont typeface="Arial" panose="020B0604020202020204" pitchFamily="34" charset="0"/>
              <a:buChar char="•"/>
            </a:pPr>
            <a:r>
              <a:rPr lang="en-US" sz="1600" dirty="0"/>
              <a:t>Employment Rate</a:t>
            </a:r>
          </a:p>
        </p:txBody>
      </p:sp>
      <p:sp>
        <p:nvSpPr>
          <p:cNvPr id="13" name="TextBox 12"/>
          <p:cNvSpPr txBox="1"/>
          <p:nvPr/>
        </p:nvSpPr>
        <p:spPr>
          <a:xfrm>
            <a:off x="2548421" y="2944313"/>
            <a:ext cx="113522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rgbClr val="000000"/>
                </a:solidFill>
                <a:effectLst/>
                <a:uFillTx/>
                <a:latin typeface="+mj-lt"/>
                <a:ea typeface="+mj-ea"/>
                <a:cs typeface="+mj-cs"/>
                <a:sym typeface="Arial"/>
              </a:rPr>
              <a:t>Bharat</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28" name="TextBox 27"/>
          <p:cNvSpPr txBox="1"/>
          <p:nvPr/>
        </p:nvSpPr>
        <p:spPr>
          <a:xfrm>
            <a:off x="4331109" y="1974329"/>
            <a:ext cx="113522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smtClean="0">
                <a:ln>
                  <a:noFill/>
                </a:ln>
                <a:solidFill>
                  <a:srgbClr val="000000"/>
                </a:solidFill>
                <a:effectLst/>
                <a:uFillTx/>
                <a:latin typeface="+mj-lt"/>
                <a:ea typeface="+mj-ea"/>
                <a:cs typeface="+mj-cs"/>
                <a:sym typeface="Arial"/>
              </a:rPr>
              <a:t>Ritesh</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29" name="TextBox 28"/>
          <p:cNvSpPr txBox="1"/>
          <p:nvPr/>
        </p:nvSpPr>
        <p:spPr>
          <a:xfrm>
            <a:off x="4340354" y="2929993"/>
            <a:ext cx="113522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smtClean="0">
                <a:ln>
                  <a:noFill/>
                </a:ln>
                <a:solidFill>
                  <a:srgbClr val="000000"/>
                </a:solidFill>
                <a:effectLst/>
                <a:uFillTx/>
                <a:latin typeface="+mj-lt"/>
                <a:ea typeface="+mj-ea"/>
                <a:cs typeface="+mj-cs"/>
                <a:sym typeface="Arial"/>
              </a:rPr>
              <a:t>Gokul</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30" name="TextBox 29"/>
          <p:cNvSpPr txBox="1"/>
          <p:nvPr/>
        </p:nvSpPr>
        <p:spPr>
          <a:xfrm>
            <a:off x="4329898" y="3923292"/>
            <a:ext cx="113522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smtClean="0">
                <a:ln>
                  <a:noFill/>
                </a:ln>
                <a:solidFill>
                  <a:srgbClr val="000000"/>
                </a:solidFill>
                <a:effectLst/>
                <a:uFillTx/>
                <a:latin typeface="+mj-lt"/>
                <a:ea typeface="+mj-ea"/>
                <a:cs typeface="+mj-cs"/>
                <a:sym typeface="Arial"/>
              </a:rPr>
              <a:t>Devang</a:t>
            </a: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pic>
        <p:nvPicPr>
          <p:cNvPr id="27" name="Picture 26"/>
          <p:cNvPicPr>
            <a:picLocks noChangeAspect="1"/>
          </p:cNvPicPr>
          <p:nvPr/>
        </p:nvPicPr>
        <p:blipFill>
          <a:blip r:embed="rId4"/>
          <a:stretch>
            <a:fillRect/>
          </a:stretch>
        </p:blipFill>
        <p:spPr>
          <a:xfrm>
            <a:off x="6722116" y="3473991"/>
            <a:ext cx="1713960" cy="1105147"/>
          </a:xfrm>
          <a:prstGeom prst="rect">
            <a:avLst/>
          </a:prstGeom>
          <a:ln>
            <a:solidFill>
              <a:schemeClr val="tx2"/>
            </a:solidFill>
          </a:ln>
        </p:spPr>
      </p:pic>
      <p:pic>
        <p:nvPicPr>
          <p:cNvPr id="32" name="Picture 31">
            <a:extLst>
              <a:ext uri="{FF2B5EF4-FFF2-40B4-BE49-F238E27FC236}">
                <a16:creationId xmlns:a16="http://schemas.microsoft.com/office/drawing/2014/main" xmlns="" id="{2E77C63C-2CAA-4BE2-9AC6-B30EEE62E0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8889" y="4202787"/>
            <a:ext cx="1564411" cy="1042941"/>
          </a:xfrm>
          <a:prstGeom prst="rect">
            <a:avLst/>
          </a:prstGeom>
          <a:ln>
            <a:solidFill>
              <a:schemeClr val="tx2"/>
            </a:solidFill>
          </a:ln>
        </p:spPr>
      </p:pic>
      <p:pic>
        <p:nvPicPr>
          <p:cNvPr id="31" name="Picture 30">
            <a:extLst>
              <a:ext uri="{FF2B5EF4-FFF2-40B4-BE49-F238E27FC236}">
                <a16:creationId xmlns:a16="http://schemas.microsoft.com/office/drawing/2014/main" xmlns="" id="{A7629CB3-CF21-E64C-B589-9FDA9F5309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29810" y="4709199"/>
            <a:ext cx="1589554" cy="1059702"/>
          </a:xfrm>
          <a:prstGeom prst="rect">
            <a:avLst/>
          </a:prstGeom>
          <a:ln>
            <a:solidFill>
              <a:schemeClr val="tx2"/>
            </a:solidFill>
          </a:ln>
        </p:spPr>
      </p:pic>
    </p:spTree>
    <p:extLst>
      <p:ext uri="{BB962C8B-B14F-4D97-AF65-F5344CB8AC3E}">
        <p14:creationId xmlns:p14="http://schemas.microsoft.com/office/powerpoint/2010/main" val="1225389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 – “Real Estate”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a:latin typeface="Calibri" panose="020F0502020204030204" pitchFamily="34" charset="0"/>
                <a:cs typeface="Calibri" panose="020F0502020204030204" pitchFamily="34" charset="0"/>
              </a:rPr>
              <a:t>Real Estate Module Description: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This module gives insight and reliable data on the state of the housing market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Past 5~7 years data is used.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output visualize the trends and shows/visualizes the same on maps</a:t>
            </a:r>
          </a:p>
          <a:p>
            <a:pPr marL="285750" lvl="8"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lvl="8"/>
            <a:r>
              <a:rPr lang="en-US" sz="1600" b="1" dirty="0">
                <a:latin typeface="Calibri" panose="020F0502020204030204" pitchFamily="34" charset="0"/>
                <a:cs typeface="Calibri" panose="020F0502020204030204" pitchFamily="34" charset="0"/>
              </a:rPr>
              <a:t>Here’s what’s used:</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Cities – Fremont, San Jose, Santa Clara, Oakland, Hayward</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Counties - San Francisco, Alameda, San Mateo, Napa, Santa Clara</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Median sale price for past years</a:t>
            </a:r>
          </a:p>
          <a:p>
            <a:pPr lvl="8"/>
            <a:endParaRPr lang="en-US" sz="1600" dirty="0">
              <a:latin typeface="Calibri" panose="020F0502020204030204" pitchFamily="34" charset="0"/>
              <a:cs typeface="Calibri" panose="020F0502020204030204" pitchFamily="34" charset="0"/>
            </a:endParaRPr>
          </a:p>
          <a:p>
            <a:pPr lvl="8"/>
            <a:r>
              <a:rPr lang="en-US" sz="1600" b="1" dirty="0">
                <a:latin typeface="Calibri" panose="020F0502020204030204" pitchFamily="34" charset="0"/>
                <a:cs typeface="Calibri" panose="020F0502020204030204" pitchFamily="34" charset="0"/>
              </a:rPr>
              <a:t>Here’s what’s the output:</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Visualizations: Bar chart, Line graph, Scatter graph and Map visualizing markers for cities and counties showing the sale price</a:t>
            </a:r>
          </a:p>
          <a:p>
            <a:pPr lvl="8"/>
            <a:endParaRPr lang="en-US" sz="1600" dirty="0">
              <a:latin typeface="Calibri" panose="020F0502020204030204" pitchFamily="34" charset="0"/>
              <a:cs typeface="Calibri" panose="020F0502020204030204" pitchFamily="34" charset="0"/>
            </a:endParaRPr>
          </a:p>
          <a:p>
            <a:pPr lvl="8"/>
            <a:r>
              <a:rPr lang="en-US" sz="1600" b="1" dirty="0">
                <a:latin typeface="Calibri" panose="020F0502020204030204" pitchFamily="34" charset="0"/>
                <a:cs typeface="Calibri" panose="020F0502020204030204" pitchFamily="34" charset="0"/>
              </a:rPr>
              <a:t>How it Works:</a:t>
            </a:r>
            <a:r>
              <a:rPr lang="en-US" sz="1600" dirty="0">
                <a:latin typeface="Calibri" panose="020F0502020204030204" pitchFamily="34" charset="0"/>
                <a:cs typeface="Calibri" panose="020F0502020204030204" pitchFamily="34" charset="0"/>
              </a:rPr>
              <a:t> </a:t>
            </a:r>
          </a:p>
        </p:txBody>
      </p:sp>
      <p:sp>
        <p:nvSpPr>
          <p:cNvPr id="7" name="Flowchart: Document 6">
            <a:extLst>
              <a:ext uri="{FF2B5EF4-FFF2-40B4-BE49-F238E27FC236}">
                <a16:creationId xmlns:a16="http://schemas.microsoft.com/office/drawing/2014/main" xmlns="" id="{6BB632FD-9CE0-4DE3-8A18-EE8B8FC34C87}"/>
              </a:ext>
            </a:extLst>
          </p:cNvPr>
          <p:cNvSpPr/>
          <p:nvPr/>
        </p:nvSpPr>
        <p:spPr>
          <a:xfrm>
            <a:off x="526025" y="4822659"/>
            <a:ext cx="1646650" cy="1031912"/>
          </a:xfrm>
          <a:prstGeom prst="flowChartDocumen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mj-lt"/>
                <a:ea typeface="+mj-ea"/>
                <a:cs typeface="+mj-cs"/>
                <a:sym typeface="Arial"/>
              </a:rPr>
              <a:t>Input:</a:t>
            </a:r>
          </a:p>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smtClean="0">
                <a:ln>
                  <a:noFill/>
                </a:ln>
                <a:solidFill>
                  <a:srgbClr val="000000"/>
                </a:solidFill>
                <a:effectLst/>
                <a:uFillTx/>
                <a:latin typeface="+mj-lt"/>
                <a:ea typeface="+mj-ea"/>
                <a:cs typeface="+mj-cs"/>
                <a:sym typeface="Arial"/>
              </a:rPr>
              <a:t>Real </a:t>
            </a:r>
            <a:r>
              <a:rPr kumimoji="0" lang="en-US" sz="1600" b="0" i="0" u="none" strike="noStrike" cap="none" spc="0" normalizeH="0" baseline="0" dirty="0">
                <a:ln>
                  <a:noFill/>
                </a:ln>
                <a:solidFill>
                  <a:srgbClr val="000000"/>
                </a:solidFill>
                <a:effectLst/>
                <a:uFillTx/>
                <a:latin typeface="+mj-lt"/>
                <a:ea typeface="+mj-ea"/>
                <a:cs typeface="+mj-cs"/>
                <a:sym typeface="Arial"/>
              </a:rPr>
              <a:t>Estate Data.CSV</a:t>
            </a:r>
          </a:p>
        </p:txBody>
      </p:sp>
      <p:sp>
        <p:nvSpPr>
          <p:cNvPr id="8" name="Flowchart: Process 7">
            <a:extLst>
              <a:ext uri="{FF2B5EF4-FFF2-40B4-BE49-F238E27FC236}">
                <a16:creationId xmlns:a16="http://schemas.microsoft.com/office/drawing/2014/main" xmlns="" id="{400F15D0-21AC-4559-B6D3-B04DAD75D588}"/>
              </a:ext>
            </a:extLst>
          </p:cNvPr>
          <p:cNvSpPr/>
          <p:nvPr/>
        </p:nvSpPr>
        <p:spPr>
          <a:xfrm>
            <a:off x="3072580" y="4553786"/>
            <a:ext cx="2498661" cy="1569658"/>
          </a:xfrm>
          <a:prstGeom prst="flowChartProcess">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a:ln>
                  <a:noFill/>
                </a:ln>
                <a:solidFill>
                  <a:srgbClr val="000000"/>
                </a:solidFill>
                <a:effectLst/>
                <a:uFillTx/>
                <a:latin typeface="+mj-lt"/>
                <a:ea typeface="+mj-ea"/>
                <a:cs typeface="+mj-cs"/>
                <a:sym typeface="Arial"/>
              </a:rPr>
              <a:t>Clean up </a:t>
            </a:r>
            <a:endParaRPr lang="en-US" sz="16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a:t>Data collection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a:t>P</a:t>
            </a:r>
            <a:r>
              <a:rPr kumimoji="0" lang="en-US" sz="1600" b="0" i="0" u="none" strike="noStrike" cap="none" spc="0" normalizeH="0" baseline="0" dirty="0">
                <a:ln>
                  <a:noFill/>
                </a:ln>
                <a:solidFill>
                  <a:srgbClr val="000000"/>
                </a:solidFill>
                <a:effectLst/>
                <a:uFillTx/>
                <a:latin typeface="+mj-lt"/>
                <a:ea typeface="+mj-ea"/>
                <a:cs typeface="+mj-cs"/>
                <a:sym typeface="Arial"/>
              </a:rPr>
              <a:t>ars</a:t>
            </a:r>
            <a:r>
              <a:rPr lang="en-US" sz="1600" dirty="0"/>
              <a:t>e data</a:t>
            </a:r>
            <a:endParaRPr kumimoji="0" lang="en-US" sz="1600" b="0" i="0" u="none" strike="noStrike" cap="none" spc="0" normalizeH="0" baseline="0" dirty="0">
              <a:ln>
                <a:noFill/>
              </a:ln>
              <a:solidFill>
                <a:srgbClr val="000000"/>
              </a:solidFill>
              <a:effectLst/>
              <a:uFillTx/>
              <a:latin typeface="+mj-lt"/>
              <a:ea typeface="+mj-ea"/>
              <a:cs typeface="+mj-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600" b="0" i="0" u="none" strike="noStrike" cap="none" spc="0" normalizeH="0" baseline="0" dirty="0">
                <a:ln>
                  <a:noFill/>
                </a:ln>
                <a:solidFill>
                  <a:srgbClr val="000000"/>
                </a:solidFill>
                <a:effectLst/>
                <a:uFillTx/>
                <a:latin typeface="+mj-lt"/>
                <a:ea typeface="+mj-ea"/>
                <a:cs typeface="+mj-cs"/>
                <a:sym typeface="Arial"/>
              </a:rPr>
              <a:t>Process </a:t>
            </a:r>
            <a:r>
              <a:rPr kumimoji="0" lang="en-US" sz="1600" b="0" i="0" u="none" strike="noStrike" cap="none" spc="0" normalizeH="0" baseline="0" dirty="0" smtClean="0">
                <a:ln>
                  <a:noFill/>
                </a:ln>
                <a:solidFill>
                  <a:srgbClr val="000000"/>
                </a:solidFill>
                <a:effectLst/>
                <a:uFillTx/>
                <a:latin typeface="+mj-lt"/>
                <a:ea typeface="+mj-ea"/>
                <a:cs typeface="+mj-cs"/>
                <a:sym typeface="Arial"/>
              </a:rPr>
              <a:t>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smtClean="0"/>
              <a:t>Generate data for other modules</a:t>
            </a:r>
            <a:endParaRPr kumimoji="0" lang="en-US" sz="1600" b="0" i="0" u="none" strike="noStrike" cap="none" spc="0" normalizeH="0" baseline="0" dirty="0">
              <a:ln>
                <a:noFill/>
              </a:ln>
              <a:solidFill>
                <a:srgbClr val="000000"/>
              </a:solidFill>
              <a:effectLst/>
              <a:uFillTx/>
              <a:latin typeface="+mj-lt"/>
              <a:ea typeface="+mj-ea"/>
              <a:cs typeface="+mj-cs"/>
              <a:sym typeface="Arial"/>
            </a:endParaRPr>
          </a:p>
        </p:txBody>
      </p:sp>
      <p:sp>
        <p:nvSpPr>
          <p:cNvPr id="9" name="Flowchart: Multidocument 8">
            <a:extLst>
              <a:ext uri="{FF2B5EF4-FFF2-40B4-BE49-F238E27FC236}">
                <a16:creationId xmlns:a16="http://schemas.microsoft.com/office/drawing/2014/main" xmlns="" id="{814AFA78-D788-4F70-98E7-78E7F954FEAF}"/>
              </a:ext>
            </a:extLst>
          </p:cNvPr>
          <p:cNvSpPr/>
          <p:nvPr/>
        </p:nvSpPr>
        <p:spPr>
          <a:xfrm>
            <a:off x="6302477" y="4202373"/>
            <a:ext cx="2546555" cy="2272484"/>
          </a:xfrm>
          <a:prstGeom prst="flowChartMultidocumen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j-lt"/>
                <a:ea typeface="+mj-ea"/>
                <a:cs typeface="+mj-cs"/>
                <a:sym typeface="Arial"/>
              </a:rPr>
              <a:t>Output:</a:t>
            </a:r>
          </a:p>
          <a:p>
            <a:pPr marL="285750" marR="0" indent="-285750" algn="l" defTabSz="914400" rtl="0" fontAlgn="auto" latinLnBrk="0" hangingPunct="0">
              <a:lnSpc>
                <a:spcPct val="100000"/>
              </a:lnSpc>
              <a:spcBef>
                <a:spcPts val="0"/>
              </a:spcBef>
              <a:spcAft>
                <a:spcPts val="0"/>
              </a:spcAft>
              <a:buClrTx/>
              <a:buSzTx/>
              <a:buFontTx/>
              <a:buChar char="-"/>
              <a:tabLst/>
            </a:pPr>
            <a:r>
              <a:rPr lang="en-US" sz="1600" dirty="0" smtClean="0"/>
              <a:t>Input to other modules</a:t>
            </a:r>
          </a:p>
          <a:p>
            <a:pPr marL="285750" marR="0" indent="-285750" algn="l" defTabSz="914400" rtl="0" fontAlgn="auto" latinLnBrk="0" hangingPunct="0">
              <a:lnSpc>
                <a:spcPct val="100000"/>
              </a:lnSpc>
              <a:spcBef>
                <a:spcPts val="0"/>
              </a:spcBef>
              <a:spcAft>
                <a:spcPts val="0"/>
              </a:spcAft>
              <a:buClrTx/>
              <a:buSzTx/>
              <a:buFontTx/>
              <a:buChar char="-"/>
              <a:tabLst/>
            </a:pPr>
            <a:r>
              <a:rPr lang="en-US" sz="1600" dirty="0" smtClean="0"/>
              <a:t>House price Trend </a:t>
            </a:r>
            <a:r>
              <a:rPr lang="en-US" sz="1600" dirty="0"/>
              <a:t>graphs</a:t>
            </a:r>
          </a:p>
          <a:p>
            <a:pPr marL="285750" marR="0" indent="-285750" algn="l" defTabSz="914400" rtl="0" fontAlgn="auto" latinLnBrk="0" hangingPunct="0">
              <a:lnSpc>
                <a:spcPct val="100000"/>
              </a:lnSpc>
              <a:spcBef>
                <a:spcPts val="0"/>
              </a:spcBef>
              <a:spcAft>
                <a:spcPts val="0"/>
              </a:spcAft>
              <a:buClrTx/>
              <a:buSzTx/>
              <a:buFontTx/>
              <a:buChar char="-"/>
              <a:tabLst/>
            </a:pPr>
            <a:r>
              <a:rPr lang="en-US" sz="1600" dirty="0"/>
              <a:t>Google maps with markups</a:t>
            </a:r>
            <a:endParaRPr kumimoji="0" lang="en-US" sz="1600" b="0" i="0" u="none" strike="noStrike" cap="none" spc="0" normalizeH="0" baseline="0" dirty="0">
              <a:ln>
                <a:noFill/>
              </a:ln>
              <a:solidFill>
                <a:srgbClr val="000000"/>
              </a:solidFill>
              <a:effectLst/>
              <a:uFillTx/>
              <a:latin typeface="+mj-lt"/>
              <a:ea typeface="+mj-ea"/>
              <a:cs typeface="+mj-cs"/>
              <a:sym typeface="Arial"/>
            </a:endParaRPr>
          </a:p>
        </p:txBody>
      </p:sp>
      <p:cxnSp>
        <p:nvCxnSpPr>
          <p:cNvPr id="11" name="Straight Arrow Connector 10">
            <a:extLst>
              <a:ext uri="{FF2B5EF4-FFF2-40B4-BE49-F238E27FC236}">
                <a16:creationId xmlns:a16="http://schemas.microsoft.com/office/drawing/2014/main" xmlns="" id="{AE6F06A8-014C-46CE-8A64-B1921DAA8111}"/>
              </a:ext>
            </a:extLst>
          </p:cNvPr>
          <p:cNvCxnSpPr>
            <a:stCxn id="7" idx="3"/>
            <a:endCxn id="8" idx="1"/>
          </p:cNvCxnSpPr>
          <p:nvPr/>
        </p:nvCxnSpPr>
        <p:spPr>
          <a:xfrm>
            <a:off x="2172675" y="5338615"/>
            <a:ext cx="899905"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xmlns="" id="{E0D83156-3477-419A-89E6-F820C99C06FC}"/>
              </a:ext>
            </a:extLst>
          </p:cNvPr>
          <p:cNvCxnSpPr>
            <a:cxnSpLocks/>
            <a:stCxn id="8" idx="3"/>
            <a:endCxn id="9" idx="1"/>
          </p:cNvCxnSpPr>
          <p:nvPr/>
        </p:nvCxnSpPr>
        <p:spPr>
          <a:xfrm>
            <a:off x="5571241" y="5338615"/>
            <a:ext cx="731236"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879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 </a:t>
            </a:r>
            <a:r>
              <a:rPr lang="en-US" sz="2400" b="1" dirty="0"/>
              <a:t>– “Real Estate”</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Real Estate Module Output/Visualizations: </a:t>
            </a:r>
          </a:p>
        </p:txBody>
      </p:sp>
      <p:pic>
        <p:nvPicPr>
          <p:cNvPr id="4" name="Picture 3">
            <a:extLst>
              <a:ext uri="{FF2B5EF4-FFF2-40B4-BE49-F238E27FC236}">
                <a16:creationId xmlns:a16="http://schemas.microsoft.com/office/drawing/2014/main" xmlns="" id="{FBA34DDA-6847-43E9-9DA5-54AA125C4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4" y="1577616"/>
            <a:ext cx="2654709" cy="2053391"/>
          </a:xfrm>
          <a:prstGeom prst="rect">
            <a:avLst/>
          </a:prstGeom>
        </p:spPr>
      </p:pic>
      <p:pic>
        <p:nvPicPr>
          <p:cNvPr id="8" name="Picture 7">
            <a:extLst>
              <a:ext uri="{FF2B5EF4-FFF2-40B4-BE49-F238E27FC236}">
                <a16:creationId xmlns:a16="http://schemas.microsoft.com/office/drawing/2014/main" xmlns="" id="{505E4C33-00FC-4733-91A1-986183B58D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533" y="1577616"/>
            <a:ext cx="2547319" cy="2296294"/>
          </a:xfrm>
          <a:prstGeom prst="rect">
            <a:avLst/>
          </a:prstGeom>
        </p:spPr>
      </p:pic>
      <p:sp>
        <p:nvSpPr>
          <p:cNvPr id="9" name="TextBox 8">
            <a:extLst>
              <a:ext uri="{FF2B5EF4-FFF2-40B4-BE49-F238E27FC236}">
                <a16:creationId xmlns:a16="http://schemas.microsoft.com/office/drawing/2014/main" xmlns="" id="{1EF67D97-8077-4D3D-ACED-D873535ABECF}"/>
              </a:ext>
            </a:extLst>
          </p:cNvPr>
          <p:cNvSpPr txBox="1"/>
          <p:nvPr/>
        </p:nvSpPr>
        <p:spPr>
          <a:xfrm>
            <a:off x="324464" y="1269841"/>
            <a:ext cx="272353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j-lt"/>
                <a:ea typeface="+mj-ea"/>
                <a:cs typeface="+mj-cs"/>
                <a:sym typeface="Arial"/>
              </a:rPr>
              <a:t>City – Median Sale Price</a:t>
            </a:r>
          </a:p>
        </p:txBody>
      </p:sp>
      <p:sp>
        <p:nvSpPr>
          <p:cNvPr id="10" name="TextBox 9">
            <a:extLst>
              <a:ext uri="{FF2B5EF4-FFF2-40B4-BE49-F238E27FC236}">
                <a16:creationId xmlns:a16="http://schemas.microsoft.com/office/drawing/2014/main" xmlns="" id="{E4322788-E1B5-42DD-96FD-460CF1439460}"/>
              </a:ext>
            </a:extLst>
          </p:cNvPr>
          <p:cNvSpPr txBox="1"/>
          <p:nvPr/>
        </p:nvSpPr>
        <p:spPr>
          <a:xfrm>
            <a:off x="3381533" y="1265275"/>
            <a:ext cx="272353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j-lt"/>
                <a:ea typeface="+mj-ea"/>
                <a:cs typeface="+mj-cs"/>
                <a:sym typeface="Arial"/>
              </a:rPr>
              <a:t>County – Median Sale Price</a:t>
            </a:r>
          </a:p>
        </p:txBody>
      </p:sp>
      <p:sp>
        <p:nvSpPr>
          <p:cNvPr id="11" name="TextBox 10">
            <a:extLst>
              <a:ext uri="{FF2B5EF4-FFF2-40B4-BE49-F238E27FC236}">
                <a16:creationId xmlns:a16="http://schemas.microsoft.com/office/drawing/2014/main" xmlns="" id="{DC56A177-3A9E-4C7C-B761-A810279D6CE7}"/>
              </a:ext>
            </a:extLst>
          </p:cNvPr>
          <p:cNvSpPr txBox="1"/>
          <p:nvPr/>
        </p:nvSpPr>
        <p:spPr>
          <a:xfrm>
            <a:off x="324464" y="3873910"/>
            <a:ext cx="8062452"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Arial"/>
              </a:rPr>
              <a:t>The </a:t>
            </a:r>
            <a:r>
              <a:rPr kumimoji="0" lang="en-US" sz="1800" b="0" i="0" u="none" strike="noStrike" cap="none" spc="0" normalizeH="0" baseline="0" dirty="0" smtClean="0">
                <a:ln>
                  <a:noFill/>
                </a:ln>
                <a:solidFill>
                  <a:srgbClr val="000000"/>
                </a:solidFill>
                <a:effectLst/>
                <a:uFillTx/>
                <a:latin typeface="+mj-lt"/>
                <a:ea typeface="+mj-ea"/>
                <a:cs typeface="+mj-cs"/>
                <a:sym typeface="Arial"/>
              </a:rPr>
              <a:t>visualization of the markups on Google</a:t>
            </a:r>
            <a:r>
              <a:rPr kumimoji="0" lang="en-US" sz="1800" b="0" i="0" u="none" strike="noStrike" cap="none" spc="0" normalizeH="0" dirty="0" smtClean="0">
                <a:ln>
                  <a:noFill/>
                </a:ln>
                <a:solidFill>
                  <a:srgbClr val="000000"/>
                </a:solidFill>
                <a:effectLst/>
                <a:uFillTx/>
                <a:latin typeface="+mj-lt"/>
                <a:ea typeface="+mj-ea"/>
                <a:cs typeface="+mj-cs"/>
                <a:sym typeface="Arial"/>
              </a:rPr>
              <a:t> maps </a:t>
            </a:r>
            <a:r>
              <a:rPr kumimoji="0" lang="en-US" sz="1800" b="0" i="0" u="none" strike="noStrike" cap="none" spc="0" normalizeH="0" baseline="0" dirty="0" smtClean="0">
                <a:ln>
                  <a:noFill/>
                </a:ln>
                <a:solidFill>
                  <a:srgbClr val="000000"/>
                </a:solidFill>
                <a:effectLst/>
                <a:uFillTx/>
                <a:latin typeface="+mj-lt"/>
                <a:ea typeface="+mj-ea"/>
                <a:cs typeface="+mj-cs"/>
                <a:sym typeface="Arial"/>
              </a:rPr>
              <a:t>with city name and median sale price of the city are </a:t>
            </a:r>
            <a:r>
              <a:rPr lang="en-US" dirty="0" smtClean="0"/>
              <a:t>created that gives a clear view on the housing price index for the </a:t>
            </a:r>
            <a:r>
              <a:rPr kumimoji="0" lang="en-US" sz="1800" b="0" i="0" u="none" strike="noStrike" cap="none" spc="0" normalizeH="0" baseline="0" dirty="0" smtClean="0">
                <a:ln>
                  <a:noFill/>
                </a:ln>
                <a:solidFill>
                  <a:srgbClr val="000000"/>
                </a:solidFill>
                <a:effectLst/>
                <a:uFillTx/>
                <a:latin typeface="+mj-lt"/>
                <a:ea typeface="+mj-ea"/>
                <a:cs typeface="+mj-cs"/>
                <a:sym typeface="Arial"/>
              </a:rPr>
              <a:t>cities/counties</a:t>
            </a:r>
            <a:endParaRPr kumimoji="0" lang="en-US" sz="1800" b="0" i="0" u="none" strike="noStrike" cap="none" spc="0" normalizeH="0" baseline="0" dirty="0">
              <a:ln>
                <a:noFill/>
              </a:ln>
              <a:solidFill>
                <a:srgbClr val="000000"/>
              </a:solidFill>
              <a:effectLst/>
              <a:uFillTx/>
              <a:latin typeface="+mj-lt"/>
              <a:ea typeface="+mj-ea"/>
              <a:cs typeface="+mj-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lang="en-US" dirty="0"/>
              <a:t>These visualizations helps the end user to understand the areas with high/low real estate pricing on a broader aspect.</a:t>
            </a:r>
          </a:p>
          <a:p>
            <a:pPr marL="0" marR="0" indent="0" algn="l" defTabSz="914400" rtl="0" fontAlgn="auto" latinLnBrk="0" hangingPunct="0">
              <a:lnSpc>
                <a:spcPct val="100000"/>
              </a:lnSpc>
              <a:spcBef>
                <a:spcPts val="0"/>
              </a:spcBef>
              <a:spcAft>
                <a:spcPts val="0"/>
              </a:spcAft>
              <a:buClrTx/>
              <a:buSzTx/>
              <a:buFontTx/>
              <a:buNone/>
              <a:tabLst/>
            </a:pPr>
            <a:r>
              <a:rPr lang="en-US" dirty="0"/>
              <a:t>(this can be further enhanced to cover states, nation, )</a:t>
            </a:r>
          </a:p>
        </p:txBody>
      </p:sp>
    </p:spTree>
    <p:extLst>
      <p:ext uri="{BB962C8B-B14F-4D97-AF65-F5344CB8AC3E}">
        <p14:creationId xmlns:p14="http://schemas.microsoft.com/office/powerpoint/2010/main" val="1928740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a:t>
            </a:r>
            <a:r>
              <a:rPr lang="en-US" sz="2400" b="1" dirty="0"/>
              <a:t> – “Real Estate”</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Real Estate Module Output/Visualizations: </a:t>
            </a:r>
          </a:p>
        </p:txBody>
      </p:sp>
      <p:sp>
        <p:nvSpPr>
          <p:cNvPr id="9" name="TextBox 8">
            <a:extLst>
              <a:ext uri="{FF2B5EF4-FFF2-40B4-BE49-F238E27FC236}">
                <a16:creationId xmlns:a16="http://schemas.microsoft.com/office/drawing/2014/main" xmlns="" id="{1EF67D97-8077-4D3D-ACED-D873535ABECF}"/>
              </a:ext>
            </a:extLst>
          </p:cNvPr>
          <p:cNvSpPr txBox="1"/>
          <p:nvPr/>
        </p:nvSpPr>
        <p:spPr>
          <a:xfrm>
            <a:off x="324464" y="1269841"/>
            <a:ext cx="5456904" cy="550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600" dirty="0"/>
              <a:t>Median sale price for cities/counties is also visualized as:</a:t>
            </a:r>
          </a:p>
          <a:p>
            <a:pPr marL="342900" marR="0" indent="-342900" algn="l" defTabSz="914400" rtl="0" fontAlgn="auto" latinLnBrk="0" hangingPunct="0">
              <a:lnSpc>
                <a:spcPct val="100000"/>
              </a:lnSpc>
              <a:spcBef>
                <a:spcPts val="0"/>
              </a:spcBef>
              <a:spcAft>
                <a:spcPts val="0"/>
              </a:spcAft>
              <a:buClrTx/>
              <a:buSzTx/>
              <a:buAutoNum type="arabicPeriod"/>
              <a:tabLst/>
            </a:pPr>
            <a:r>
              <a:rPr lang="en-US" sz="1600" dirty="0"/>
              <a:t>Multi bar chart, depicting per year per city median sale price per city, mainly similar increase in pricing among cities.</a:t>
            </a:r>
          </a:p>
          <a:p>
            <a:pPr marL="342900" marR="0" indent="-342900" algn="l" defTabSz="914400" rtl="0" fontAlgn="auto" latinLnBrk="0" hangingPunct="0">
              <a:lnSpc>
                <a:spcPct val="100000"/>
              </a:lnSpc>
              <a:spcBef>
                <a:spcPts val="0"/>
              </a:spcBef>
              <a:spcAft>
                <a:spcPts val="0"/>
              </a:spcAft>
              <a:buClrTx/>
              <a:buSzTx/>
              <a:buAutoNum type="arabicPeriod"/>
              <a:tabLst/>
            </a:pPr>
            <a:endParaRPr lang="en-US" sz="1600" dirty="0"/>
          </a:p>
          <a:p>
            <a:pPr marL="342900" marR="0" indent="-342900" algn="l" defTabSz="914400" rtl="0" fontAlgn="auto" latinLnBrk="0" hangingPunct="0">
              <a:lnSpc>
                <a:spcPct val="100000"/>
              </a:lnSpc>
              <a:spcBef>
                <a:spcPts val="0"/>
              </a:spcBef>
              <a:spcAft>
                <a:spcPts val="0"/>
              </a:spcAft>
              <a:buClrTx/>
              <a:buSzTx/>
              <a:buAutoNum type="arabicPeriod"/>
              <a:tabLst/>
            </a:pPr>
            <a:r>
              <a:rPr lang="en-US" sz="1600" dirty="0"/>
              <a:t>Line trend chart, depicts the real estate price trend between cities across time, mainly an uptrend up until 2018, then in 2019, the price is falling.</a:t>
            </a:r>
          </a:p>
          <a:p>
            <a:pPr marL="342900" marR="0" indent="-342900" algn="l" defTabSz="914400" rtl="0" fontAlgn="auto" latinLnBrk="0" hangingPunct="0">
              <a:lnSpc>
                <a:spcPct val="100000"/>
              </a:lnSpc>
              <a:spcBef>
                <a:spcPts val="0"/>
              </a:spcBef>
              <a:spcAft>
                <a:spcPts val="0"/>
              </a:spcAft>
              <a:buClrTx/>
              <a:buSzTx/>
              <a:buAutoNum type="arabicPeriod"/>
              <a:tabLst/>
            </a:pPr>
            <a:endParaRPr lang="en-US" sz="1600" dirty="0"/>
          </a:p>
          <a:p>
            <a:pPr marL="342900" marR="0" indent="-342900" algn="l" defTabSz="914400" rtl="0" fontAlgn="auto" latinLnBrk="0" hangingPunct="0">
              <a:lnSpc>
                <a:spcPct val="100000"/>
              </a:lnSpc>
              <a:spcBef>
                <a:spcPts val="0"/>
              </a:spcBef>
              <a:spcAft>
                <a:spcPts val="0"/>
              </a:spcAft>
              <a:buClrTx/>
              <a:buSzTx/>
              <a:buAutoNum type="arabicPeriod"/>
              <a:tabLst/>
            </a:pPr>
            <a:r>
              <a:rPr lang="en-US" sz="1600" dirty="0"/>
              <a:t>Scatter chart, shows the relationship of  real estate price between cities across time, showing the price variation among cities, in some years the price difference in not much between these cities. </a:t>
            </a:r>
          </a:p>
          <a:p>
            <a:pPr marR="0" algn="l" defTabSz="914400" rtl="0" fontAlgn="auto" latinLnBrk="0" hangingPunct="0">
              <a:lnSpc>
                <a:spcPct val="100000"/>
              </a:lnSpc>
              <a:spcBef>
                <a:spcPts val="0"/>
              </a:spcBef>
              <a:spcAft>
                <a:spcPts val="0"/>
              </a:spcAft>
              <a:buClrTx/>
              <a:buSzTx/>
              <a:tabLst/>
            </a:pPr>
            <a:endParaRPr kumimoji="0" lang="en-US" sz="1600" i="0" u="none" strike="noStrike" cap="none" spc="0" normalizeH="0" baseline="0" dirty="0">
              <a:ln>
                <a:noFill/>
              </a:ln>
              <a:solidFill>
                <a:srgbClr val="000000"/>
              </a:solidFill>
              <a:effectLst/>
              <a:uFillTx/>
              <a:latin typeface="+mj-lt"/>
              <a:ea typeface="+mj-ea"/>
              <a:cs typeface="+mj-cs"/>
              <a:sym typeface="Arial"/>
            </a:endParaRPr>
          </a:p>
          <a:p>
            <a:pPr marR="0" algn="l" defTabSz="914400" rtl="0" fontAlgn="auto" latinLnBrk="0" hangingPunct="0">
              <a:lnSpc>
                <a:spcPct val="100000"/>
              </a:lnSpc>
              <a:spcBef>
                <a:spcPts val="0"/>
              </a:spcBef>
              <a:spcAft>
                <a:spcPts val="0"/>
              </a:spcAft>
              <a:buClrTx/>
              <a:buSzTx/>
              <a:tabLst/>
            </a:pPr>
            <a:r>
              <a:rPr lang="en-US" sz="1600" dirty="0"/>
              <a:t>With the help of these visualizations end user will have enough details to understand the real estate price index.</a:t>
            </a:r>
          </a:p>
          <a:p>
            <a:pPr marR="0" algn="l" defTabSz="914400" rtl="0" fontAlgn="auto" latinLnBrk="0" hangingPunct="0">
              <a:lnSpc>
                <a:spcPct val="100000"/>
              </a:lnSpc>
              <a:spcBef>
                <a:spcPts val="0"/>
              </a:spcBef>
              <a:spcAft>
                <a:spcPts val="0"/>
              </a:spcAft>
              <a:buClrTx/>
              <a:buSzTx/>
              <a:tabLst/>
            </a:pPr>
            <a:endParaRPr lang="en-US" sz="1600" dirty="0"/>
          </a:p>
          <a:p>
            <a:pPr marR="0" algn="l" defTabSz="914400" rtl="0" fontAlgn="auto" latinLnBrk="0" hangingPunct="0">
              <a:lnSpc>
                <a:spcPct val="100000"/>
              </a:lnSpc>
              <a:spcBef>
                <a:spcPts val="0"/>
              </a:spcBef>
              <a:spcAft>
                <a:spcPts val="0"/>
              </a:spcAft>
              <a:buClrTx/>
              <a:buSzTx/>
              <a:tabLst/>
            </a:pPr>
            <a:r>
              <a:rPr lang="en-US" sz="1600" dirty="0"/>
              <a:t>These visualization also give clear comparable visuals among different cities or different counties which further helps end user to decide on future investment.</a:t>
            </a:r>
          </a:p>
          <a:p>
            <a:r>
              <a:rPr lang="en-US" sz="1600" dirty="0"/>
              <a:t>(can be enhanced to cover across state, nation).</a:t>
            </a:r>
          </a:p>
          <a:p>
            <a:pPr marL="342900" marR="0" indent="-342900" algn="l" defTabSz="914400" rtl="0" fontAlgn="auto" latinLnBrk="0" hangingPunct="0">
              <a:lnSpc>
                <a:spcPct val="100000"/>
              </a:lnSpc>
              <a:spcBef>
                <a:spcPts val="0"/>
              </a:spcBef>
              <a:spcAft>
                <a:spcPts val="0"/>
              </a:spcAft>
              <a:buClrTx/>
              <a:buSzTx/>
              <a:buFontTx/>
              <a:buAutoNum type="arabicPeriod"/>
              <a:tabLst/>
            </a:pPr>
            <a:endParaRPr kumimoji="0" lang="en-US" sz="1600" i="0" u="none" strike="noStrike" cap="none" spc="0" normalizeH="0" baseline="0" dirty="0">
              <a:ln>
                <a:noFill/>
              </a:ln>
              <a:solidFill>
                <a:srgbClr val="000000"/>
              </a:solidFill>
              <a:effectLst/>
              <a:uFillTx/>
              <a:latin typeface="+mj-lt"/>
              <a:ea typeface="+mj-ea"/>
              <a:cs typeface="+mj-cs"/>
              <a:sym typeface="Arial"/>
            </a:endParaRPr>
          </a:p>
        </p:txBody>
      </p:sp>
      <p:pic>
        <p:nvPicPr>
          <p:cNvPr id="15" name="Picture 14">
            <a:extLst>
              <a:ext uri="{FF2B5EF4-FFF2-40B4-BE49-F238E27FC236}">
                <a16:creationId xmlns:a16="http://schemas.microsoft.com/office/drawing/2014/main" xmlns="" id="{0A2F5ABF-A19A-45C8-83FF-C86778063524}"/>
              </a:ext>
            </a:extLst>
          </p:cNvPr>
          <p:cNvPicPr>
            <a:picLocks noChangeAspect="1"/>
          </p:cNvPicPr>
          <p:nvPr/>
        </p:nvPicPr>
        <p:blipFill>
          <a:blip r:embed="rId2"/>
          <a:stretch>
            <a:fillRect/>
          </a:stretch>
        </p:blipFill>
        <p:spPr>
          <a:xfrm>
            <a:off x="6096002" y="741712"/>
            <a:ext cx="2753029" cy="1843503"/>
          </a:xfrm>
          <a:prstGeom prst="rect">
            <a:avLst/>
          </a:prstGeom>
          <a:ln>
            <a:solidFill>
              <a:schemeClr val="tx2"/>
            </a:solidFill>
          </a:ln>
        </p:spPr>
      </p:pic>
      <p:pic>
        <p:nvPicPr>
          <p:cNvPr id="16" name="Picture 15">
            <a:extLst>
              <a:ext uri="{FF2B5EF4-FFF2-40B4-BE49-F238E27FC236}">
                <a16:creationId xmlns:a16="http://schemas.microsoft.com/office/drawing/2014/main" xmlns="" id="{25C4A1E7-DBAA-4BAA-BDA3-B40CB3035C16}"/>
              </a:ext>
            </a:extLst>
          </p:cNvPr>
          <p:cNvPicPr>
            <a:picLocks noChangeAspect="1"/>
          </p:cNvPicPr>
          <p:nvPr/>
        </p:nvPicPr>
        <p:blipFill>
          <a:blip r:embed="rId3"/>
          <a:stretch>
            <a:fillRect/>
          </a:stretch>
        </p:blipFill>
        <p:spPr>
          <a:xfrm>
            <a:off x="6105068" y="2614986"/>
            <a:ext cx="2743963" cy="1782575"/>
          </a:xfrm>
          <a:prstGeom prst="rect">
            <a:avLst/>
          </a:prstGeom>
          <a:ln>
            <a:solidFill>
              <a:schemeClr val="tx2"/>
            </a:solidFill>
          </a:ln>
        </p:spPr>
      </p:pic>
      <p:pic>
        <p:nvPicPr>
          <p:cNvPr id="17" name="Picture 16">
            <a:extLst>
              <a:ext uri="{FF2B5EF4-FFF2-40B4-BE49-F238E27FC236}">
                <a16:creationId xmlns:a16="http://schemas.microsoft.com/office/drawing/2014/main" xmlns="" id="{17EE8932-5344-46A4-91EF-4BF875AB671D}"/>
              </a:ext>
            </a:extLst>
          </p:cNvPr>
          <p:cNvPicPr>
            <a:picLocks noChangeAspect="1"/>
          </p:cNvPicPr>
          <p:nvPr/>
        </p:nvPicPr>
        <p:blipFill>
          <a:blip r:embed="rId4"/>
          <a:stretch>
            <a:fillRect/>
          </a:stretch>
        </p:blipFill>
        <p:spPr>
          <a:xfrm>
            <a:off x="6105068" y="4463437"/>
            <a:ext cx="2824026" cy="1882684"/>
          </a:xfrm>
          <a:prstGeom prst="rect">
            <a:avLst/>
          </a:prstGeom>
          <a:ln>
            <a:solidFill>
              <a:schemeClr val="tx2"/>
            </a:solidFill>
          </a:ln>
        </p:spPr>
      </p:pic>
    </p:spTree>
    <p:extLst>
      <p:ext uri="{BB962C8B-B14F-4D97-AF65-F5344CB8AC3E}">
        <p14:creationId xmlns:p14="http://schemas.microsoft.com/office/powerpoint/2010/main" val="8699254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a:t>
            </a:r>
            <a:r>
              <a:rPr lang="en-US" sz="2400" b="1" dirty="0"/>
              <a:t> – </a:t>
            </a:r>
            <a:r>
              <a:rPr lang="en-US" sz="2400" b="1" dirty="0" smtClean="0"/>
              <a:t>“School Rating”</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8320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a:latin typeface="Calibri" panose="020F0502020204030204" pitchFamily="34" charset="0"/>
                <a:cs typeface="Calibri" panose="020F0502020204030204" pitchFamily="34" charset="0"/>
              </a:rPr>
              <a:t>School Rating Module Description: </a:t>
            </a:r>
          </a:p>
          <a:p>
            <a:endParaRPr lang="en-US" sz="16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This module gives insight and most reliable data on the state of the housing market. Using the tools you can visualize and download housing market data for metropolitan areas, cities and counties across CA.</a:t>
            </a:r>
          </a:p>
          <a:p>
            <a:pPr marL="285750" lvl="8"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lvl="8"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Here’s what’s available:</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School ratings for all Schools for past 5 past years</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The School ratings is available for all schools in the cities of selected 3 counties</a:t>
            </a:r>
          </a:p>
          <a:p>
            <a:pPr marL="457200" lvl="8" indent="-457200">
              <a:buFont typeface="+mj-lt"/>
              <a:buAutoNum type="arabicPeriod"/>
            </a:pPr>
            <a:r>
              <a:rPr lang="en-US" sz="1600" dirty="0">
                <a:latin typeface="Calibri" panose="020F0502020204030204" pitchFamily="34" charset="0"/>
                <a:cs typeface="Calibri" panose="020F0502020204030204" pitchFamily="34" charset="0"/>
              </a:rPr>
              <a:t>Average Sale price of all house for major cities in past 5 </a:t>
            </a:r>
            <a:r>
              <a:rPr lang="en-US" sz="1600" dirty="0" err="1">
                <a:latin typeface="Calibri" panose="020F0502020204030204" pitchFamily="34" charset="0"/>
                <a:cs typeface="Calibri" panose="020F0502020204030204" pitchFamily="34" charset="0"/>
              </a:rPr>
              <a:t>yrs</a:t>
            </a:r>
            <a:r>
              <a:rPr lang="en-US" sz="1600" dirty="0">
                <a:latin typeface="Calibri" panose="020F0502020204030204" pitchFamily="34" charset="0"/>
                <a:cs typeface="Calibri" panose="020F0502020204030204" pitchFamily="34" charset="0"/>
              </a:rPr>
              <a:t> from other module</a:t>
            </a:r>
          </a:p>
          <a:p>
            <a:pPr lvl="8"/>
            <a:endParaRPr lang="en-US" sz="1600" dirty="0">
              <a:latin typeface="Calibri" panose="020F0502020204030204" pitchFamily="34" charset="0"/>
              <a:cs typeface="Calibri" panose="020F0502020204030204" pitchFamily="34" charset="0"/>
            </a:endParaRPr>
          </a:p>
          <a:p>
            <a:pPr lvl="8"/>
            <a:r>
              <a:rPr lang="en-US" sz="1600" b="1" dirty="0">
                <a:latin typeface="Calibri" panose="020F0502020204030204" pitchFamily="34" charset="0"/>
                <a:cs typeface="Calibri" panose="020F0502020204030204" pitchFamily="34" charset="0"/>
              </a:rPr>
              <a:t>How it Works:</a:t>
            </a:r>
            <a:r>
              <a:rPr lang="en-US" sz="1600" dirty="0">
                <a:latin typeface="Calibri" panose="020F0502020204030204" pitchFamily="34" charset="0"/>
                <a:cs typeface="Calibri" panose="020F0502020204030204" pitchFamily="34" charset="0"/>
              </a:rPr>
              <a:t> </a:t>
            </a:r>
          </a:p>
          <a:p>
            <a:pPr marL="342900" lvl="8" indent="-342900">
              <a:buFont typeface="+mj-lt"/>
              <a:buAutoNum type="arabicPeriod"/>
            </a:pPr>
            <a:r>
              <a:rPr lang="en-US" sz="1600" dirty="0">
                <a:latin typeface="Calibri" panose="020F0502020204030204" pitchFamily="34" charset="0"/>
                <a:cs typeface="Calibri" panose="020F0502020204030204" pitchFamily="34" charset="0"/>
              </a:rPr>
              <a:t>We selected a set of 5 sample cities across 3 major counties and picked the school rating for the ‘High Schools’ in those cities  </a:t>
            </a:r>
          </a:p>
          <a:p>
            <a:pPr marL="342900" lvl="8" indent="-342900">
              <a:buFont typeface="+mj-lt"/>
              <a:buAutoNum type="arabicPeriod"/>
            </a:pPr>
            <a:r>
              <a:rPr lang="en-US" sz="1600" dirty="0">
                <a:latin typeface="Calibri" panose="020F0502020204030204" pitchFamily="34" charset="0"/>
                <a:cs typeface="Calibri" panose="020F0502020204030204" pitchFamily="34" charset="0"/>
              </a:rPr>
              <a:t>We calculated the School rating for city by calculating the mean of rating of all the High schools in the city and joined the results with the Mean Sales price for the same sample cities</a:t>
            </a:r>
          </a:p>
          <a:p>
            <a:pPr marL="342900" lvl="8"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Visualize for each city over 5 </a:t>
            </a:r>
            <a:r>
              <a:rPr lang="en-US" sz="1600" dirty="0" err="1">
                <a:latin typeface="Calibri" panose="020F0502020204030204" pitchFamily="34" charset="0"/>
                <a:cs typeface="Calibri" panose="020F0502020204030204" pitchFamily="34" charset="0"/>
              </a:rPr>
              <a:t>yrs</a:t>
            </a:r>
            <a:r>
              <a:rPr lang="en-US" sz="1600" dirty="0">
                <a:latin typeface="Calibri" panose="020F0502020204030204" pitchFamily="34" charset="0"/>
                <a:cs typeface="Calibri" panose="020F0502020204030204" pitchFamily="34" charset="0"/>
              </a:rPr>
              <a:t> – plotted the Sale prices and School rating over 6 </a:t>
            </a:r>
            <a:r>
              <a:rPr lang="en-US" sz="1600" dirty="0" err="1">
                <a:latin typeface="Calibri" panose="020F0502020204030204" pitchFamily="34" charset="0"/>
                <a:cs typeface="Calibri" panose="020F0502020204030204" pitchFamily="34" charset="0"/>
              </a:rPr>
              <a:t>yr</a:t>
            </a:r>
            <a:r>
              <a:rPr lang="en-US" sz="1600" dirty="0">
                <a:latin typeface="Calibri" panose="020F0502020204030204" pitchFamily="34" charset="0"/>
                <a:cs typeface="Calibri" panose="020F0502020204030204" pitchFamily="34" charset="0"/>
              </a:rPr>
              <a:t> period</a:t>
            </a:r>
          </a:p>
          <a:p>
            <a:pPr marL="342900" lvl="8"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Visualization of School ratings for the 5 cities over a period of 5 </a:t>
            </a:r>
            <a:r>
              <a:rPr lang="en-US" sz="1600" dirty="0" err="1">
                <a:latin typeface="Calibri" panose="020F0502020204030204" pitchFamily="34" charset="0"/>
                <a:cs typeface="Calibri" panose="020F0502020204030204" pitchFamily="34" charset="0"/>
              </a:rPr>
              <a:t>yrs</a:t>
            </a:r>
            <a:endParaRPr lang="en-US" sz="1600" dirty="0">
              <a:latin typeface="Calibri" panose="020F0502020204030204" pitchFamily="34" charset="0"/>
              <a:cs typeface="Calibri" panose="020F0502020204030204" pitchFamily="34" charset="0"/>
            </a:endParaRPr>
          </a:p>
          <a:p>
            <a:pPr marL="342900" lvl="8" indent="-342900">
              <a:buFont typeface="+mj-lt"/>
              <a:buAutoNum type="arabicPeriod"/>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744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a:t>
            </a:r>
            <a:r>
              <a:rPr lang="en-US" sz="2400" b="1" dirty="0"/>
              <a:t> – “School Rating”</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b="1" dirty="0">
                <a:latin typeface="Calibri" panose="020F0502020204030204" pitchFamily="34" charset="0"/>
                <a:cs typeface="Calibri" panose="020F0502020204030204" pitchFamily="34" charset="0"/>
              </a:rPr>
              <a:t>School Rating Module Output/Visualizations: </a:t>
            </a:r>
          </a:p>
        </p:txBody>
      </p:sp>
      <p:pic>
        <p:nvPicPr>
          <p:cNvPr id="4" name="Picture 3">
            <a:extLst>
              <a:ext uri="{FF2B5EF4-FFF2-40B4-BE49-F238E27FC236}">
                <a16:creationId xmlns:a16="http://schemas.microsoft.com/office/drawing/2014/main" xmlns="" id="{B1F45681-B396-0A46-A72E-DB849D83F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428" y="1245249"/>
            <a:ext cx="2221359" cy="1480906"/>
          </a:xfrm>
          <a:prstGeom prst="rect">
            <a:avLst/>
          </a:prstGeom>
        </p:spPr>
      </p:pic>
      <p:pic>
        <p:nvPicPr>
          <p:cNvPr id="7" name="Picture 6">
            <a:extLst>
              <a:ext uri="{FF2B5EF4-FFF2-40B4-BE49-F238E27FC236}">
                <a16:creationId xmlns:a16="http://schemas.microsoft.com/office/drawing/2014/main" xmlns="" id="{A7629CB3-CF21-E64C-B589-9FDA9F530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65" y="1287573"/>
            <a:ext cx="2221359" cy="1480906"/>
          </a:xfrm>
          <a:prstGeom prst="rect">
            <a:avLst/>
          </a:prstGeom>
        </p:spPr>
      </p:pic>
      <p:pic>
        <p:nvPicPr>
          <p:cNvPr id="9" name="Picture 8">
            <a:extLst>
              <a:ext uri="{FF2B5EF4-FFF2-40B4-BE49-F238E27FC236}">
                <a16:creationId xmlns:a16="http://schemas.microsoft.com/office/drawing/2014/main" xmlns="" id="{F9DA33E7-E92F-774B-AB48-07874A623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8001" y="1306348"/>
            <a:ext cx="2129711" cy="1419807"/>
          </a:xfrm>
          <a:prstGeom prst="rect">
            <a:avLst/>
          </a:prstGeom>
        </p:spPr>
      </p:pic>
      <p:pic>
        <p:nvPicPr>
          <p:cNvPr id="11" name="Picture 10">
            <a:extLst>
              <a:ext uri="{FF2B5EF4-FFF2-40B4-BE49-F238E27FC236}">
                <a16:creationId xmlns:a16="http://schemas.microsoft.com/office/drawing/2014/main" xmlns="" id="{B398BDA7-58B5-8845-A00B-A73AA56693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6702" y="1287573"/>
            <a:ext cx="2063735" cy="1375823"/>
          </a:xfrm>
          <a:prstGeom prst="rect">
            <a:avLst/>
          </a:prstGeom>
        </p:spPr>
      </p:pic>
      <p:sp>
        <p:nvSpPr>
          <p:cNvPr id="24" name="TextBox 23">
            <a:extLst>
              <a:ext uri="{FF2B5EF4-FFF2-40B4-BE49-F238E27FC236}">
                <a16:creationId xmlns:a16="http://schemas.microsoft.com/office/drawing/2014/main" xmlns="" id="{B9BFC130-B90E-2046-ACD1-D7489A980D46}"/>
              </a:ext>
            </a:extLst>
          </p:cNvPr>
          <p:cNvSpPr txBox="1"/>
          <p:nvPr/>
        </p:nvSpPr>
        <p:spPr>
          <a:xfrm>
            <a:off x="476865" y="3197528"/>
            <a:ext cx="4228699"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a:latin typeface="Calibri" panose="020F0502020204030204" pitchFamily="34" charset="0"/>
                <a:cs typeface="Calibri" panose="020F0502020204030204" pitchFamily="34" charset="0"/>
              </a:rPr>
              <a:t>Observations : </a:t>
            </a:r>
          </a:p>
          <a:p>
            <a:pPr marL="342900" indent="-342900">
              <a:buAutoNum type="arabicPeriod"/>
            </a:pPr>
            <a:r>
              <a:rPr lang="en-US" sz="1400" dirty="0">
                <a:latin typeface="Calibri" panose="020F0502020204030204" pitchFamily="34" charset="0"/>
                <a:cs typeface="Calibri" panose="020F0502020204030204" pitchFamily="34" charset="0"/>
              </a:rPr>
              <a:t>Year over Year as the School Rank improved(decreased) the mean sale prices have gone higher</a:t>
            </a:r>
          </a:p>
          <a:p>
            <a:pPr marL="342900" indent="-342900">
              <a:buAutoNum type="arabicPeriod"/>
            </a:pPr>
            <a:r>
              <a:rPr lang="en-US" sz="1400" dirty="0">
                <a:latin typeface="Calibri" panose="020F0502020204030204" pitchFamily="34" charset="0"/>
                <a:cs typeface="Calibri" panose="020F0502020204030204" pitchFamily="34" charset="0"/>
              </a:rPr>
              <a:t>The better(lower) the school ranking value the higher the Sale price if we compare 2 cities like Hayward vs Fremont</a:t>
            </a:r>
          </a:p>
          <a:p>
            <a:pPr marL="342900" indent="-342900">
              <a:buAutoNum type="arabicPeriod"/>
            </a:pPr>
            <a:r>
              <a:rPr lang="en-US" sz="1400" dirty="0">
                <a:latin typeface="Calibri" panose="020F0502020204030204" pitchFamily="34" charset="0"/>
                <a:cs typeface="Calibri" panose="020F0502020204030204" pitchFamily="34" charset="0"/>
              </a:rPr>
              <a:t>We also observe that few cities have very high number of </a:t>
            </a:r>
            <a:r>
              <a:rPr lang="en-US" sz="1400" dirty="0" err="1">
                <a:latin typeface="Calibri" panose="020F0502020204030204" pitchFamily="34" charset="0"/>
                <a:cs typeface="Calibri" panose="020F0502020204030204" pitchFamily="34" charset="0"/>
              </a:rPr>
              <a:t>Highschools</a:t>
            </a:r>
            <a:r>
              <a:rPr lang="en-US" sz="1400" dirty="0">
                <a:latin typeface="Calibri" panose="020F0502020204030204" pitchFamily="34" charset="0"/>
                <a:cs typeface="Calibri" panose="020F0502020204030204" pitchFamily="34" charset="0"/>
              </a:rPr>
              <a:t> (&gt;5) </a:t>
            </a:r>
            <a:r>
              <a:rPr lang="en-US" sz="1400" dirty="0" err="1">
                <a:latin typeface="Calibri" panose="020F0502020204030204" pitchFamily="34" charset="0"/>
                <a:cs typeface="Calibri" panose="020F0502020204030204" pitchFamily="34" charset="0"/>
              </a:rPr>
              <a:t>wheras</a:t>
            </a:r>
            <a:r>
              <a:rPr lang="en-US" sz="1400" dirty="0">
                <a:latin typeface="Calibri" panose="020F0502020204030204" pitchFamily="34" charset="0"/>
                <a:cs typeface="Calibri" panose="020F0502020204030204" pitchFamily="34" charset="0"/>
              </a:rPr>
              <a:t> most others very low (&lt;=2) so using Mean of Rating is not a very good way to gauge all the  schools</a:t>
            </a:r>
          </a:p>
          <a:p>
            <a:pPr marL="342900" indent="-342900">
              <a:buAutoNum type="arabicPeriod"/>
            </a:pPr>
            <a:r>
              <a:rPr lang="en-US" sz="1400" dirty="0">
                <a:latin typeface="Calibri" panose="020F0502020204030204" pitchFamily="34" charset="0"/>
                <a:cs typeface="Calibri" panose="020F0502020204030204" pitchFamily="34" charset="0"/>
              </a:rPr>
              <a:t>Identifying city with good school rating but lower Selling price could be a good investment opportunity</a:t>
            </a:r>
          </a:p>
        </p:txBody>
      </p:sp>
      <p:pic>
        <p:nvPicPr>
          <p:cNvPr id="26" name="Picture 25">
            <a:extLst>
              <a:ext uri="{FF2B5EF4-FFF2-40B4-BE49-F238E27FC236}">
                <a16:creationId xmlns:a16="http://schemas.microsoft.com/office/drawing/2014/main" xmlns="" id="{E8CF6603-4376-5E46-BF0D-0E4C7F950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0397" y="4397855"/>
            <a:ext cx="2808698" cy="1872465"/>
          </a:xfrm>
          <a:prstGeom prst="rect">
            <a:avLst/>
          </a:prstGeom>
        </p:spPr>
      </p:pic>
      <p:pic>
        <p:nvPicPr>
          <p:cNvPr id="28" name="Picture 27">
            <a:extLst>
              <a:ext uri="{FF2B5EF4-FFF2-40B4-BE49-F238E27FC236}">
                <a16:creationId xmlns:a16="http://schemas.microsoft.com/office/drawing/2014/main" xmlns="" id="{74EE71B9-3E82-8141-A36C-4B951AEC5E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20397" y="2569055"/>
            <a:ext cx="2743200" cy="1828800"/>
          </a:xfrm>
          <a:prstGeom prst="rect">
            <a:avLst/>
          </a:prstGeom>
        </p:spPr>
      </p:pic>
    </p:spTree>
    <p:extLst>
      <p:ext uri="{BB962C8B-B14F-4D97-AF65-F5344CB8AC3E}">
        <p14:creationId xmlns:p14="http://schemas.microsoft.com/office/powerpoint/2010/main" val="20086793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46D8C68-C0DD-48BD-B64C-78FBB03639D5}"/>
              </a:ext>
            </a:extLst>
          </p:cNvPr>
          <p:cNvSpPr/>
          <p:nvPr/>
        </p:nvSpPr>
        <p:spPr>
          <a:xfrm>
            <a:off x="214904" y="97763"/>
            <a:ext cx="8714191" cy="461665"/>
          </a:xfrm>
          <a:prstGeom prst="rect">
            <a:avLst/>
          </a:prstGeom>
        </p:spPr>
        <p:txBody>
          <a:bodyPr wrap="square" lIns="0" rIns="0">
            <a:noAutofit/>
          </a:bodyPr>
          <a:lstStyle/>
          <a:p>
            <a:pPr marL="117475" lvl="1" indent="0">
              <a:buSzPct val="100000"/>
              <a:defRPr sz="1600" b="1"/>
            </a:pPr>
            <a:r>
              <a:rPr lang="en-US" sz="2400" dirty="0">
                <a:latin typeface="+mn-lt"/>
              </a:rPr>
              <a:t>Project : Real Estate Investment </a:t>
            </a:r>
            <a:r>
              <a:rPr lang="en-US" sz="2400" dirty="0" smtClean="0">
                <a:latin typeface="+mn-lt"/>
              </a:rPr>
              <a:t>Tool</a:t>
            </a:r>
            <a:r>
              <a:rPr lang="en-US" sz="2400" b="1" dirty="0"/>
              <a:t> – </a:t>
            </a:r>
            <a:r>
              <a:rPr lang="en-US" sz="2400" b="1" dirty="0" smtClean="0"/>
              <a:t>“Crime Rate”</a:t>
            </a:r>
            <a:r>
              <a:rPr lang="en-US" sz="2400" dirty="0" smtClean="0">
                <a:latin typeface="+mn-lt"/>
              </a:rPr>
              <a:t>  </a:t>
            </a:r>
            <a:endParaRPr lang="en-US" sz="2400" dirty="0">
              <a:latin typeface="+mn-lt"/>
            </a:endParaRPr>
          </a:p>
        </p:txBody>
      </p:sp>
      <p:sp>
        <p:nvSpPr>
          <p:cNvPr id="5" name="TextBox 4">
            <a:extLst>
              <a:ext uri="{FF2B5EF4-FFF2-40B4-BE49-F238E27FC236}">
                <a16:creationId xmlns:a16="http://schemas.microsoft.com/office/drawing/2014/main" xmlns="" id="{FFA8E5BE-01F9-41BD-B27B-864995CF75C1}"/>
              </a:ext>
            </a:extLst>
          </p:cNvPr>
          <p:cNvSpPr txBox="1"/>
          <p:nvPr/>
        </p:nvSpPr>
        <p:spPr>
          <a:xfrm>
            <a:off x="324465" y="825910"/>
            <a:ext cx="8524567"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b="1" dirty="0" smtClean="0">
                <a:latin typeface="Calibri" panose="020F0502020204030204" pitchFamily="34" charset="0"/>
                <a:cs typeface="Calibri" panose="020F0502020204030204" pitchFamily="34" charset="0"/>
              </a:rPr>
              <a:t>Crime Rate Module </a:t>
            </a:r>
            <a:r>
              <a:rPr lang="en-US" sz="2000" b="1" dirty="0">
                <a:latin typeface="Calibri" panose="020F0502020204030204" pitchFamily="34" charset="0"/>
                <a:cs typeface="Calibri" panose="020F0502020204030204" pitchFamily="34" charset="0"/>
              </a:rPr>
              <a:t>Description: </a:t>
            </a:r>
          </a:p>
          <a:p>
            <a:endParaRPr lang="en-US" sz="16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 decisions of buyers on the housing market are not only the sum of their subjective </a:t>
            </a:r>
            <a:r>
              <a:rPr lang="en-US" sz="1600" dirty="0" smtClean="0">
                <a:latin typeface="Calibri" panose="020F0502020204030204" pitchFamily="34" charset="0"/>
                <a:cs typeface="Calibri" panose="020F0502020204030204" pitchFamily="34" charset="0"/>
              </a:rPr>
              <a:t>expectations but </a:t>
            </a:r>
            <a:r>
              <a:rPr lang="en-US" sz="1600" dirty="0">
                <a:latin typeface="Calibri" panose="020F0502020204030204" pitchFamily="34" charset="0"/>
                <a:cs typeface="Calibri" panose="020F0502020204030204" pitchFamily="34" charset="0"/>
              </a:rPr>
              <a:t>also of the perception of real estate through a prism of opinions and suggestions arising from </a:t>
            </a:r>
            <a:r>
              <a:rPr lang="en-US" sz="1600" dirty="0" smtClean="0">
                <a:latin typeface="Calibri" panose="020F0502020204030204" pitchFamily="34" charset="0"/>
                <a:cs typeface="Calibri" panose="020F0502020204030204" pitchFamily="34" charset="0"/>
              </a:rPr>
              <a:t>the surroundings</a:t>
            </a:r>
            <a:r>
              <a:rPr lang="en-US" sz="1600" dirty="0">
                <a:latin typeface="Calibri" panose="020F0502020204030204" pitchFamily="34" charset="0"/>
                <a:cs typeface="Calibri" panose="020F0502020204030204" pitchFamily="34" charset="0"/>
              </a:rPr>
              <a:t>. One of the basic criteria driving households determined to meet basic housing needs </a:t>
            </a:r>
            <a:r>
              <a:rPr lang="en-US" sz="1600" dirty="0" smtClean="0">
                <a:latin typeface="Calibri" panose="020F0502020204030204" pitchFamily="34" charset="0"/>
                <a:cs typeface="Calibri" panose="020F0502020204030204" pitchFamily="34" charset="0"/>
              </a:rPr>
              <a:t>is security</a:t>
            </a:r>
            <a:r>
              <a:rPr lang="en-US" sz="1600" dirty="0">
                <a:latin typeface="Calibri" panose="020F0502020204030204" pitchFamily="34" charset="0"/>
                <a:cs typeface="Calibri" panose="020F0502020204030204" pitchFamily="34" charset="0"/>
              </a:rPr>
              <a:t>. The aim of the study is to identify the relationship between the transaction prices of </a:t>
            </a:r>
            <a:r>
              <a:rPr lang="en-US" sz="1600" dirty="0" smtClean="0">
                <a:latin typeface="Calibri" panose="020F0502020204030204" pitchFamily="34" charset="0"/>
                <a:cs typeface="Calibri" panose="020F0502020204030204" pitchFamily="34" charset="0"/>
              </a:rPr>
              <a:t>housing and </a:t>
            </a:r>
            <a:r>
              <a:rPr lang="en-US" sz="1600" dirty="0">
                <a:latin typeface="Calibri" panose="020F0502020204030204" pitchFamily="34" charset="0"/>
                <a:cs typeface="Calibri" panose="020F0502020204030204" pitchFamily="34" charset="0"/>
              </a:rPr>
              <a:t>the crime rate in the various districts of Szczecin. For this purpose, data from the </a:t>
            </a:r>
            <a:r>
              <a:rPr lang="en-US" sz="1600" dirty="0" smtClean="0">
                <a:latin typeface="Calibri" panose="020F0502020204030204" pitchFamily="34" charset="0"/>
                <a:cs typeface="Calibri" panose="020F0502020204030204" pitchFamily="34" charset="0"/>
              </a:rPr>
              <a:t>California are </a:t>
            </a:r>
            <a:r>
              <a:rPr lang="en-US" sz="1600" dirty="0">
                <a:latin typeface="Calibri" panose="020F0502020204030204" pitchFamily="34" charset="0"/>
                <a:cs typeface="Calibri" panose="020F0502020204030204" pitchFamily="34" charset="0"/>
              </a:rPr>
              <a:t>analyzed </a:t>
            </a:r>
            <a:r>
              <a:rPr lang="en-US" sz="1600" dirty="0" smtClean="0">
                <a:latin typeface="Calibri" panose="020F0502020204030204" pitchFamily="34" charset="0"/>
                <a:cs typeface="Calibri" panose="020F0502020204030204" pitchFamily="34" charset="0"/>
              </a:rPr>
              <a:t>in the </a:t>
            </a:r>
            <a:r>
              <a:rPr lang="en-US" sz="1600" dirty="0">
                <a:latin typeface="Calibri" panose="020F0502020204030204" pitchFamily="34" charset="0"/>
                <a:cs typeface="Calibri" panose="020F0502020204030204" pitchFamily="34" charset="0"/>
              </a:rPr>
              <a:t>work</a:t>
            </a:r>
            <a:r>
              <a:rPr lang="en-US" sz="1600" dirty="0" smtClean="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pPr lvl="8"/>
            <a:r>
              <a:rPr lang="en-US" sz="1600" b="1" dirty="0" smtClean="0">
                <a:latin typeface="Calibri" panose="020F0502020204030204" pitchFamily="34" charset="0"/>
                <a:cs typeface="Calibri" panose="020F0502020204030204" pitchFamily="34" charset="0"/>
              </a:rPr>
              <a:t>How </a:t>
            </a:r>
            <a:r>
              <a:rPr lang="en-US" sz="1600" b="1" dirty="0">
                <a:latin typeface="Calibri" panose="020F0502020204030204" pitchFamily="34" charset="0"/>
                <a:cs typeface="Calibri" panose="020F0502020204030204" pitchFamily="34" charset="0"/>
              </a:rPr>
              <a:t>it Works:</a:t>
            </a:r>
            <a:r>
              <a:rPr lang="en-US" sz="1600" dirty="0">
                <a:latin typeface="Calibri" panose="020F0502020204030204" pitchFamily="34" charset="0"/>
                <a:cs typeface="Calibri" panose="020F0502020204030204" pitchFamily="34" charset="0"/>
              </a:rPr>
              <a:t> </a:t>
            </a:r>
          </a:p>
          <a:p>
            <a:pPr marL="342900" lvl="8" indent="-342900">
              <a:buFont typeface="+mj-lt"/>
              <a:buAutoNum type="arabicPeriod"/>
            </a:pPr>
            <a:r>
              <a:rPr lang="en-US" sz="1600" dirty="0" smtClean="0">
                <a:latin typeface="Calibri" panose="020F0502020204030204" pitchFamily="34" charset="0"/>
                <a:cs typeface="Calibri" panose="020F0502020204030204" pitchFamily="34" charset="0"/>
              </a:rPr>
              <a:t>Inputs:  Crime data CSV file and merged with Output CSV file from Real Estate Module</a:t>
            </a:r>
            <a:endParaRPr lang="en-US" sz="1600" dirty="0">
              <a:latin typeface="Calibri" panose="020F0502020204030204" pitchFamily="34" charset="0"/>
              <a:cs typeface="Calibri" panose="020F0502020204030204" pitchFamily="34" charset="0"/>
            </a:endParaRPr>
          </a:p>
          <a:p>
            <a:pPr marL="342900" lvl="8" indent="-342900">
              <a:buFont typeface="+mj-lt"/>
              <a:buAutoNum type="arabicPeriod"/>
            </a:pPr>
            <a:r>
              <a:rPr lang="en-US" sz="1600" dirty="0" smtClean="0">
                <a:latin typeface="Calibri" panose="020F0502020204030204" pitchFamily="34" charset="0"/>
                <a:cs typeface="Calibri" panose="020F0502020204030204" pitchFamily="34" charset="0"/>
              </a:rPr>
              <a:t>For the list of Cities in the file from the Real Estate Module – </a:t>
            </a:r>
            <a:r>
              <a:rPr lang="en-US" sz="1600" dirty="0">
                <a:latin typeface="Calibri" panose="020F0502020204030204" pitchFamily="34" charset="0"/>
                <a:cs typeface="Calibri" panose="020F0502020204030204" pitchFamily="34" charset="0"/>
              </a:rPr>
              <a:t>visualize </a:t>
            </a:r>
            <a:r>
              <a:rPr lang="en-US" sz="1600" dirty="0" smtClean="0">
                <a:latin typeface="Calibri" panose="020F0502020204030204" pitchFamily="34" charset="0"/>
                <a:cs typeface="Calibri" panose="020F0502020204030204" pitchFamily="34" charset="0"/>
              </a:rPr>
              <a:t>the Crime and its impact to Real Estate (Median Sales Price)</a:t>
            </a:r>
            <a:endParaRPr lang="en-US" sz="1600" dirty="0">
              <a:latin typeface="Calibri" panose="020F0502020204030204" pitchFamily="34" charset="0"/>
              <a:cs typeface="Calibri" panose="020F0502020204030204" pitchFamily="34" charset="0"/>
            </a:endParaRPr>
          </a:p>
          <a:p>
            <a:pPr marL="342900" lvl="8" indent="-3429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Dual Axis Graph for each city (With a Bar Graph for Medial Sales Price and Line Graph for Crime Data over years)</a:t>
            </a:r>
            <a:endParaRPr lang="en-US" sz="1600" dirty="0">
              <a:latin typeface="Calibri" panose="020F0502020204030204" pitchFamily="34" charset="0"/>
              <a:cs typeface="Calibri" panose="020F0502020204030204" pitchFamily="34" charset="0"/>
            </a:endParaRPr>
          </a:p>
          <a:p>
            <a:pPr marL="342900" lvl="8" indent="-34290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Bar Graphs for the years 2017 and 2018 displaying the Crime Rate for the Cities selected</a:t>
            </a:r>
            <a:endParaRPr lang="en-US" sz="1600" dirty="0">
              <a:latin typeface="Calibri" panose="020F0502020204030204" pitchFamily="34" charset="0"/>
              <a:cs typeface="Calibri" panose="020F0502020204030204" pitchFamily="34" charset="0"/>
            </a:endParaRPr>
          </a:p>
          <a:p>
            <a:pPr marL="342900" lvl="8" indent="-342900">
              <a:buFont typeface="+mj-lt"/>
              <a:buAutoNum type="arabicPeriod"/>
            </a:pPr>
            <a:endParaRPr lang="en-US" sz="1600" dirty="0">
              <a:latin typeface="Calibri" panose="020F0502020204030204" pitchFamily="34" charset="0"/>
              <a:cs typeface="Calibri" panose="020F0502020204030204" pitchFamily="34" charset="0"/>
            </a:endParaRPr>
          </a:p>
          <a:p>
            <a:pPr lvl="8"/>
            <a:r>
              <a:rPr lang="en-US" sz="1600" dirty="0">
                <a:latin typeface="Calibri" panose="020F0502020204030204" pitchFamily="34" charset="0"/>
                <a:cs typeface="Calibri" panose="020F0502020204030204" pitchFamily="34" charset="0"/>
              </a:rPr>
              <a:t>Each visualization will </a:t>
            </a:r>
            <a:r>
              <a:rPr lang="en-US" sz="1600" dirty="0" smtClean="0">
                <a:latin typeface="Calibri" panose="020F0502020204030204" pitchFamily="34" charset="0"/>
                <a:cs typeface="Calibri" panose="020F0502020204030204" pitchFamily="34" charset="0"/>
              </a:rPr>
              <a:t>display data for the number of cities available in the Real Estate Module. The </a:t>
            </a:r>
            <a:r>
              <a:rPr lang="en-US" sz="1600" dirty="0">
                <a:latin typeface="Calibri" panose="020F0502020204030204" pitchFamily="34" charset="0"/>
                <a:cs typeface="Calibri" panose="020F0502020204030204" pitchFamily="34" charset="0"/>
              </a:rPr>
              <a:t>visualization </a:t>
            </a:r>
            <a:r>
              <a:rPr lang="en-US" sz="1600" dirty="0" smtClean="0">
                <a:latin typeface="Calibri" panose="020F0502020204030204" pitchFamily="34" charset="0"/>
                <a:cs typeface="Calibri" panose="020F0502020204030204" pitchFamily="34" charset="0"/>
              </a:rPr>
              <a:t>are displayed</a:t>
            </a:r>
            <a:r>
              <a:rPr lang="en-US" sz="1600" dirty="0">
                <a:latin typeface="Calibri" panose="020F0502020204030204" pitchFamily="34" charset="0"/>
                <a:cs typeface="Calibri" panose="020F0502020204030204" pitchFamily="34" charset="0"/>
              </a:rPr>
              <a:t>. The user can download the map visualization and/or will get the visualization copied/stored as .</a:t>
            </a:r>
            <a:r>
              <a:rPr lang="en-US" sz="1600" dirty="0" err="1">
                <a:latin typeface="Calibri" panose="020F0502020204030204" pitchFamily="34" charset="0"/>
                <a:cs typeface="Calibri" panose="020F0502020204030204" pitchFamily="34" charset="0"/>
              </a:rPr>
              <a:t>png</a:t>
            </a:r>
            <a:r>
              <a:rPr lang="en-US" sz="1600" dirty="0">
                <a:latin typeface="Calibri" panose="020F0502020204030204" pitchFamily="34" charset="0"/>
                <a:cs typeface="Calibri" panose="020F0502020204030204" pitchFamily="34" charset="0"/>
              </a:rPr>
              <a:t> file.</a:t>
            </a:r>
          </a:p>
        </p:txBody>
      </p:sp>
    </p:spTree>
    <p:extLst>
      <p:ext uri="{BB962C8B-B14F-4D97-AF65-F5344CB8AC3E}">
        <p14:creationId xmlns:p14="http://schemas.microsoft.com/office/powerpoint/2010/main" val="377631613"/>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40404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3654</TotalTime>
  <Words>1446</Words>
  <Application>Microsoft Office PowerPoint</Application>
  <PresentationFormat>On-screen Show (4:3)</PresentationFormat>
  <Paragraphs>155</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Sony Mobile Communications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Chopra, Bharat (Sony Mobile) (22712640)</dc:creator>
  <cp:lastModifiedBy>Chopra, Bharat (Sony Mobile)</cp:lastModifiedBy>
  <cp:revision>88</cp:revision>
  <dcterms:modified xsi:type="dcterms:W3CDTF">2019-04-03T23:38:19Z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
  </property>
  <property fmtid="{D5CDD505-2E9C-101B-9397-08002B2CF9AE}" pid="3" name="SecurityClass">
    <vt:lpwstr>Blank (No label)</vt:lpwstr>
  </property>
  <property fmtid="{D5CDD505-2E9C-101B-9397-08002B2CF9AE}" pid="4" name="Date">
    <vt:lpwstr>4/3/2019</vt:lpwstr>
  </property>
  <property fmtid="{D5CDD505-2E9C-101B-9397-08002B2CF9AE}" pid="5" name="DocumentSource">
    <vt:lpwstr/>
  </property>
  <property fmtid="{D5CDD505-2E9C-101B-9397-08002B2CF9AE}" pid="6" name="Prepared">
    <vt:lpwstr>Chopra, Bharat (Sony Mobile) (22712640)</vt:lpwstr>
  </property>
</Properties>
</file>