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0" r:id="rId3"/>
    <p:sldId id="269" r:id="rId4"/>
    <p:sldId id="268" r:id="rId5"/>
    <p:sldId id="270" r:id="rId6"/>
    <p:sldId id="271" r:id="rId7"/>
    <p:sldId id="272" r:id="rId8"/>
    <p:sldId id="277" r:id="rId9"/>
    <p:sldId id="279" r:id="rId10"/>
    <p:sldId id="278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3964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4EE492-CC3D-0220-E5A4-A6EEAD05CF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D8FA2-1CBF-FA0B-E378-26614D774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9F21-CFF8-42BB-AF0C-E5AFF374862C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E9EDF-610B-E28F-39A1-AC67F2A2A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BCA15-55F1-52AB-3B30-37C0EDB49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F1810-8C6B-4D1D-B0C6-0D5040C8AD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1D2C6-61E9-A79F-7B18-BD623D8B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568750" cy="9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8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7490-89E8-4D5D-8F56-AD5F1E47D58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47993-68D9-4831-9EB0-EA00A68E4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6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7FD-EC84-A9C4-092F-8AB5115F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F711-E754-1A93-649C-A99BDE140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E80D-3C2F-5DE6-7077-CAE0CD1E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6999-0C14-44BA-B50D-0BC90C71F887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2C02-B7F5-68A0-C27F-9A0A359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5E3F-91F7-C923-E81A-FF841E43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2EAA-1683-A167-E3ED-2E46323D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7B2B-D27B-1C24-6838-4B207E625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455-B55B-B3C7-DA6E-AC4D48F8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7CD9-9DCF-4AA8-B4FC-73516B03397E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9695-D5CA-7AAF-FCC3-6121AB89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0CD2-2F63-0C85-3B32-0CCA8DF3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3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B69EB-3221-4A38-5D75-2553B43F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706E5-C984-69C8-F27F-71C77759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8872-8DA0-57E2-BC42-C4E9620E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2230-2353-4DA9-A492-33493A80EE12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5E72-2DD2-6DAA-A683-BBDC3B94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BA998-74E0-42A4-5334-532927D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8822-A20B-9525-8B71-7A24AF5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871-D7D8-7B7B-FCBD-DE044BD8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6963-1892-C7B4-B7DB-A796ABE6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880F-98E8-41DE-AE01-51509064DD30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9D0C-5F98-93B0-0A21-FF44C01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49BE-F1D3-F94D-D468-C5AC35EC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A3F-AFB3-14B2-A794-820E85D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3A69-2288-2FEC-F19F-F1B6E700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4319-9673-A0B1-9DD6-73F9D8E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5D7-9EB6-4351-9E58-18B472B68EB4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6E65-A4CC-6E76-64A8-2E7EF58E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09C9-E525-F09F-1BEF-C8C23F2A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1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2A3B-D4F1-AD43-94E7-8404A00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5C14-6CE2-61A0-23F5-131B88BB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E8E2-63DA-32DD-2626-DA5C9AA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43ABC-043F-D552-F7E0-0E56AD09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C11-79A3-4C69-85B1-32494823F976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92B-2992-05A9-C8B5-B98883F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E41F-E319-86EB-FF0B-70A258CA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488B-0D52-D665-1302-AA0274F7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2E546-7E47-8C2E-D2CD-264B4F3A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E5D9-C7B1-DEB6-3012-FF9C65FA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683B-6E77-F4A9-BD03-E889972F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9D4E5-7E21-CB7D-F0BB-9967DFCA0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99D31-7893-DD0E-51A0-9D24C03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C77B-450E-4687-AFFF-52E88B31E99C}" type="datetime1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17DB-558F-9645-C587-7497730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B0AFE-2335-82FA-CB66-2ADBA3BA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3BF8-E962-D31E-0266-28F8D443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85E37-FDEC-FC64-4C42-CF610A7D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1DA9-D697-4AD5-9408-897FBD4F7FF2}" type="datetime1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7A7BB-80C3-BFC3-6AB1-DB64FD54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847E-D049-7956-B212-7EE779C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F0720-2D68-DB3D-6240-918A88C7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517-6695-453C-BAC0-798F99C3C3C4}" type="datetime1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7C8D9-AD2B-2C6C-FACB-464ABCA2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5DAB-2A03-6F8F-924F-A388A289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DA63-3905-DC10-6D3C-3B5E4EA9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0F98-BEA4-91EC-B24C-D1AE8B25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FF55D-1FB3-F494-95CD-0A44435A6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1E35-382F-3D8C-E869-C0F99A7D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248B-78EE-4518-AE1A-C2370164C5CE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D9BC-D083-9508-F03D-655E3416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C581-650F-43B7-6B51-A244524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B48C-BC8E-5086-7489-549413DF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584B2-D320-40CA-F56F-5AEFC54E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DF1FA-2E30-07CD-DBF3-AA4F4601C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D97E2-7668-7AA6-3C3C-DC7CBA5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11E-5FB8-415C-945D-E2B4AC47F4F4}" type="datetime1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CF260-56AD-43EB-3488-CFEFE1A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0007-BA2A-1D61-B397-1460E82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E45A-918C-F9BE-4D3F-1ED0AD61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875E-44A6-9080-4353-1A0D835D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1DCC-70AD-E86D-CE52-F0D903966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F4E2-B180-4CC7-93A5-223026707EE0}" type="datetime1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A3A3-075B-C152-FBED-238D5C34C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F0C9-F897-DEFE-803A-E8C9836E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279D-58BE-463D-9B44-B8A602C0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142E-F411-7862-19DB-CF05F2F1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ACFE2-FD32-94F6-00E6-109ED4F5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9D01F-31B9-666D-BE52-2CA89633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526ACB-B8B7-0CE9-666D-3F8F68D26FEA}"/>
              </a:ext>
            </a:extLst>
          </p:cNvPr>
          <p:cNvSpPr txBox="1"/>
          <p:nvPr/>
        </p:nvSpPr>
        <p:spPr>
          <a:xfrm>
            <a:off x="1131618" y="2190750"/>
            <a:ext cx="99287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AU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for Disease Classification from Endoscopic Imaging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Details:</a:t>
            </a:r>
          </a:p>
          <a:p>
            <a:pPr algn="ctr"/>
            <a:r>
              <a:rPr lang="en-A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Shatrudhan Chaudhary</a:t>
            </a:r>
            <a:r>
              <a:rPr lang="en-A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Pragyan Dhungana</a:t>
            </a:r>
            <a:r>
              <a:rPr lang="en-A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Rupak Aryal, Mithu Roy, </a:t>
            </a:r>
          </a:p>
          <a:p>
            <a:pPr algn="ctr"/>
            <a:r>
              <a:rPr lang="en-A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Mahesh T R, Ranjan Kumar Rajbanshi</a:t>
            </a: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Jain (Deemed-to-be University)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9DE4E-9D0C-CCDE-EB82-4F94BCB20D18}"/>
              </a:ext>
            </a:extLst>
          </p:cNvPr>
          <p:cNvSpPr txBox="1"/>
          <p:nvPr/>
        </p:nvSpPr>
        <p:spPr>
          <a:xfrm>
            <a:off x="9215251" y="1729085"/>
            <a:ext cx="238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1869</a:t>
            </a:r>
          </a:p>
        </p:txBody>
      </p:sp>
    </p:spTree>
    <p:extLst>
      <p:ext uri="{BB962C8B-B14F-4D97-AF65-F5344CB8AC3E}">
        <p14:creationId xmlns:p14="http://schemas.microsoft.com/office/powerpoint/2010/main" val="13742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0E9B-072A-D8E1-E02E-101198A1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BEBB-C786-6F6D-A30E-8D07F379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3DB-16C9-F614-344A-E5377DC7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09" y="2466707"/>
            <a:ext cx="7809327" cy="29720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Grad-CAM Visualization: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Heatmaps show regions the model focuses on during predictions.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Highlights abnormalities/lesions, validating decision-making.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Builds interpretability and trust in clinical diagnostics.</a:t>
            </a: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291A-FA4C-341F-C9B5-FA742D9D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62963-9E3C-A899-57E8-1D336762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1782D-0C64-1EE9-D607-F49DD21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7326E-BCA8-5FD3-7992-E5D5F5C7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335" y="2313121"/>
            <a:ext cx="2951020" cy="24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0213-F015-9CE3-B1C1-A4AE7C57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024B-0EAC-9F12-C829-76861A1A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687-3812-F609-83DA-FA463A76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Clinical Benefits: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Faster, more accurate diagnostics.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Reduces reliance on human expertise.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Challenges: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Slight overfitting; requires regularization.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Limited dataset diversity.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Future Work: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Explore Attention U-Net, hybrid CNN models.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Test in real-world clinical settings.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4EF1-90FC-9FA1-D55B-E6C92AF9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C20C1-62B8-89AC-C523-E7A2D34A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E0003-3F91-E782-658B-F99A8F2E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5B16-094D-CDFC-7EFA-564E89B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222-0F7A-5111-5B06-F82E9AD7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C206-9661-4C3B-83AF-29EF2B073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Achievements: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Developed a reliable U-Net-based model for GI diagnosis.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Demonstrated high accuracy, robustness, and clinical relevance.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Future Directions: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Address overfitting.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Validate in live clinical scenarios.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4893-F756-6369-9376-581B57E9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F3282-09C8-D25E-9AF0-5F2EEBE2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E2DCA-FAF4-2F2E-81E2-115CE836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35327-1896-0B04-42EC-1DBBD8BC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0963-D356-3106-C7DE-B773FE61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673B-E30F-2D6B-E50E-E71CFE20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Sheliakina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N. M., &amp;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Mashevsky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G. A. (2021). Using Deep Learning Techniques for Endoscopic Image Analysis. IEEE.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Cao, C., Liu, F., Tan, H., Song, D., Shu, W., Li, W., Zhou, Y., Bo, X., &amp; Xie, Z. (2018). Deep Learning and Its Applications in Biomedicine. Genomics, Proteomics &amp; Bioinformatics, 16(1), 17-32.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Koulaouzidis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Iakovidis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D. K., Yung, D. E.,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Rondonotti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E., Kopylov, U., &amp;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Plevris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J. N. (2015).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Kvasir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 Dataset for Capsule Endoscopy.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Cai, W., Qin, J., Zheng, H., &amp; Heng, P. A. (2017). A Survey on Deep Learning in Medical Image Analysis. Medical Image Analysis, 42, 60-88.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Ohmori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K., &amp; Sakai, Y. (2019). Automated Detection of Esophageal Lesions in Endoscopic Images Using Deep Learning. Digestive Endoscopy, 31(2), 93-100.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C056-D68F-8AF9-1055-5C41469F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9DAF2-1D1B-67B2-EA56-3A1F66F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FCD7B-DAB0-EAC8-2FF1-6174FE22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86D32-C85C-8462-3FFC-20460CA5A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2EF-464D-A599-DFBD-FFA3704C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7082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BE52-AA48-7501-87F0-ACB481C9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52668-A45B-E57F-A6CC-6582CB8A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47D2-73B7-BD2E-699D-3900AE4B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431C-C442-4997-00E7-EAAD9D8B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3D0-1FCC-6C29-064E-12CC2B8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E8E0-DF11-BEC4-8DC5-6E43D9C7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8777990" cy="380189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Problem 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Proposed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Methodology &amp;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Results &amp; Discussions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70B8-D110-4BFD-55A9-6564066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5B029-C92B-DC36-BBC1-3901B7BB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E70BE-604B-04FA-8256-3404AC79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5467-7514-4918-76FC-889CF2B3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7D2-8F0C-E477-FB5C-5960966B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0124-7D21-5D5E-CA14-11E1582C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Objective: </a:t>
            </a:r>
            <a:r>
              <a:rPr lang="en-US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Enhance diagnostic accuracy of GI diseases using deep learning.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 Outcomes: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U-Net architecture with 98.80% accuracy on KVASIR dataset.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Clinical relevance: Reduced human error, faster workflows.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Impact: </a:t>
            </a:r>
            <a:r>
              <a:rPr lang="en-US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Reliable and robust computer-aided diagnosis for GI diseases.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1307-1047-7150-73EC-227CE504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CED9-8ED5-E583-42EB-54C560A0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30DD4-3F7D-E030-7F25-F2DA495E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CD91-7DCB-583B-93A6-A9F1FF77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D220-5A43-33C9-10C9-7BFCC96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B9AF-6C53-FB7A-395D-F5F80478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Problem: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 diseases are life-threatening if undiagnosed early.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Traditional endoscopy is prone to errors and relies on clinician expertise.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Solution: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CNNs for automated and accurate disease detection.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Employ U-Net architecture for superior segmentation.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A5B7-242E-0165-2153-40352403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1A06D-FFDD-1470-E8E6-6F5E23D0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C584E-911D-16C2-530A-CF38E772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8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4BC68-ECF8-85D2-AA93-6AC62B1B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7D4-E411-1341-40D3-72196E4A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E67-24F7-7C2A-E5FB-E132A1A2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Current Advances: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CNNs like ResNet101 achieve high performance but lack interpretability.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Public datasets such as KVASIR enable benchmarking for GI diagnosis.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Challenges: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Image quality variability.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Need for robust models with generalized accuracy.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04B0-97AA-9A6D-2224-FA2646E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30B76-8126-FFB6-0191-BBE62EDF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E5EC5-9897-96DA-5543-A42C33EF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1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796B-0CF4-7650-9734-D0258924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2829-0F1B-A401-9F48-B81BA4B0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1B45-EE38-FFBA-2DA6-EA402E4A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Model Overview: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U-Net Architecture: Encoder-decoder with skip connections for image segmentation.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Key Features: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Dataset: KVASIR, with data augmentation for robustness.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Training: Binary cross-entropy loss, Adam optimizer (learning rate: 0.001).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Evaluation Metrics: </a:t>
            </a:r>
            <a:r>
              <a:rPr lang="en-US" sz="28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Accuracy, F1-score, AUC-ROC.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88D9-CB9D-F71B-D48F-D4B24CF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FFEF-8EAC-ED90-B2A2-1723F616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98C5C-05F4-3277-C80A-9E866CF3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6D4B-7218-66F1-299D-858DF635E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D695-9450-AB8B-1846-69DF9CF0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459-BD20-9A0D-D510-82CF160B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2466707"/>
            <a:ext cx="10759190" cy="38018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Performance: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Accuracy: 98.80% (better than ResNet101).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Validation Loss: 0.0309 (minimal overfitting).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Visuals: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ROC Curve: AUC = 0.97.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Confusion Matrix: Low misclassification rates.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Grad-CAM: Highlights model focus on abnormalities.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092D-DE37-32A8-426F-08C5687D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AB0B9-F1CD-22FC-875E-BDF916F5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7DDD-18ED-ACF0-2C12-DBDB7320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0824-110F-22A3-AF17-2CA68D19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7AFD-1BD4-03C1-4156-FBFA650E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1722-568A-2BDC-49A1-5C726CCB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09" y="2479407"/>
            <a:ext cx="7809327" cy="2244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Receiver Operating Characteristic (ROC) Curve: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Shows the model’s ability to distinguish between abnormal and normal regions. AUC = 0.97: Indicates high sensitivity and specificity. Demonstrates robust classification performance critical for medical diagnostics.</a:t>
            </a:r>
            <a:endParaRPr lang="en-US" sz="28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A323-3BE0-E317-EBCF-D0C5501B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BD957-9EF0-A163-E426-4F7B6667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4664D-ECEA-554D-3F9E-58DDFF7C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B2117-45F1-5515-0E32-50386A6AB5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1891" r="5460" b="3158"/>
          <a:stretch/>
        </p:blipFill>
        <p:spPr bwMode="auto">
          <a:xfrm>
            <a:off x="8403936" y="2448375"/>
            <a:ext cx="3297384" cy="24779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868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8998-B4B4-22DE-7C7F-899FB28CD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4E4A-186C-C35F-BB84-34DD2FFD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648"/>
            <a:ext cx="10515600" cy="542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E79F-21ED-2B43-825F-C4D6A06C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14-12-2024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66489-20D0-DF43-06FE-0D036D4E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279D-58BE-463D-9B44-B8A602C0253C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CC695-D2AE-796A-6122-9EA3D6D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0" y="0"/>
            <a:ext cx="11002779" cy="182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24C7C-8E92-ED35-463F-8BA5924D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65" y="2437128"/>
            <a:ext cx="3316028" cy="25411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490BEB-BBFE-55E5-CC58-39C8B0BCB3C1}"/>
              </a:ext>
            </a:extLst>
          </p:cNvPr>
          <p:cNvSpPr txBox="1">
            <a:spLocks/>
          </p:cNvSpPr>
          <p:nvPr/>
        </p:nvSpPr>
        <p:spPr>
          <a:xfrm>
            <a:off x="421407" y="2466579"/>
            <a:ext cx="7809327" cy="2244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Confusion Matrix: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True Positives: Abnormal regions correctly identified. True Negatives: Normal regions correctly identified. Minimal False Positives and False Negatives highlight high diagnostic reliability.</a:t>
            </a:r>
          </a:p>
        </p:txBody>
      </p:sp>
    </p:spTree>
    <p:extLst>
      <p:ext uri="{BB962C8B-B14F-4D97-AF65-F5344CB8AC3E}">
        <p14:creationId xmlns:p14="http://schemas.microsoft.com/office/powerpoint/2010/main" val="40457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693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CONTENTS</vt:lpstr>
      <vt:lpstr>ABSTRACT</vt:lpstr>
      <vt:lpstr>INTRODUCTION </vt:lpstr>
      <vt:lpstr>LITERATURE REVIEW </vt:lpstr>
      <vt:lpstr>METHODOLOGY</vt:lpstr>
      <vt:lpstr>RESULTS</vt:lpstr>
      <vt:lpstr>RESULTS</vt:lpstr>
      <vt:lpstr>RESULTS</vt:lpstr>
      <vt:lpstr>RESULTS</vt:lpstr>
      <vt:lpstr>DISCUSSION </vt:lpstr>
      <vt:lpstr>CONCLUSION </vt:lpstr>
      <vt:lpstr>REFERENCES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MITHU</cp:lastModifiedBy>
  <cp:revision>15</cp:revision>
  <dcterms:created xsi:type="dcterms:W3CDTF">2024-12-07T10:17:56Z</dcterms:created>
  <dcterms:modified xsi:type="dcterms:W3CDTF">2024-12-12T17:29:14Z</dcterms:modified>
</cp:coreProperties>
</file>