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0" d="100"/>
          <a:sy n="40" d="100"/>
        </p:scale>
        <p:origin x="30" y="-3294"/>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2/5/2017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2/5/2017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463040"/>
            <a:ext cx="3365284" cy="2200847"/>
          </a:xfrm>
          <a:prstGeom prst="rect">
            <a:avLst/>
          </a:prstGeom>
        </p:spPr>
      </p:pic>
      <p:sp>
        <p:nvSpPr>
          <p:cNvPr id="4" name="Title 3"/>
          <p:cNvSpPr>
            <a:spLocks noGrp="1"/>
          </p:cNvSpPr>
          <p:nvPr>
            <p:ph type="title"/>
          </p:nvPr>
        </p:nvSpPr>
        <p:spPr/>
        <p:txBody>
          <a:bodyPr/>
          <a:lstStyle/>
          <a:p>
            <a:r>
              <a:rPr lang="en-US" dirty="0"/>
              <a:t>Coffee Consumption and Metabolic syndrome</a:t>
            </a:r>
          </a:p>
        </p:txBody>
      </p:sp>
      <p:sp>
        <p:nvSpPr>
          <p:cNvPr id="23" name="Text Placeholder 22"/>
          <p:cNvSpPr>
            <a:spLocks noGrp="1"/>
          </p:cNvSpPr>
          <p:nvPr>
            <p:ph type="body" sz="quarter" idx="36"/>
          </p:nvPr>
        </p:nvSpPr>
        <p:spPr/>
        <p:txBody>
          <a:bodyPr/>
          <a:lstStyle/>
          <a:p>
            <a:r>
              <a:rPr lang="en-US" dirty="0"/>
              <a:t>https://www.ncbi.nlm.nih.gov/pubmed/19274481</a:t>
            </a:r>
          </a:p>
        </p:txBody>
      </p:sp>
      <p:pic>
        <p:nvPicPr>
          <p:cNvPr id="36" name="Picture 35"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8636" y="1463040"/>
            <a:ext cx="3365284" cy="2200847"/>
          </a:xfrm>
          <a:prstGeom prst="rect">
            <a:avLst/>
          </a:prstGeom>
        </p:spPr>
      </p:pic>
      <p:sp>
        <p:nvSpPr>
          <p:cNvPr id="5" name="Text Placeholder 4"/>
          <p:cNvSpPr>
            <a:spLocks noGrp="1"/>
          </p:cNvSpPr>
          <p:nvPr>
            <p:ph type="body" sz="quarter" idx="13"/>
          </p:nvPr>
        </p:nvSpPr>
        <p:spPr/>
        <p:txBody>
          <a:bodyPr/>
          <a:lstStyle/>
          <a:p>
            <a:r>
              <a:rPr lang="en-US" dirty="0"/>
              <a:t>OBJECTIVE</a:t>
            </a:r>
          </a:p>
        </p:txBody>
      </p:sp>
      <p:sp>
        <p:nvSpPr>
          <p:cNvPr id="11" name="Content Placeholder 10"/>
          <p:cNvSpPr>
            <a:spLocks noGrp="1"/>
          </p:cNvSpPr>
          <p:nvPr>
            <p:ph sz="quarter" idx="24"/>
          </p:nvPr>
        </p:nvSpPr>
        <p:spPr>
          <a:xfrm>
            <a:off x="1143000" y="7071361"/>
            <a:ext cx="12801600" cy="4647398"/>
          </a:xfrm>
        </p:spPr>
        <p:txBody>
          <a:bodyPr>
            <a:normAutofit/>
          </a:bodyPr>
          <a:lstStyle/>
          <a:p>
            <a:pPr marL="0" indent="0">
              <a:buNone/>
            </a:pPr>
            <a:r>
              <a:rPr lang="en-US" sz="2400" b="1" dirty="0"/>
              <a:t>Metabolism Syndrome</a:t>
            </a:r>
            <a:r>
              <a:rPr lang="en-US" sz="2400" dirty="0"/>
              <a:t> is a large factor for diabetes mellitus type 2 (DM 2) and Cardiovascular disease (CVD). It is known that the risk of DM 2 can be decreased by coffee consumption. Therefore, the Amsterdam Growth and Health Longitudinal Study (AGAHLS) examined the association between Coffee consumption and the component of Metabolic Syndrome. Prospective data from AGAHLS was used to analyze the association over a period from 27 years to 42 years. </a:t>
            </a:r>
          </a:p>
          <a:p>
            <a:pPr marL="0" indent="0">
              <a:buNone/>
            </a:pPr>
            <a:r>
              <a:rPr lang="en-US" sz="2400" dirty="0"/>
              <a:t>The results showed that moderate and high (&gt;2 cups/day) coffee consumption was significantly associated with lower HDL in women. For Men, coffee consumption was not associated with any of the components of the metabolic syndrome.</a:t>
            </a:r>
          </a:p>
        </p:txBody>
      </p:sp>
      <p:sp>
        <p:nvSpPr>
          <p:cNvPr id="7" name="Text Placeholder 6"/>
          <p:cNvSpPr>
            <a:spLocks noGrp="1"/>
          </p:cNvSpPr>
          <p:nvPr>
            <p:ph type="body" sz="quarter" idx="17"/>
          </p:nvPr>
        </p:nvSpPr>
        <p:spPr>
          <a:xfrm>
            <a:off x="1143000" y="11333754"/>
            <a:ext cx="12801600" cy="1389077"/>
          </a:xfrm>
        </p:spPr>
        <p:txBody>
          <a:bodyPr/>
          <a:lstStyle/>
          <a:p>
            <a:r>
              <a:rPr lang="en-US" dirty="0"/>
              <a:t>Background</a:t>
            </a:r>
          </a:p>
        </p:txBody>
      </p:sp>
      <p:sp>
        <p:nvSpPr>
          <p:cNvPr id="12" name="Content Placeholder 11"/>
          <p:cNvSpPr>
            <a:spLocks noGrp="1"/>
          </p:cNvSpPr>
          <p:nvPr>
            <p:ph sz="quarter" idx="25"/>
          </p:nvPr>
        </p:nvSpPr>
        <p:spPr>
          <a:xfrm>
            <a:off x="1143000" y="12774968"/>
            <a:ext cx="12801600" cy="9502693"/>
          </a:xfrm>
        </p:spPr>
        <p:txBody>
          <a:bodyPr/>
          <a:lstStyle/>
          <a:p>
            <a:pPr marL="0" indent="0">
              <a:buNone/>
            </a:pPr>
            <a:r>
              <a:rPr lang="en-US" sz="2400" b="1" dirty="0"/>
              <a:t>Cardiovascular Disease (CVD) and diabetes mellitus type 2 (DM 2) are major health problems. Metabolic syndrome (MS) is the large risk factor of these diseases. It consists of five components:</a:t>
            </a:r>
          </a:p>
          <a:p>
            <a:pPr lvl="1"/>
            <a:r>
              <a:rPr lang="en-US" dirty="0"/>
              <a:t>Elevated Blood Pressure</a:t>
            </a:r>
          </a:p>
          <a:p>
            <a:pPr lvl="1"/>
            <a:r>
              <a:rPr lang="en-US" dirty="0"/>
              <a:t>Low HDL Cholesterol levels</a:t>
            </a:r>
          </a:p>
          <a:p>
            <a:pPr lvl="1"/>
            <a:r>
              <a:rPr lang="en-US" dirty="0"/>
              <a:t>High triglycerides levels</a:t>
            </a:r>
          </a:p>
          <a:p>
            <a:pPr lvl="1"/>
            <a:r>
              <a:rPr lang="en-US" dirty="0"/>
              <a:t>High fasting glucose levels</a:t>
            </a:r>
          </a:p>
          <a:p>
            <a:pPr lvl="1"/>
            <a:r>
              <a:rPr lang="en-US" dirty="0"/>
              <a:t>Abdominal Obesity</a:t>
            </a:r>
          </a:p>
          <a:p>
            <a:pPr marL="640080" lvl="1" indent="0">
              <a:buNone/>
            </a:pPr>
            <a:r>
              <a:rPr lang="en-US" dirty="0"/>
              <a:t>When three of five components are present, metabolic syndrome is diagnosed. </a:t>
            </a:r>
          </a:p>
          <a:p>
            <a:pPr marL="640080" lvl="1" indent="0">
              <a:buNone/>
            </a:pPr>
            <a:r>
              <a:rPr lang="en-US" dirty="0"/>
              <a:t>The presence of MS is associated with approximately two-fold elevation in the risk of fatal CVD in men and nonfatal CVD in women. A threefold increase in risk for coronary heart disease and stroke were also reported.</a:t>
            </a:r>
          </a:p>
          <a:p>
            <a:pPr marL="640080" lvl="1" indent="0">
              <a:buNone/>
            </a:pPr>
            <a:r>
              <a:rPr lang="en-US" dirty="0"/>
              <a:t>The main causes of Metabolic syndrome (MS) are obesity, genetic factors and lifestyle factors like nutrition, smoking behavior and alcohol consumption. </a:t>
            </a:r>
          </a:p>
          <a:p>
            <a:pPr marL="640080" lvl="1" indent="0">
              <a:buNone/>
            </a:pPr>
            <a:r>
              <a:rPr lang="en-US" dirty="0"/>
              <a:t>A common lifestyle aspect, Coffee Consumption is often not studied in relation to the metabolic syndrome. </a:t>
            </a:r>
          </a:p>
          <a:p>
            <a:pPr marL="640080" lvl="1" indent="0">
              <a:buNone/>
            </a:pPr>
            <a:r>
              <a:rPr lang="en-US" dirty="0"/>
              <a:t>The effects in previous studies were found inconsistent. But most of these studies focused on short term effects of coffee consumption. </a:t>
            </a:r>
          </a:p>
          <a:p>
            <a:pPr marL="640080" lvl="1" indent="0">
              <a:buNone/>
            </a:pPr>
            <a:r>
              <a:rPr lang="en-US" dirty="0"/>
              <a:t>In the present study, long term coffee consumption and MS components were investigated.</a:t>
            </a:r>
          </a:p>
          <a:p>
            <a:endParaRPr lang="en-US" dirty="0"/>
          </a:p>
        </p:txBody>
      </p:sp>
      <p:sp>
        <p:nvSpPr>
          <p:cNvPr id="8" name="Text Placeholder 7"/>
          <p:cNvSpPr>
            <a:spLocks noGrp="1"/>
          </p:cNvSpPr>
          <p:nvPr>
            <p:ph type="body" sz="quarter" idx="19"/>
          </p:nvPr>
        </p:nvSpPr>
        <p:spPr>
          <a:xfrm>
            <a:off x="1143000" y="22329798"/>
            <a:ext cx="12801600" cy="1219200"/>
          </a:xfrm>
        </p:spPr>
        <p:txBody>
          <a:bodyPr/>
          <a:lstStyle/>
          <a:p>
            <a:r>
              <a:rPr lang="en-US" dirty="0"/>
              <a:t>Method</a:t>
            </a:r>
          </a:p>
        </p:txBody>
      </p:sp>
      <p:sp>
        <p:nvSpPr>
          <p:cNvPr id="13" name="Content Placeholder 12"/>
          <p:cNvSpPr>
            <a:spLocks noGrp="1"/>
          </p:cNvSpPr>
          <p:nvPr>
            <p:ph sz="quarter" idx="26"/>
          </p:nvPr>
        </p:nvSpPr>
        <p:spPr>
          <a:xfrm>
            <a:off x="1143000" y="23601134"/>
            <a:ext cx="12801600" cy="8027961"/>
          </a:xfrm>
        </p:spPr>
        <p:txBody>
          <a:bodyPr/>
          <a:lstStyle/>
          <a:p>
            <a:r>
              <a:rPr lang="en-US" dirty="0"/>
              <a:t>Performed observational longitudinal study started in </a:t>
            </a:r>
            <a:r>
              <a:rPr lang="en-US" b="1" dirty="0"/>
              <a:t>1976 with 450 boys and girls</a:t>
            </a:r>
          </a:p>
          <a:p>
            <a:r>
              <a:rPr lang="en-US" dirty="0"/>
              <a:t>The mean ± SD age of subjects were </a:t>
            </a:r>
            <a:r>
              <a:rPr lang="en-US" b="1" dirty="0"/>
              <a:t>13.1 ± 0.8</a:t>
            </a:r>
          </a:p>
          <a:p>
            <a:r>
              <a:rPr lang="en-US" dirty="0"/>
              <a:t>Anthropometric(height, weight), biological(blood pressure, lipoprotein), lifestyle and psychological data collected over 30 years</a:t>
            </a:r>
          </a:p>
          <a:p>
            <a:r>
              <a:rPr lang="en-US" dirty="0"/>
              <a:t>Coffee consumption was measured with </a:t>
            </a:r>
            <a:r>
              <a:rPr lang="en-US" dirty="0" err="1"/>
              <a:t>questionaire</a:t>
            </a:r>
            <a:r>
              <a:rPr lang="en-US" dirty="0"/>
              <a:t> at age of 27, 29 32, 36 and 42 years of age expressed in cups/day</a:t>
            </a:r>
          </a:p>
          <a:p>
            <a:r>
              <a:rPr lang="en-US" dirty="0"/>
              <a:t>Covariates like Physical activity, Energy intake, Smoking was measures through different </a:t>
            </a:r>
            <a:r>
              <a:rPr lang="en-US" dirty="0" err="1"/>
              <a:t>questionaires</a:t>
            </a:r>
            <a:endParaRPr lang="en-US" dirty="0"/>
          </a:p>
          <a:p>
            <a:r>
              <a:rPr lang="en-US" dirty="0"/>
              <a:t>To examine the association </a:t>
            </a:r>
            <a:r>
              <a:rPr lang="en-US" b="1" dirty="0"/>
              <a:t>“</a:t>
            </a:r>
            <a:r>
              <a:rPr lang="en-US" b="1"/>
              <a:t>Two Stages LINEAR </a:t>
            </a:r>
            <a:r>
              <a:rPr lang="en-US" b="1" dirty="0"/>
              <a:t>REGRESSION” </a:t>
            </a:r>
            <a:r>
              <a:rPr lang="en-US" dirty="0"/>
              <a:t>analysis was used.</a:t>
            </a:r>
          </a:p>
          <a:p>
            <a:r>
              <a:rPr lang="en-US" dirty="0"/>
              <a:t>In Men, coffee consumption was categorized in (≤2, &gt;2 and ≤4, &gt;4 and ≤6, &gt;6 cups/day)  </a:t>
            </a:r>
          </a:p>
          <a:p>
            <a:r>
              <a:rPr lang="en-US" dirty="0"/>
              <a:t>In Women, it was (≤2, &gt;2 and ≤4, &gt;4 cups/day) because group size on highest category was small</a:t>
            </a:r>
          </a:p>
          <a:p>
            <a:r>
              <a:rPr lang="en-US" dirty="0"/>
              <a:t>To evaluate main effect, a 5% significance level was assumed</a:t>
            </a:r>
          </a:p>
        </p:txBody>
      </p:sp>
      <p:sp>
        <p:nvSpPr>
          <p:cNvPr id="9" name="Text Placeholder 8"/>
          <p:cNvSpPr>
            <a:spLocks noGrp="1"/>
          </p:cNvSpPr>
          <p:nvPr>
            <p:ph type="body" sz="quarter" idx="21"/>
          </p:nvPr>
        </p:nvSpPr>
        <p:spPr/>
        <p:txBody>
          <a:bodyPr/>
          <a:lstStyle/>
          <a:p>
            <a:r>
              <a:rPr lang="en-US" dirty="0"/>
              <a:t>DATA</a:t>
            </a:r>
          </a:p>
        </p:txBody>
      </p:sp>
      <p:sp>
        <p:nvSpPr>
          <p:cNvPr id="14" name="Content Placeholder 13"/>
          <p:cNvSpPr>
            <a:spLocks noGrp="1"/>
          </p:cNvSpPr>
          <p:nvPr>
            <p:ph sz="quarter" idx="27"/>
          </p:nvPr>
        </p:nvSpPr>
        <p:spPr>
          <a:xfrm>
            <a:off x="15544800" y="7071359"/>
            <a:ext cx="12801600" cy="18268741"/>
          </a:xfrm>
        </p:spPr>
        <p:txBody>
          <a:bodyPr/>
          <a:lstStyle/>
          <a:p>
            <a:r>
              <a:rPr lang="en-US" dirty="0"/>
              <a:t>List methods and descriptions here</a:t>
            </a:r>
          </a:p>
          <a:p>
            <a:r>
              <a:rPr lang="en-US" dirty="0"/>
              <a:t>Method 1</a:t>
            </a:r>
          </a:p>
          <a:p>
            <a:r>
              <a:rPr lang="en-US" dirty="0"/>
              <a:t>Method 2</a:t>
            </a:r>
          </a:p>
          <a:p>
            <a:r>
              <a:rPr lang="en-US" dirty="0"/>
              <a:t>Method 3</a:t>
            </a:r>
          </a:p>
        </p:txBody>
      </p:sp>
      <p:sp>
        <p:nvSpPr>
          <p:cNvPr id="16" name="Text Placeholder 15"/>
          <p:cNvSpPr>
            <a:spLocks noGrp="1"/>
          </p:cNvSpPr>
          <p:nvPr>
            <p:ph type="body" sz="quarter" idx="29"/>
          </p:nvPr>
        </p:nvSpPr>
        <p:spPr/>
        <p:txBody>
          <a:bodyPr/>
          <a:lstStyle/>
          <a:p>
            <a:r>
              <a:rPr lang="en-US" dirty="0"/>
              <a:t>results</a:t>
            </a:r>
          </a:p>
        </p:txBody>
      </p:sp>
      <p:sp>
        <p:nvSpPr>
          <p:cNvPr id="17" name="Content Placeholder 16"/>
          <p:cNvSpPr>
            <a:spLocks noGrp="1"/>
          </p:cNvSpPr>
          <p:nvPr>
            <p:ph sz="quarter" idx="30"/>
          </p:nvPr>
        </p:nvSpPr>
        <p:spPr/>
        <p:txBody>
          <a:bodyPr/>
          <a:lstStyle/>
          <a:p>
            <a:r>
              <a:rPr lang="en-US"/>
              <a:t>Result 1</a:t>
            </a:r>
          </a:p>
          <a:p>
            <a:r>
              <a:rPr lang="en-US"/>
              <a:t>Result 2</a:t>
            </a:r>
          </a:p>
          <a:p>
            <a:r>
              <a:rPr lang="en-US"/>
              <a:t>Result 3</a:t>
            </a:r>
            <a:endParaRPr lang="en-US" dirty="0"/>
          </a:p>
        </p:txBody>
      </p:sp>
      <p:sp>
        <p:nvSpPr>
          <p:cNvPr id="18" name="Text Placeholder 17"/>
          <p:cNvSpPr>
            <a:spLocks noGrp="1"/>
          </p:cNvSpPr>
          <p:nvPr>
            <p:ph type="body" sz="quarter" idx="31"/>
          </p:nvPr>
        </p:nvSpPr>
        <p:spPr/>
        <p:txBody>
          <a:bodyPr/>
          <a:lstStyle/>
          <a:p>
            <a:r>
              <a:rPr lang="en-US" dirty="0"/>
              <a:t>Limitations</a:t>
            </a:r>
          </a:p>
        </p:txBody>
      </p:sp>
      <p:sp>
        <p:nvSpPr>
          <p:cNvPr id="21" name="Text Placeholder 20"/>
          <p:cNvSpPr>
            <a:spLocks noGrp="1"/>
          </p:cNvSpPr>
          <p:nvPr>
            <p:ph type="body" sz="quarter" idx="34"/>
          </p:nvPr>
        </p:nvSpPr>
        <p:spPr/>
        <p:txBody>
          <a:bodyPr/>
          <a:lstStyle/>
          <a:p>
            <a:r>
              <a:rPr lang="en-US" dirty="0"/>
              <a:t>conclusions</a:t>
            </a:r>
          </a:p>
        </p:txBody>
      </p:sp>
      <p:sp>
        <p:nvSpPr>
          <p:cNvPr id="22" name="Content Placeholder 21"/>
          <p:cNvSpPr>
            <a:spLocks noGrp="1"/>
          </p:cNvSpPr>
          <p:nvPr>
            <p:ph sz="quarter" idx="35"/>
          </p:nvPr>
        </p:nvSpPr>
        <p:spPr/>
        <p:txBody>
          <a:bodyPr/>
          <a:lstStyle/>
          <a:p>
            <a:r>
              <a:rPr lang="en-US"/>
              <a:t>Conclusion 1</a:t>
            </a:r>
          </a:p>
          <a:p>
            <a:r>
              <a:rPr lang="en-US"/>
              <a:t>Conclusion 2</a:t>
            </a:r>
          </a:p>
          <a:p>
            <a:r>
              <a:rPr lang="en-US"/>
              <a:t>Conclusion 3</a:t>
            </a:r>
            <a:endParaRPr lang="en-US" dirty="0"/>
          </a:p>
        </p:txBody>
      </p:sp>
      <p:sp>
        <p:nvSpPr>
          <p:cNvPr id="10" name="Content Placeholder 9"/>
          <p:cNvSpPr>
            <a:spLocks noGrp="1"/>
          </p:cNvSpPr>
          <p:nvPr>
            <p:ph sz="quarter" idx="32"/>
          </p:nvPr>
        </p:nvSpPr>
        <p:spPr/>
        <p:txBody>
          <a:bodyPr/>
          <a:lstStyle/>
          <a:p>
            <a:endParaRPr lang="en-US" dirty="0"/>
          </a:p>
        </p:txBody>
      </p:sp>
      <p:sp>
        <p:nvSpPr>
          <p:cNvPr id="19" name="Content Placeholder 18"/>
          <p:cNvSpPr>
            <a:spLocks noGrp="1"/>
          </p:cNvSpPr>
          <p:nvPr>
            <p:ph sz="quarter" idx="33"/>
          </p:nvPr>
        </p:nvSpPr>
        <p:spPr/>
        <p:txBody>
          <a:bodyPr/>
          <a:lstStyle/>
          <a:p>
            <a:endParaRPr lang="en-US"/>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487</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Medical Poster</vt:lpstr>
      <vt:lpstr>Coffee Consumption and Metabolic syndrome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2017-02-05T13:36:57Z</dcterms:created>
  <dcterms:modified xsi:type="dcterms:W3CDTF">2017-02-05T14:35:47Z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