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1" r:id="rId2"/>
  </p:sldMasterIdLst>
  <p:notesMasterIdLst>
    <p:notesMasterId r:id="rId15"/>
  </p:notesMasterIdLst>
  <p:sldIdLst>
    <p:sldId id="256" r:id="rId3"/>
    <p:sldId id="272" r:id="rId4"/>
    <p:sldId id="302" r:id="rId5"/>
    <p:sldId id="300" r:id="rId6"/>
    <p:sldId id="313" r:id="rId7"/>
    <p:sldId id="304" r:id="rId8"/>
    <p:sldId id="305" r:id="rId9"/>
    <p:sldId id="314" r:id="rId10"/>
    <p:sldId id="315" r:id="rId11"/>
    <p:sldId id="316" r:id="rId12"/>
    <p:sldId id="312" r:id="rId13"/>
    <p:sldId id="29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suya Manickavasagam" initials="AM" lastIdx="14" clrIdx="0">
    <p:extLst>
      <p:ext uri="{19B8F6BF-5375-455C-9EA6-DF929625EA0E}">
        <p15:presenceInfo xmlns:p15="http://schemas.microsoft.com/office/powerpoint/2012/main" userId="Anusuya Manickavasag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6" autoAdjust="0"/>
    <p:restoredTop sz="86301" autoAdjust="0"/>
  </p:normalViewPr>
  <p:slideViewPr>
    <p:cSldViewPr>
      <p:cViewPr varScale="1">
        <p:scale>
          <a:sx n="132" d="100"/>
          <a:sy n="132" d="100"/>
        </p:scale>
        <p:origin x="269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D1009-23D4-4FD8-8DDE-4C0638ED426E}" type="datetimeFigureOut">
              <a:rPr lang="en-SG" smtClean="0"/>
              <a:t>10/3/2018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23CB5-7892-47CB-B543-0E2BC78A18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6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8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39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58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91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69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97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66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23CB5-7892-47CB-B543-0E2BC78A186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1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7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3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4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5F07-1600-4A62-A217-38BF0006405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588-84F7-4109-9969-DB63E590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9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13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356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5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ffences_3/Crimestory?:embed=y&amp;:display_count=yes&amp;publish=yes" TargetMode="External"/><Relationship Id="rId7" Type="http://schemas.openxmlformats.org/officeDocument/2006/relationships/hyperlink" Target="http://www1.nyc.gov/site/nypd/stats/crime-statistics/historical.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ons.gov.uk/peoplepopulationandcommunity/crimeandjustice/datasets/crimeinenglandandwalesannualtrendanddemographictables" TargetMode="External"/><Relationship Id="rId5" Type="http://schemas.openxmlformats.org/officeDocument/2006/relationships/hyperlink" Target="http://safecities.economist.com/safe-cities-index-2017" TargetMode="External"/><Relationship Id="rId4" Type="http://schemas.openxmlformats.org/officeDocument/2006/relationships/hyperlink" Target="https://public.tableau.com/views/SG_Crime_Dashboard/SG_Crime_Dashboard?:embed=y&amp;:display_count=yes&amp;publish=y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5400000">
            <a:off x="1470441" y="982359"/>
            <a:ext cx="1847142" cy="4788024"/>
          </a:xfrm>
          <a:prstGeom prst="round2Same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6224" y="3363839"/>
            <a:ext cx="262778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Anusuya Manickavasagam (A0163300Y)</a:t>
            </a:r>
          </a:p>
          <a:p>
            <a:r>
              <a:rPr lang="en-SG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Kesavan Sridharan (A0163207M)</a:t>
            </a:r>
          </a:p>
          <a:p>
            <a:r>
              <a:rPr lang="en-SG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Muni Ranjan (A0163382E)</a:t>
            </a:r>
          </a:p>
          <a:p>
            <a:pPr>
              <a:defRPr/>
            </a:pPr>
            <a:r>
              <a:rPr lang="en-SG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Pradeep Kumar (A0163453H) </a:t>
            </a:r>
          </a:p>
          <a:p>
            <a:pPr>
              <a:defRPr/>
            </a:pPr>
            <a:r>
              <a:rPr lang="en-SG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SG" sz="1100" dirty="0">
              <a:solidFill>
                <a:schemeClr val="accent1">
                  <a:lumMod val="20000"/>
                  <a:lumOff val="80000"/>
                </a:schemeClr>
              </a:solidFill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60" y="2715766"/>
            <a:ext cx="47880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Singapore Personal </a:t>
            </a:r>
            <a:r>
              <a:rPr lang="en-US" altLang="ko-KR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Crime Statistics</a:t>
            </a:r>
            <a:endParaRPr kumimoji="0" lang="en-US" altLang="ko-KR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NUS ISS logo">
            <a:extLst>
              <a:ext uri="{FF2B5EF4-FFF2-40B4-BE49-F238E27FC236}">
                <a16:creationId xmlns:a16="http://schemas.microsoft.com/office/drawing/2014/main" id="{0D64714B-CC22-4DF9-BAE9-5AA69E17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06" y="4299942"/>
            <a:ext cx="2707793" cy="91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7A9DE2-3BAD-44BE-93F4-F64E903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>
            <a:normAutofit/>
          </a:bodyPr>
          <a:lstStyle/>
          <a:p>
            <a:r>
              <a:rPr lang="en-US" sz="4000" dirty="0"/>
              <a:t>Public Tableau Available</a:t>
            </a:r>
            <a:endParaRPr lang="en-S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EB5D9-8031-414D-B300-AD8ECA1A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87" y="699542"/>
            <a:ext cx="7313393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8CB-D110-466F-BC56-5CBE3C6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95192-0AEB-42B1-9D0D-4138F258CA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987575"/>
            <a:ext cx="7139136" cy="3672408"/>
          </a:xfrm>
        </p:spPr>
        <p:txBody>
          <a:bodyPr/>
          <a:lstStyle/>
          <a:p>
            <a:r>
              <a:rPr lang="en-SG" sz="2400" b="1" dirty="0">
                <a:hlinkClick r:id="rId3"/>
              </a:rPr>
              <a:t>Storyboard - Public Tableau link</a:t>
            </a:r>
            <a:endParaRPr lang="en-SG" sz="2400" b="1" dirty="0"/>
          </a:p>
          <a:p>
            <a:r>
              <a:rPr lang="en-SG" sz="2400" b="1" dirty="0">
                <a:hlinkClick r:id="rId4"/>
              </a:rPr>
              <a:t>Dashboard – Public Tableau Link</a:t>
            </a:r>
            <a:endParaRPr lang="en-SG" sz="2400" b="1" dirty="0"/>
          </a:p>
          <a:p>
            <a:r>
              <a:rPr lang="en-SG" sz="2400" b="1" u="sng" dirty="0"/>
              <a:t>Data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200" dirty="0">
                <a:hlinkClick r:id="rId5"/>
              </a:rPr>
              <a:t>https://data.gov.sg/dataset?q=crime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200" dirty="0">
                <a:hlinkClick r:id="rId5"/>
              </a:rPr>
              <a:t>http://safecities.economist.com/safe-cities-index-2017</a:t>
            </a:r>
            <a:endParaRPr lang="en-SG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200" dirty="0">
                <a:hlinkClick r:id="rId6"/>
              </a:rPr>
              <a:t>https://www.ons.gov.uk/peoplepopulationandcommunity/crimeandjustice/datasets/crimeinenglandandwalesannualtrendanddemographictables</a:t>
            </a:r>
            <a:endParaRPr lang="en-SG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200" dirty="0">
                <a:hlinkClick r:id="rId7"/>
              </a:rPr>
              <a:t>http://www1.nyc.gov/site/nypd/stats/crime-statistics/historical.page</a:t>
            </a:r>
            <a:endParaRPr lang="en-SG" sz="1200" dirty="0"/>
          </a:p>
          <a:p>
            <a:r>
              <a:rPr lang="en-SG" sz="2400" b="1" u="sng" dirty="0" err="1"/>
              <a:t>Blog@Analytics</a:t>
            </a:r>
            <a:r>
              <a:rPr lang="en-SG" sz="2400" b="1" u="sng" dirty="0"/>
              <a:t>:</a:t>
            </a:r>
          </a:p>
          <a:p>
            <a:endParaRPr lang="en-SG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93754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50" y="1347614"/>
            <a:ext cx="6446490" cy="32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7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35696" y="27632"/>
            <a:ext cx="6984776" cy="6719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Overview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01B04-894C-4145-BC6B-366763817D2A}"/>
              </a:ext>
            </a:extLst>
          </p:cNvPr>
          <p:cNvSpPr txBox="1"/>
          <p:nvPr/>
        </p:nvSpPr>
        <p:spPr>
          <a:xfrm>
            <a:off x="1835696" y="771550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Organization</a:t>
            </a:r>
          </a:p>
          <a:p>
            <a:endParaRPr 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Singapore Police and other law enforcement agencies</a:t>
            </a:r>
          </a:p>
          <a:p>
            <a:endParaRPr 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Analysis personal crime in Singapore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Gain Insights in Personal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Suggest Action Items Personal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35696" y="27632"/>
            <a:ext cx="6984776" cy="527894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Data Collection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4D8FA-3E42-44EA-9ED7-0939EE5A56F4}"/>
              </a:ext>
            </a:extLst>
          </p:cNvPr>
          <p:cNvSpPr txBox="1"/>
          <p:nvPr/>
        </p:nvSpPr>
        <p:spPr>
          <a:xfrm>
            <a:off x="2123728" y="987574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Data from </a:t>
            </a:r>
            <a:r>
              <a:rPr lang="en-US" dirty="0">
                <a:solidFill>
                  <a:srgbClr val="00B0F0"/>
                </a:solidFill>
              </a:rPr>
              <a:t>data.gov.sg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sample of the data gathered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 in Singapore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Personal Crime Data Gathered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included age, gender,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Remand admissions with respect to age, gender, education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Victims according to offence committed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68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35696" y="27632"/>
            <a:ext cx="6984776" cy="527894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Data Exploration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A0FC9-C1B8-49D4-B902-D7593D1B0C62}"/>
              </a:ext>
            </a:extLst>
          </p:cNvPr>
          <p:cNvSpPr txBox="1"/>
          <p:nvPr/>
        </p:nvSpPr>
        <p:spPr>
          <a:xfrm>
            <a:off x="2051720" y="77155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Exploration in MySQL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Primary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loaded in to 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joins on Contraband and Moneylending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Offence groups in conviction and remand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 in conviction and remand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527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835696" y="27632"/>
            <a:ext cx="6984776" cy="527894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Data Model</a:t>
            </a:r>
            <a:endParaRPr lang="ko-KR" altLang="en-US" sz="4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3C8129-DED5-4B6A-A809-25200B9B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32918"/>
            <a:ext cx="6296371" cy="38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7DD-DF1C-44D5-BFBE-8EC08003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GQM Storytelling framework</a:t>
            </a:r>
            <a:endParaRPr lang="en-SG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D4D6-30B6-43BB-B3C9-2DD9B47B93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7704" y="1059583"/>
            <a:ext cx="6995120" cy="36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Audience</a:t>
            </a:r>
            <a:r>
              <a:rPr lang="en-US" sz="2400" dirty="0"/>
              <a:t> </a:t>
            </a:r>
          </a:p>
          <a:p>
            <a:pPr marL="800100" lvl="1" indent="-285750"/>
            <a:r>
              <a:rPr lang="en-US" dirty="0"/>
              <a:t>The Police department of Singapore </a:t>
            </a:r>
          </a:p>
          <a:p>
            <a:pPr marL="800100" lvl="1" indent="-285750"/>
            <a:r>
              <a:rPr lang="en-US" dirty="0"/>
              <a:t>Law ministry</a:t>
            </a:r>
          </a:p>
          <a:p>
            <a:pPr marL="800100" lvl="1" indent="-285750"/>
            <a:r>
              <a:rPr lang="en-US" dirty="0"/>
              <a:t>Crime Statistics 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</a:t>
            </a:r>
          </a:p>
          <a:p>
            <a:pPr marL="800100" lvl="1" indent="-285750"/>
            <a:r>
              <a:rPr lang="en-US" dirty="0"/>
              <a:t>Find the insights for Crime data using visualization capabilities which otherwise is difficult to look directly from the data</a:t>
            </a:r>
          </a:p>
          <a:p>
            <a:pPr marL="800100" lvl="1" indent="-285750"/>
            <a:r>
              <a:rPr lang="en-US" dirty="0"/>
              <a:t>Identify and define key performance indicators and suggest action items</a:t>
            </a:r>
          </a:p>
        </p:txBody>
      </p:sp>
    </p:spTree>
    <p:extLst>
      <p:ext uri="{BB962C8B-B14F-4D97-AF65-F5344CB8AC3E}">
        <p14:creationId xmlns:p14="http://schemas.microsoft.com/office/powerpoint/2010/main" val="214534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6C98-4BAF-4993-8363-9EDE6685CB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131590"/>
            <a:ext cx="7283152" cy="35489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Key Questions</a:t>
            </a:r>
            <a:r>
              <a:rPr lang="en-US" sz="2400" dirty="0"/>
              <a:t> </a:t>
            </a:r>
          </a:p>
          <a:p>
            <a:pPr marL="800100" lvl="1" indent="-285750"/>
            <a:r>
              <a:rPr lang="en-US" dirty="0"/>
              <a:t>How is Singapore placed against other major cities</a:t>
            </a:r>
          </a:p>
          <a:p>
            <a:pPr marL="800100" lvl="1" indent="-285750"/>
            <a:r>
              <a:rPr lang="en-US" dirty="0"/>
              <a:t>What is the current crime statistics of Singapore</a:t>
            </a:r>
          </a:p>
          <a:p>
            <a:pPr marL="800100" lvl="1" indent="-285750"/>
            <a:r>
              <a:rPr lang="en-US" dirty="0"/>
              <a:t>What is the demography of the people in penal admissions</a:t>
            </a:r>
          </a:p>
          <a:p>
            <a:pPr marL="800100" lvl="1" indent="-285750"/>
            <a:r>
              <a:rPr lang="en-US" dirty="0"/>
              <a:t>What are the major offences in Singapore</a:t>
            </a:r>
          </a:p>
          <a:p>
            <a:pPr marL="800100" lvl="1" indent="-285750"/>
            <a:r>
              <a:rPr lang="en-US" dirty="0"/>
              <a:t>What are the victims types/count/rate over the years</a:t>
            </a:r>
          </a:p>
          <a:p>
            <a:endParaRPr lang="en-US" sz="2400" dirty="0"/>
          </a:p>
          <a:p>
            <a:endParaRPr lang="en-SG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9DE2-3BAD-44BE-93F4-F64E903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>
            <a:normAutofit/>
          </a:bodyPr>
          <a:lstStyle/>
          <a:p>
            <a:r>
              <a:rPr lang="en-US" sz="4000" dirty="0"/>
              <a:t>GQM Storytelling framework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23745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6C98-4BAF-4993-8363-9EDE6685CB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131590"/>
            <a:ext cx="7283152" cy="3548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KPI Metrics</a:t>
            </a:r>
          </a:p>
          <a:p>
            <a:pPr marL="857250" lvl="1" indent="-342900"/>
            <a:r>
              <a:rPr lang="en-US" dirty="0"/>
              <a:t>Crime rate</a:t>
            </a:r>
          </a:p>
          <a:p>
            <a:pPr marL="857250" lvl="1" indent="-342900"/>
            <a:r>
              <a:rPr lang="en-US" dirty="0"/>
              <a:t>Offence type distribution</a:t>
            </a:r>
          </a:p>
          <a:p>
            <a:pPr marL="857250" lvl="1" indent="-342900"/>
            <a:r>
              <a:rPr lang="en-US" dirty="0"/>
              <a:t>Over the year change in crime</a:t>
            </a:r>
          </a:p>
          <a:p>
            <a:pPr marL="857250" lvl="1" indent="-342900"/>
            <a:r>
              <a:rPr lang="en-US" dirty="0"/>
              <a:t>Over the year change in Remand</a:t>
            </a:r>
          </a:p>
          <a:p>
            <a:pPr marL="857250" lvl="1" indent="-342900"/>
            <a:r>
              <a:rPr lang="en-US" dirty="0"/>
              <a:t>Penal admission by age</a:t>
            </a:r>
          </a:p>
          <a:p>
            <a:pPr marL="857250" lvl="1" indent="-342900"/>
            <a:r>
              <a:rPr lang="en-US" dirty="0"/>
              <a:t>Penal admission by gender</a:t>
            </a:r>
          </a:p>
          <a:p>
            <a:pPr marL="857250" lvl="1" indent="-342900"/>
            <a:r>
              <a:rPr lang="en-US" dirty="0"/>
              <a:t>Penal admission by education</a:t>
            </a:r>
          </a:p>
          <a:p>
            <a:pPr marL="857250" lvl="1" indent="-342900"/>
            <a:r>
              <a:rPr lang="en-US" dirty="0"/>
              <a:t>Total Moneylending cases</a:t>
            </a:r>
            <a:endParaRPr lang="en-US" sz="2400" dirty="0"/>
          </a:p>
          <a:p>
            <a:endParaRPr lang="en-SG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9DE2-3BAD-44BE-93F4-F64E903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>
            <a:normAutofit/>
          </a:bodyPr>
          <a:lstStyle/>
          <a:p>
            <a:r>
              <a:rPr lang="en-US" sz="4000" dirty="0"/>
              <a:t>GQM Storytelling framework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99137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6C98-4BAF-4993-8363-9EDE6685CB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131591"/>
            <a:ext cx="7283152" cy="25922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Woodlands is the hotspot for Money Lending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Drug offences and Property Crime tops the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Secondary Level offenders are much higher than primary or no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Past 10 years conviction has decreased where remand has increased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9DE2-3BAD-44BE-93F4-F64E903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>
            <a:normAutofit/>
          </a:bodyPr>
          <a:lstStyle/>
          <a:p>
            <a:r>
              <a:rPr lang="en-US" sz="4000" dirty="0"/>
              <a:t>Few Insights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850523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392</Words>
  <Application>Microsoft Office PowerPoint</Application>
  <PresentationFormat>On-screen Show (16:9)</PresentationFormat>
  <Paragraphs>81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Helvetica Neue</vt:lpstr>
      <vt:lpstr>Times New Roman</vt:lpstr>
      <vt:lpstr>Wingdings</vt:lpstr>
      <vt:lpstr>Custom Design</vt:lpstr>
      <vt:lpstr>Office Theme</vt:lpstr>
      <vt:lpstr>PowerPoint Presentation</vt:lpstr>
      <vt:lpstr>Overview</vt:lpstr>
      <vt:lpstr>Data Collection</vt:lpstr>
      <vt:lpstr>Data Exploration</vt:lpstr>
      <vt:lpstr>Data Model</vt:lpstr>
      <vt:lpstr>GQM Storytelling framework</vt:lpstr>
      <vt:lpstr>GQM Storytelling framework</vt:lpstr>
      <vt:lpstr>GQM Storytelling framework</vt:lpstr>
      <vt:lpstr>Few Insights</vt:lpstr>
      <vt:lpstr>Public Tableau Available</vt:lpstr>
      <vt:lpstr>References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Pradeep Kumar</cp:lastModifiedBy>
  <cp:revision>571</cp:revision>
  <dcterms:created xsi:type="dcterms:W3CDTF">2014-04-01T16:27:38Z</dcterms:created>
  <dcterms:modified xsi:type="dcterms:W3CDTF">2018-03-11T05:21:32Z</dcterms:modified>
</cp:coreProperties>
</file>