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0" r:id="rId9"/>
    <p:sldId id="261" r:id="rId10"/>
    <p:sldId id="271" r:id="rId11"/>
    <p:sldId id="272" r:id="rId12"/>
    <p:sldId id="269" r:id="rId13"/>
    <p:sldId id="266" r:id="rId14"/>
  </p:sldIdLst>
  <p:sldSz cx="12192000" cy="6858000"/>
  <p:notesSz cx="6858000" cy="9144000"/>
  <p:embeddedFontLst>
    <p:embeddedFont>
      <p:font typeface="Artifakt ElementOfc" panose="020B0504020101020102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Constantia" panose="02030602050306030303" pitchFamily="18" charset="0"/>
      <p:regular r:id="rId28"/>
      <p:bold r:id="rId29"/>
      <p:italic r:id="rId30"/>
      <p:boldItalic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A43BF-88CC-492E-8661-5E1CE5EA8644}" type="doc">
      <dgm:prSet loTypeId="urn:microsoft.com/office/officeart/2005/8/layout/architecture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09471BA-7161-4D60-BBB4-1F1EE9B2F35B}">
      <dgm:prSet phldrT="[Text]"/>
      <dgm:spPr/>
      <dgm:t>
        <a:bodyPr/>
        <a:lstStyle/>
        <a:p>
          <a:r>
            <a:rPr lang="en-US" dirty="0">
              <a:latin typeface="Artifakt ElementOfc" panose="020B0504020101020102" pitchFamily="34" charset="0"/>
              <a:cs typeface="Artifakt ElementOfc" panose="020B0504020101020102" pitchFamily="34" charset="0"/>
            </a:rPr>
            <a:t>Gunshots, Explosion, Smashing, throwing Stuff, Slap, Kick, talking, laughing, smiling, walking, sports activity, exercise</a:t>
          </a:r>
        </a:p>
      </dgm:t>
    </dgm:pt>
    <dgm:pt modelId="{DF83BDE1-E7B8-4778-827A-EFA950204067}" type="parTrans" cxnId="{DACFA0CF-5078-4D4B-9A13-FE0EB426EFB7}">
      <dgm:prSet/>
      <dgm:spPr/>
      <dgm:t>
        <a:bodyPr/>
        <a:lstStyle/>
        <a:p>
          <a:endParaRPr lang="en-US"/>
        </a:p>
      </dgm:t>
    </dgm:pt>
    <dgm:pt modelId="{CCD9C696-00E3-4CEA-99E9-52A09A234C2C}" type="sibTrans" cxnId="{DACFA0CF-5078-4D4B-9A13-FE0EB426EFB7}">
      <dgm:prSet/>
      <dgm:spPr/>
      <dgm:t>
        <a:bodyPr/>
        <a:lstStyle/>
        <a:p>
          <a:endParaRPr lang="en-US"/>
        </a:p>
      </dgm:t>
    </dgm:pt>
    <dgm:pt modelId="{D53B5A82-A7AE-469E-B635-93D6AC9134AF}">
      <dgm:prSet phldrT="[Text]"/>
      <dgm:spPr/>
      <dgm:t>
        <a:bodyPr/>
        <a:lstStyle/>
        <a:p>
          <a:r>
            <a:rPr lang="en-US" dirty="0">
              <a:latin typeface="Artifakt ElementOfc" panose="020B0504020101020102" pitchFamily="34" charset="0"/>
              <a:cs typeface="Artifakt ElementOfc" panose="020B0504020101020102" pitchFamily="34" charset="0"/>
            </a:rPr>
            <a:t>Deep Learning Video Analytics (3DCNN)</a:t>
          </a:r>
        </a:p>
      </dgm:t>
    </dgm:pt>
    <dgm:pt modelId="{E0FC0835-7EFD-45D4-8D42-54E05010E084}" type="parTrans" cxnId="{284F844A-B421-44BB-A737-E6CEC6F5A0AB}">
      <dgm:prSet/>
      <dgm:spPr/>
      <dgm:t>
        <a:bodyPr/>
        <a:lstStyle/>
        <a:p>
          <a:endParaRPr lang="en-US"/>
        </a:p>
      </dgm:t>
    </dgm:pt>
    <dgm:pt modelId="{0D8D2AC0-6CBE-42DC-9F4C-7567FFC6C42F}" type="sibTrans" cxnId="{284F844A-B421-44BB-A737-E6CEC6F5A0AB}">
      <dgm:prSet/>
      <dgm:spPr/>
      <dgm:t>
        <a:bodyPr/>
        <a:lstStyle/>
        <a:p>
          <a:endParaRPr lang="en-US"/>
        </a:p>
      </dgm:t>
    </dgm:pt>
    <dgm:pt modelId="{BF90E6A2-80C1-4FE7-AEB8-36A474918A98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>
              <a:latin typeface="Artifakt ElementOfc" panose="020B0504020101020102" pitchFamily="34" charset="0"/>
              <a:cs typeface="Artifakt ElementOfc" panose="020B0504020101020102" pitchFamily="34" charset="0"/>
            </a:rPr>
            <a:t>Alert Generator</a:t>
          </a:r>
        </a:p>
      </dgm:t>
    </dgm:pt>
    <dgm:pt modelId="{E4008A41-519B-4047-8CA8-0B8AF89AC61B}" type="parTrans" cxnId="{F3E8B08D-EBA0-4849-A1CF-A837279BDB20}">
      <dgm:prSet/>
      <dgm:spPr/>
      <dgm:t>
        <a:bodyPr/>
        <a:lstStyle/>
        <a:p>
          <a:endParaRPr lang="en-US"/>
        </a:p>
      </dgm:t>
    </dgm:pt>
    <dgm:pt modelId="{2AA52538-12C8-4469-A67C-041B10585309}" type="sibTrans" cxnId="{F3E8B08D-EBA0-4849-A1CF-A837279BDB20}">
      <dgm:prSet/>
      <dgm:spPr/>
      <dgm:t>
        <a:bodyPr/>
        <a:lstStyle/>
        <a:p>
          <a:endParaRPr lang="en-US"/>
        </a:p>
      </dgm:t>
    </dgm:pt>
    <dgm:pt modelId="{49127CD3-42F9-479B-8963-6DEF2FF81969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>
              <a:latin typeface="Artifakt ElementOfc" panose="020B0504020101020102" pitchFamily="34" charset="0"/>
              <a:cs typeface="Artifakt ElementOfc" panose="020B0504020101020102" pitchFamily="34" charset="0"/>
            </a:rPr>
            <a:t>Visualization</a:t>
          </a:r>
        </a:p>
      </dgm:t>
    </dgm:pt>
    <dgm:pt modelId="{62E5D589-F340-43AC-9E17-B9B3C87F8464}" type="parTrans" cxnId="{17135F57-6A70-418B-A913-4F3156AD094D}">
      <dgm:prSet/>
      <dgm:spPr/>
      <dgm:t>
        <a:bodyPr/>
        <a:lstStyle/>
        <a:p>
          <a:endParaRPr lang="en-US"/>
        </a:p>
      </dgm:t>
    </dgm:pt>
    <dgm:pt modelId="{7732B00E-39B6-4E01-ACAA-A3EDC1878895}" type="sibTrans" cxnId="{17135F57-6A70-418B-A913-4F3156AD094D}">
      <dgm:prSet/>
      <dgm:spPr/>
      <dgm:t>
        <a:bodyPr/>
        <a:lstStyle/>
        <a:p>
          <a:endParaRPr lang="en-US"/>
        </a:p>
      </dgm:t>
    </dgm:pt>
    <dgm:pt modelId="{7DF1007B-9867-41C2-A574-398D8E4DBBF6}">
      <dgm:prSet phldrT="[Text]"/>
      <dgm:spPr/>
      <dgm:t>
        <a:bodyPr/>
        <a:lstStyle/>
        <a:p>
          <a:r>
            <a:rPr lang="en-US" dirty="0">
              <a:latin typeface="Artifakt ElementOfc" panose="020B0504020101020102" pitchFamily="34" charset="0"/>
              <a:cs typeface="Artifakt ElementOfc" panose="020B0504020101020102" pitchFamily="34" charset="0"/>
            </a:rPr>
            <a:t>DL Audio Analytics (LSTM)</a:t>
          </a:r>
        </a:p>
      </dgm:t>
    </dgm:pt>
    <dgm:pt modelId="{934B1A45-DAC4-4F35-9280-261D75284483}" type="parTrans" cxnId="{5CD529C4-08A6-489F-B6FF-A5522D365126}">
      <dgm:prSet/>
      <dgm:spPr/>
      <dgm:t>
        <a:bodyPr/>
        <a:lstStyle/>
        <a:p>
          <a:endParaRPr lang="en-US"/>
        </a:p>
      </dgm:t>
    </dgm:pt>
    <dgm:pt modelId="{52DCDDA8-4C3C-4CC6-871E-0ABD4F2B2C29}" type="sibTrans" cxnId="{5CD529C4-08A6-489F-B6FF-A5522D365126}">
      <dgm:prSet/>
      <dgm:spPr/>
      <dgm:t>
        <a:bodyPr/>
        <a:lstStyle/>
        <a:p>
          <a:endParaRPr lang="en-US"/>
        </a:p>
      </dgm:t>
    </dgm:pt>
    <dgm:pt modelId="{398B55D5-D7E8-4699-B8DA-F601A00553C2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>
              <a:latin typeface="Artifakt ElementOfc" panose="020B0504020101020102" pitchFamily="34" charset="0"/>
              <a:cs typeface="Artifakt ElementOfc" panose="020B0504020101020102" pitchFamily="34" charset="0"/>
            </a:rPr>
            <a:t>Geo-Spatial</a:t>
          </a:r>
        </a:p>
        <a:p>
          <a:r>
            <a:rPr lang="en-US" dirty="0">
              <a:latin typeface="Artifakt ElementOfc" panose="020B0504020101020102" pitchFamily="34" charset="0"/>
              <a:cs typeface="Artifakt ElementOfc" panose="020B0504020101020102" pitchFamily="34" charset="0"/>
            </a:rPr>
            <a:t>Visualization</a:t>
          </a:r>
        </a:p>
      </dgm:t>
    </dgm:pt>
    <dgm:pt modelId="{8EA78008-456B-423B-B7C3-FCEA71048936}" type="parTrans" cxnId="{CE460579-86E4-4DBE-AC82-F865810F7841}">
      <dgm:prSet/>
      <dgm:spPr/>
      <dgm:t>
        <a:bodyPr/>
        <a:lstStyle/>
        <a:p>
          <a:endParaRPr lang="en-US"/>
        </a:p>
      </dgm:t>
    </dgm:pt>
    <dgm:pt modelId="{C1A3B149-390C-408A-9C70-83D5AA8E80B3}" type="sibTrans" cxnId="{CE460579-86E4-4DBE-AC82-F865810F7841}">
      <dgm:prSet/>
      <dgm:spPr/>
      <dgm:t>
        <a:bodyPr/>
        <a:lstStyle/>
        <a:p>
          <a:endParaRPr lang="en-US"/>
        </a:p>
      </dgm:t>
    </dgm:pt>
    <dgm:pt modelId="{7A7AC0D6-30DC-4D8E-9428-8DE2CE2CE402}" type="pres">
      <dgm:prSet presAssocID="{418A43BF-88CC-492E-8661-5E1CE5EA86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93086F-18F4-46B2-AC99-463B6B15AA1A}" type="pres">
      <dgm:prSet presAssocID="{509471BA-7161-4D60-BBB4-1F1EE9B2F35B}" presName="vertOne" presStyleCnt="0"/>
      <dgm:spPr/>
    </dgm:pt>
    <dgm:pt modelId="{5723E9F6-1C18-429A-BCCA-86A34D002BC0}" type="pres">
      <dgm:prSet presAssocID="{509471BA-7161-4D60-BBB4-1F1EE9B2F35B}" presName="txOne" presStyleLbl="node0" presStyleIdx="0" presStyleCnt="1">
        <dgm:presLayoutVars>
          <dgm:chPref val="3"/>
        </dgm:presLayoutVars>
      </dgm:prSet>
      <dgm:spPr/>
    </dgm:pt>
    <dgm:pt modelId="{06A27108-1D5E-40D8-AD39-242B7BD8DA17}" type="pres">
      <dgm:prSet presAssocID="{509471BA-7161-4D60-BBB4-1F1EE9B2F35B}" presName="parTransOne" presStyleCnt="0"/>
      <dgm:spPr/>
    </dgm:pt>
    <dgm:pt modelId="{C185BF29-C174-48AC-89EF-AB8C118D8FA0}" type="pres">
      <dgm:prSet presAssocID="{509471BA-7161-4D60-BBB4-1F1EE9B2F35B}" presName="horzOne" presStyleCnt="0"/>
      <dgm:spPr/>
    </dgm:pt>
    <dgm:pt modelId="{C7B86AEB-A915-47D9-860D-F4D514F4EB04}" type="pres">
      <dgm:prSet presAssocID="{D53B5A82-A7AE-469E-B635-93D6AC9134AF}" presName="vertTwo" presStyleCnt="0"/>
      <dgm:spPr/>
    </dgm:pt>
    <dgm:pt modelId="{87CCDD21-83B4-4A6D-B6FD-12768B47854E}" type="pres">
      <dgm:prSet presAssocID="{D53B5A82-A7AE-469E-B635-93D6AC9134AF}" presName="txTwo" presStyleLbl="node2" presStyleIdx="0" presStyleCnt="2">
        <dgm:presLayoutVars>
          <dgm:chPref val="3"/>
        </dgm:presLayoutVars>
      </dgm:prSet>
      <dgm:spPr/>
    </dgm:pt>
    <dgm:pt modelId="{A29EE1CF-249D-4631-AF81-DA71F61B49F3}" type="pres">
      <dgm:prSet presAssocID="{D53B5A82-A7AE-469E-B635-93D6AC9134AF}" presName="parTransTwo" presStyleCnt="0"/>
      <dgm:spPr/>
    </dgm:pt>
    <dgm:pt modelId="{1250F502-B098-49AE-8F8C-E6EB06476E29}" type="pres">
      <dgm:prSet presAssocID="{D53B5A82-A7AE-469E-B635-93D6AC9134AF}" presName="horzTwo" presStyleCnt="0"/>
      <dgm:spPr/>
    </dgm:pt>
    <dgm:pt modelId="{26FF7025-6212-47BB-B435-7574ACE3BA51}" type="pres">
      <dgm:prSet presAssocID="{BF90E6A2-80C1-4FE7-AEB8-36A474918A98}" presName="vertThree" presStyleCnt="0"/>
      <dgm:spPr/>
    </dgm:pt>
    <dgm:pt modelId="{757596E3-BA74-44C9-A892-29E96CABB1F8}" type="pres">
      <dgm:prSet presAssocID="{BF90E6A2-80C1-4FE7-AEB8-36A474918A98}" presName="txThree" presStyleLbl="node3" presStyleIdx="0" presStyleCnt="3">
        <dgm:presLayoutVars>
          <dgm:chPref val="3"/>
        </dgm:presLayoutVars>
      </dgm:prSet>
      <dgm:spPr/>
    </dgm:pt>
    <dgm:pt modelId="{B06FF9EF-B900-4977-B538-4B1811E276A5}" type="pres">
      <dgm:prSet presAssocID="{BF90E6A2-80C1-4FE7-AEB8-36A474918A98}" presName="horzThree" presStyleCnt="0"/>
      <dgm:spPr/>
    </dgm:pt>
    <dgm:pt modelId="{9940BF8E-BE53-4EEC-A929-585F854ADDCE}" type="pres">
      <dgm:prSet presAssocID="{2AA52538-12C8-4469-A67C-041B10585309}" presName="sibSpaceThree" presStyleCnt="0"/>
      <dgm:spPr/>
    </dgm:pt>
    <dgm:pt modelId="{E47BE04E-9C3E-47FA-9A45-93B7758B97EF}" type="pres">
      <dgm:prSet presAssocID="{49127CD3-42F9-479B-8963-6DEF2FF81969}" presName="vertThree" presStyleCnt="0"/>
      <dgm:spPr/>
    </dgm:pt>
    <dgm:pt modelId="{2A57EECE-D4D9-4CFE-A2B8-1B643F646526}" type="pres">
      <dgm:prSet presAssocID="{49127CD3-42F9-479B-8963-6DEF2FF81969}" presName="txThree" presStyleLbl="node3" presStyleIdx="1" presStyleCnt="3">
        <dgm:presLayoutVars>
          <dgm:chPref val="3"/>
        </dgm:presLayoutVars>
      </dgm:prSet>
      <dgm:spPr/>
    </dgm:pt>
    <dgm:pt modelId="{01CE70FA-68DC-4A04-B9EE-269B8490BEFC}" type="pres">
      <dgm:prSet presAssocID="{49127CD3-42F9-479B-8963-6DEF2FF81969}" presName="horzThree" presStyleCnt="0"/>
      <dgm:spPr/>
    </dgm:pt>
    <dgm:pt modelId="{8AEEB482-C2C3-4C53-AE1D-2EC63A44D7FC}" type="pres">
      <dgm:prSet presAssocID="{0D8D2AC0-6CBE-42DC-9F4C-7567FFC6C42F}" presName="sibSpaceTwo" presStyleCnt="0"/>
      <dgm:spPr/>
    </dgm:pt>
    <dgm:pt modelId="{463A50F1-8F84-4747-976A-8994F43091F4}" type="pres">
      <dgm:prSet presAssocID="{7DF1007B-9867-41C2-A574-398D8E4DBBF6}" presName="vertTwo" presStyleCnt="0"/>
      <dgm:spPr/>
    </dgm:pt>
    <dgm:pt modelId="{5C3E6B4C-056A-4D9C-8A86-C5395A27B683}" type="pres">
      <dgm:prSet presAssocID="{7DF1007B-9867-41C2-A574-398D8E4DBBF6}" presName="txTwo" presStyleLbl="node2" presStyleIdx="1" presStyleCnt="2">
        <dgm:presLayoutVars>
          <dgm:chPref val="3"/>
        </dgm:presLayoutVars>
      </dgm:prSet>
      <dgm:spPr/>
    </dgm:pt>
    <dgm:pt modelId="{7C9D24DD-661A-4EEA-9AF2-FE4DBB781ED0}" type="pres">
      <dgm:prSet presAssocID="{7DF1007B-9867-41C2-A574-398D8E4DBBF6}" presName="parTransTwo" presStyleCnt="0"/>
      <dgm:spPr/>
    </dgm:pt>
    <dgm:pt modelId="{B9AEB95E-9EDC-427D-8520-91B9FB488F30}" type="pres">
      <dgm:prSet presAssocID="{7DF1007B-9867-41C2-A574-398D8E4DBBF6}" presName="horzTwo" presStyleCnt="0"/>
      <dgm:spPr/>
    </dgm:pt>
    <dgm:pt modelId="{9F2752D0-3463-4689-8237-62E94A5C2606}" type="pres">
      <dgm:prSet presAssocID="{398B55D5-D7E8-4699-B8DA-F601A00553C2}" presName="vertThree" presStyleCnt="0"/>
      <dgm:spPr/>
    </dgm:pt>
    <dgm:pt modelId="{64C20AC5-27C9-412C-B1EF-4091DF28215E}" type="pres">
      <dgm:prSet presAssocID="{398B55D5-D7E8-4699-B8DA-F601A00553C2}" presName="txThree" presStyleLbl="node3" presStyleIdx="2" presStyleCnt="3">
        <dgm:presLayoutVars>
          <dgm:chPref val="3"/>
        </dgm:presLayoutVars>
      </dgm:prSet>
      <dgm:spPr/>
    </dgm:pt>
    <dgm:pt modelId="{7DEB7E60-1C0D-434F-9AA1-54895D3E990D}" type="pres">
      <dgm:prSet presAssocID="{398B55D5-D7E8-4699-B8DA-F601A00553C2}" presName="horzThree" presStyleCnt="0"/>
      <dgm:spPr/>
    </dgm:pt>
  </dgm:ptLst>
  <dgm:cxnLst>
    <dgm:cxn modelId="{0239CF15-F8A0-4146-B26B-F72EDA093DBC}" type="presOf" srcId="{BF90E6A2-80C1-4FE7-AEB8-36A474918A98}" destId="{757596E3-BA74-44C9-A892-29E96CABB1F8}" srcOrd="0" destOrd="0" presId="urn:microsoft.com/office/officeart/2005/8/layout/architecture"/>
    <dgm:cxn modelId="{5F08DB28-7A64-4550-8007-1490E0408E24}" type="presOf" srcId="{509471BA-7161-4D60-BBB4-1F1EE9B2F35B}" destId="{5723E9F6-1C18-429A-BCCA-86A34D002BC0}" srcOrd="0" destOrd="0" presId="urn:microsoft.com/office/officeart/2005/8/layout/architecture"/>
    <dgm:cxn modelId="{284F844A-B421-44BB-A737-E6CEC6F5A0AB}" srcId="{509471BA-7161-4D60-BBB4-1F1EE9B2F35B}" destId="{D53B5A82-A7AE-469E-B635-93D6AC9134AF}" srcOrd="0" destOrd="0" parTransId="{E0FC0835-7EFD-45D4-8D42-54E05010E084}" sibTransId="{0D8D2AC0-6CBE-42DC-9F4C-7567FFC6C42F}"/>
    <dgm:cxn modelId="{17135F57-6A70-418B-A913-4F3156AD094D}" srcId="{D53B5A82-A7AE-469E-B635-93D6AC9134AF}" destId="{49127CD3-42F9-479B-8963-6DEF2FF81969}" srcOrd="1" destOrd="0" parTransId="{62E5D589-F340-43AC-9E17-B9B3C87F8464}" sibTransId="{7732B00E-39B6-4E01-ACAA-A3EDC1878895}"/>
    <dgm:cxn modelId="{CE460579-86E4-4DBE-AC82-F865810F7841}" srcId="{7DF1007B-9867-41C2-A574-398D8E4DBBF6}" destId="{398B55D5-D7E8-4699-B8DA-F601A00553C2}" srcOrd="0" destOrd="0" parTransId="{8EA78008-456B-423B-B7C3-FCEA71048936}" sibTransId="{C1A3B149-390C-408A-9C70-83D5AA8E80B3}"/>
    <dgm:cxn modelId="{F3E8B08D-EBA0-4849-A1CF-A837279BDB20}" srcId="{D53B5A82-A7AE-469E-B635-93D6AC9134AF}" destId="{BF90E6A2-80C1-4FE7-AEB8-36A474918A98}" srcOrd="0" destOrd="0" parTransId="{E4008A41-519B-4047-8CA8-0B8AF89AC61B}" sibTransId="{2AA52538-12C8-4469-A67C-041B10585309}"/>
    <dgm:cxn modelId="{91826FAB-4CDD-492B-A166-07D6EC525089}" type="presOf" srcId="{7DF1007B-9867-41C2-A574-398D8E4DBBF6}" destId="{5C3E6B4C-056A-4D9C-8A86-C5395A27B683}" srcOrd="0" destOrd="0" presId="urn:microsoft.com/office/officeart/2005/8/layout/architecture"/>
    <dgm:cxn modelId="{EC6841B6-F18F-47D4-9831-36A86841373F}" type="presOf" srcId="{49127CD3-42F9-479B-8963-6DEF2FF81969}" destId="{2A57EECE-D4D9-4CFE-A2B8-1B643F646526}" srcOrd="0" destOrd="0" presId="urn:microsoft.com/office/officeart/2005/8/layout/architecture"/>
    <dgm:cxn modelId="{5CD529C4-08A6-489F-B6FF-A5522D365126}" srcId="{509471BA-7161-4D60-BBB4-1F1EE9B2F35B}" destId="{7DF1007B-9867-41C2-A574-398D8E4DBBF6}" srcOrd="1" destOrd="0" parTransId="{934B1A45-DAC4-4F35-9280-261D75284483}" sibTransId="{52DCDDA8-4C3C-4CC6-871E-0ABD4F2B2C29}"/>
    <dgm:cxn modelId="{DACFA0CF-5078-4D4B-9A13-FE0EB426EFB7}" srcId="{418A43BF-88CC-492E-8661-5E1CE5EA8644}" destId="{509471BA-7161-4D60-BBB4-1F1EE9B2F35B}" srcOrd="0" destOrd="0" parTransId="{DF83BDE1-E7B8-4778-827A-EFA950204067}" sibTransId="{CCD9C696-00E3-4CEA-99E9-52A09A234C2C}"/>
    <dgm:cxn modelId="{4C46FBE4-F3A5-4EF9-AB07-FA018F38A4CF}" type="presOf" srcId="{418A43BF-88CC-492E-8661-5E1CE5EA8644}" destId="{7A7AC0D6-30DC-4D8E-9428-8DE2CE2CE402}" srcOrd="0" destOrd="0" presId="urn:microsoft.com/office/officeart/2005/8/layout/architecture"/>
    <dgm:cxn modelId="{82E2F2F3-65FD-4E4A-88DF-DEB7A293D58A}" type="presOf" srcId="{D53B5A82-A7AE-469E-B635-93D6AC9134AF}" destId="{87CCDD21-83B4-4A6D-B6FD-12768B47854E}" srcOrd="0" destOrd="0" presId="urn:microsoft.com/office/officeart/2005/8/layout/architecture"/>
    <dgm:cxn modelId="{90A53CF5-174E-498C-BE7A-18C2682BE1F6}" type="presOf" srcId="{398B55D5-D7E8-4699-B8DA-F601A00553C2}" destId="{64C20AC5-27C9-412C-B1EF-4091DF28215E}" srcOrd="0" destOrd="0" presId="urn:microsoft.com/office/officeart/2005/8/layout/architecture"/>
    <dgm:cxn modelId="{8EE39A6B-2933-4915-9657-B2427BF957EE}" type="presParOf" srcId="{7A7AC0D6-30DC-4D8E-9428-8DE2CE2CE402}" destId="{1F93086F-18F4-46B2-AC99-463B6B15AA1A}" srcOrd="0" destOrd="0" presId="urn:microsoft.com/office/officeart/2005/8/layout/architecture"/>
    <dgm:cxn modelId="{0F223099-FD11-48C2-837D-79A0C936EB50}" type="presParOf" srcId="{1F93086F-18F4-46B2-AC99-463B6B15AA1A}" destId="{5723E9F6-1C18-429A-BCCA-86A34D002BC0}" srcOrd="0" destOrd="0" presId="urn:microsoft.com/office/officeart/2005/8/layout/architecture"/>
    <dgm:cxn modelId="{38D02A36-AA39-495D-B87F-9A6E74F6EF86}" type="presParOf" srcId="{1F93086F-18F4-46B2-AC99-463B6B15AA1A}" destId="{06A27108-1D5E-40D8-AD39-242B7BD8DA17}" srcOrd="1" destOrd="0" presId="urn:microsoft.com/office/officeart/2005/8/layout/architecture"/>
    <dgm:cxn modelId="{1DD1DA1B-5FA2-4F42-9490-D13A6D0D90B9}" type="presParOf" srcId="{1F93086F-18F4-46B2-AC99-463B6B15AA1A}" destId="{C185BF29-C174-48AC-89EF-AB8C118D8FA0}" srcOrd="2" destOrd="0" presId="urn:microsoft.com/office/officeart/2005/8/layout/architecture"/>
    <dgm:cxn modelId="{922641B9-57E8-41A2-9C0C-3B722DDD98FC}" type="presParOf" srcId="{C185BF29-C174-48AC-89EF-AB8C118D8FA0}" destId="{C7B86AEB-A915-47D9-860D-F4D514F4EB04}" srcOrd="0" destOrd="0" presId="urn:microsoft.com/office/officeart/2005/8/layout/architecture"/>
    <dgm:cxn modelId="{9E050F1D-3820-4AF2-8D03-6FEC77092348}" type="presParOf" srcId="{C7B86AEB-A915-47D9-860D-F4D514F4EB04}" destId="{87CCDD21-83B4-4A6D-B6FD-12768B47854E}" srcOrd="0" destOrd="0" presId="urn:microsoft.com/office/officeart/2005/8/layout/architecture"/>
    <dgm:cxn modelId="{C09971B2-F059-42D3-ACA0-45881A312B38}" type="presParOf" srcId="{C7B86AEB-A915-47D9-860D-F4D514F4EB04}" destId="{A29EE1CF-249D-4631-AF81-DA71F61B49F3}" srcOrd="1" destOrd="0" presId="urn:microsoft.com/office/officeart/2005/8/layout/architecture"/>
    <dgm:cxn modelId="{488A11B8-2FC9-4D58-82D7-A511C76F499B}" type="presParOf" srcId="{C7B86AEB-A915-47D9-860D-F4D514F4EB04}" destId="{1250F502-B098-49AE-8F8C-E6EB06476E29}" srcOrd="2" destOrd="0" presId="urn:microsoft.com/office/officeart/2005/8/layout/architecture"/>
    <dgm:cxn modelId="{0C7219AF-5F33-4333-9E2F-A0B426E89127}" type="presParOf" srcId="{1250F502-B098-49AE-8F8C-E6EB06476E29}" destId="{26FF7025-6212-47BB-B435-7574ACE3BA51}" srcOrd="0" destOrd="0" presId="urn:microsoft.com/office/officeart/2005/8/layout/architecture"/>
    <dgm:cxn modelId="{0FA850CD-7801-4598-B600-F539196D61C5}" type="presParOf" srcId="{26FF7025-6212-47BB-B435-7574ACE3BA51}" destId="{757596E3-BA74-44C9-A892-29E96CABB1F8}" srcOrd="0" destOrd="0" presId="urn:microsoft.com/office/officeart/2005/8/layout/architecture"/>
    <dgm:cxn modelId="{3289765D-059A-48BE-B756-4E5197866D4B}" type="presParOf" srcId="{26FF7025-6212-47BB-B435-7574ACE3BA51}" destId="{B06FF9EF-B900-4977-B538-4B1811E276A5}" srcOrd="1" destOrd="0" presId="urn:microsoft.com/office/officeart/2005/8/layout/architecture"/>
    <dgm:cxn modelId="{2C5A0741-A1DE-40CD-B2A7-E383E3D4EBD2}" type="presParOf" srcId="{1250F502-B098-49AE-8F8C-E6EB06476E29}" destId="{9940BF8E-BE53-4EEC-A929-585F854ADDCE}" srcOrd="1" destOrd="0" presId="urn:microsoft.com/office/officeart/2005/8/layout/architecture"/>
    <dgm:cxn modelId="{C326756A-A2A6-4CD5-9E5F-39EF2E4F4657}" type="presParOf" srcId="{1250F502-B098-49AE-8F8C-E6EB06476E29}" destId="{E47BE04E-9C3E-47FA-9A45-93B7758B97EF}" srcOrd="2" destOrd="0" presId="urn:microsoft.com/office/officeart/2005/8/layout/architecture"/>
    <dgm:cxn modelId="{B962E35C-F930-4FD9-9703-9342D1F646DF}" type="presParOf" srcId="{E47BE04E-9C3E-47FA-9A45-93B7758B97EF}" destId="{2A57EECE-D4D9-4CFE-A2B8-1B643F646526}" srcOrd="0" destOrd="0" presId="urn:microsoft.com/office/officeart/2005/8/layout/architecture"/>
    <dgm:cxn modelId="{C65CFEB2-96D8-4AFE-BC72-C55F23F78C4B}" type="presParOf" srcId="{E47BE04E-9C3E-47FA-9A45-93B7758B97EF}" destId="{01CE70FA-68DC-4A04-B9EE-269B8490BEFC}" srcOrd="1" destOrd="0" presId="urn:microsoft.com/office/officeart/2005/8/layout/architecture"/>
    <dgm:cxn modelId="{5FDF4325-5F07-4335-8619-19245F5CE6FF}" type="presParOf" srcId="{C185BF29-C174-48AC-89EF-AB8C118D8FA0}" destId="{8AEEB482-C2C3-4C53-AE1D-2EC63A44D7FC}" srcOrd="1" destOrd="0" presId="urn:microsoft.com/office/officeart/2005/8/layout/architecture"/>
    <dgm:cxn modelId="{F6927396-2EFF-4CCB-BCB7-033EF419746E}" type="presParOf" srcId="{C185BF29-C174-48AC-89EF-AB8C118D8FA0}" destId="{463A50F1-8F84-4747-976A-8994F43091F4}" srcOrd="2" destOrd="0" presId="urn:microsoft.com/office/officeart/2005/8/layout/architecture"/>
    <dgm:cxn modelId="{2AFE31B0-3DCD-458E-8DDB-E793C737F273}" type="presParOf" srcId="{463A50F1-8F84-4747-976A-8994F43091F4}" destId="{5C3E6B4C-056A-4D9C-8A86-C5395A27B683}" srcOrd="0" destOrd="0" presId="urn:microsoft.com/office/officeart/2005/8/layout/architecture"/>
    <dgm:cxn modelId="{E4F1C0F7-EBBB-484C-B308-8D760F5ABE76}" type="presParOf" srcId="{463A50F1-8F84-4747-976A-8994F43091F4}" destId="{7C9D24DD-661A-4EEA-9AF2-FE4DBB781ED0}" srcOrd="1" destOrd="0" presId="urn:microsoft.com/office/officeart/2005/8/layout/architecture"/>
    <dgm:cxn modelId="{EFC84374-23F1-400E-B04A-7D37D8BAA79A}" type="presParOf" srcId="{463A50F1-8F84-4747-976A-8994F43091F4}" destId="{B9AEB95E-9EDC-427D-8520-91B9FB488F30}" srcOrd="2" destOrd="0" presId="urn:microsoft.com/office/officeart/2005/8/layout/architecture"/>
    <dgm:cxn modelId="{CC0127F2-C231-45A4-8955-E66CB0F6DEF4}" type="presParOf" srcId="{B9AEB95E-9EDC-427D-8520-91B9FB488F30}" destId="{9F2752D0-3463-4689-8237-62E94A5C2606}" srcOrd="0" destOrd="0" presId="urn:microsoft.com/office/officeart/2005/8/layout/architecture"/>
    <dgm:cxn modelId="{259619CC-709E-473C-AF20-CD5766249D3F}" type="presParOf" srcId="{9F2752D0-3463-4689-8237-62E94A5C2606}" destId="{64C20AC5-27C9-412C-B1EF-4091DF28215E}" srcOrd="0" destOrd="0" presId="urn:microsoft.com/office/officeart/2005/8/layout/architecture"/>
    <dgm:cxn modelId="{95A15E84-EB9D-4BC2-AF70-9C079A5A2AA3}" type="presParOf" srcId="{9F2752D0-3463-4689-8237-62E94A5C2606}" destId="{7DEB7E60-1C0D-434F-9AA1-54895D3E990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3E9F6-1C18-429A-BCCA-86A34D002BC0}">
      <dsp:nvSpPr>
        <dsp:cNvPr id="0" name=""/>
        <dsp:cNvSpPr/>
      </dsp:nvSpPr>
      <dsp:spPr>
        <a:xfrm>
          <a:off x="932" y="3707511"/>
          <a:ext cx="8126134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tifakt ElementOfc" panose="020B0504020101020102" pitchFamily="34" charset="0"/>
              <a:cs typeface="Artifakt ElementOfc" panose="020B0504020101020102" pitchFamily="34" charset="0"/>
            </a:rPr>
            <a:t>Gunshots, Explosion, Smashing, throwing Stuff, Slap, Kick, talking, laughing, smiling, walking, sports activity, exercise</a:t>
          </a:r>
        </a:p>
      </dsp:txBody>
      <dsp:txXfrm>
        <a:off x="50993" y="3757572"/>
        <a:ext cx="8026012" cy="1609086"/>
      </dsp:txXfrm>
    </dsp:sp>
    <dsp:sp modelId="{87CCDD21-83B4-4A6D-B6FD-12768B47854E}">
      <dsp:nvSpPr>
        <dsp:cNvPr id="0" name=""/>
        <dsp:cNvSpPr/>
      </dsp:nvSpPr>
      <dsp:spPr>
        <a:xfrm>
          <a:off x="932" y="1854729"/>
          <a:ext cx="5308242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tifakt ElementOfc" panose="020B0504020101020102" pitchFamily="34" charset="0"/>
              <a:cs typeface="Artifakt ElementOfc" panose="020B0504020101020102" pitchFamily="34" charset="0"/>
            </a:rPr>
            <a:t>Deep Learning Video Analytics (3DCNN)</a:t>
          </a:r>
        </a:p>
      </dsp:txBody>
      <dsp:txXfrm>
        <a:off x="50993" y="1904790"/>
        <a:ext cx="5208120" cy="1609086"/>
      </dsp:txXfrm>
    </dsp:sp>
    <dsp:sp modelId="{757596E3-BA74-44C9-A892-29E96CABB1F8}">
      <dsp:nvSpPr>
        <dsp:cNvPr id="0" name=""/>
        <dsp:cNvSpPr/>
      </dsp:nvSpPr>
      <dsp:spPr>
        <a:xfrm>
          <a:off x="932" y="1947"/>
          <a:ext cx="2599531" cy="170920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tifakt ElementOfc" panose="020B0504020101020102" pitchFamily="34" charset="0"/>
              <a:cs typeface="Artifakt ElementOfc" panose="020B0504020101020102" pitchFamily="34" charset="0"/>
            </a:rPr>
            <a:t>Alert Generator</a:t>
          </a:r>
        </a:p>
      </dsp:txBody>
      <dsp:txXfrm>
        <a:off x="50993" y="52008"/>
        <a:ext cx="2499409" cy="1609086"/>
      </dsp:txXfrm>
    </dsp:sp>
    <dsp:sp modelId="{2A57EECE-D4D9-4CFE-A2B8-1B643F646526}">
      <dsp:nvSpPr>
        <dsp:cNvPr id="0" name=""/>
        <dsp:cNvSpPr/>
      </dsp:nvSpPr>
      <dsp:spPr>
        <a:xfrm>
          <a:off x="2709644" y="1947"/>
          <a:ext cx="2599531" cy="170920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tifakt ElementOfc" panose="020B0504020101020102" pitchFamily="34" charset="0"/>
              <a:cs typeface="Artifakt ElementOfc" panose="020B0504020101020102" pitchFamily="34" charset="0"/>
            </a:rPr>
            <a:t>Visualization</a:t>
          </a:r>
        </a:p>
      </dsp:txBody>
      <dsp:txXfrm>
        <a:off x="2759705" y="52008"/>
        <a:ext cx="2499409" cy="1609086"/>
      </dsp:txXfrm>
    </dsp:sp>
    <dsp:sp modelId="{5C3E6B4C-056A-4D9C-8A86-C5395A27B683}">
      <dsp:nvSpPr>
        <dsp:cNvPr id="0" name=""/>
        <dsp:cNvSpPr/>
      </dsp:nvSpPr>
      <dsp:spPr>
        <a:xfrm>
          <a:off x="5527536" y="1854729"/>
          <a:ext cx="2599531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tifakt ElementOfc" panose="020B0504020101020102" pitchFamily="34" charset="0"/>
              <a:cs typeface="Artifakt ElementOfc" panose="020B0504020101020102" pitchFamily="34" charset="0"/>
            </a:rPr>
            <a:t>DL Audio Analytics (LSTM)</a:t>
          </a:r>
        </a:p>
      </dsp:txBody>
      <dsp:txXfrm>
        <a:off x="5577597" y="1904790"/>
        <a:ext cx="2499409" cy="1609086"/>
      </dsp:txXfrm>
    </dsp:sp>
    <dsp:sp modelId="{64C20AC5-27C9-412C-B1EF-4091DF28215E}">
      <dsp:nvSpPr>
        <dsp:cNvPr id="0" name=""/>
        <dsp:cNvSpPr/>
      </dsp:nvSpPr>
      <dsp:spPr>
        <a:xfrm>
          <a:off x="5527536" y="1947"/>
          <a:ext cx="2599531" cy="170920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tifakt ElementOfc" panose="020B0504020101020102" pitchFamily="34" charset="0"/>
              <a:cs typeface="Artifakt ElementOfc" panose="020B0504020101020102" pitchFamily="34" charset="0"/>
            </a:rPr>
            <a:t>Geo-Spatial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tifakt ElementOfc" panose="020B0504020101020102" pitchFamily="34" charset="0"/>
              <a:cs typeface="Artifakt ElementOfc" panose="020B0504020101020102" pitchFamily="34" charset="0"/>
            </a:rPr>
            <a:t>Visualization</a:t>
          </a:r>
        </a:p>
      </dsp:txBody>
      <dsp:txXfrm>
        <a:off x="5577597" y="52008"/>
        <a:ext cx="2499409" cy="160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11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41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1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85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9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56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0" y="0"/>
            <a:ext cx="9780588" cy="68040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728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/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547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6299887" y="1511250"/>
            <a:ext cx="5472113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3"/>
          </p:nvPr>
        </p:nvSpPr>
        <p:spPr>
          <a:xfrm>
            <a:off x="4301550" y="1511476"/>
            <a:ext cx="3600450" cy="467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4"/>
          </p:nvPr>
        </p:nvSpPr>
        <p:spPr>
          <a:xfrm>
            <a:off x="8171550" y="1511475"/>
            <a:ext cx="360045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216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3"/>
          </p:nvPr>
        </p:nvSpPr>
        <p:spPr>
          <a:xfrm>
            <a:off x="2726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4"/>
          </p:nvPr>
        </p:nvSpPr>
        <p:spPr>
          <a:xfrm>
            <a:off x="5021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5"/>
          </p:nvPr>
        </p:nvSpPr>
        <p:spPr>
          <a:xfrm>
            <a:off x="7316412" y="1507535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6"/>
          </p:nvPr>
        </p:nvSpPr>
        <p:spPr>
          <a:xfrm>
            <a:off x="9611412" y="1507535"/>
            <a:ext cx="2160588" cy="46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buClr>
                <a:schemeClr val="lt1"/>
              </a:buClr>
              <a:buSzPts val="1200"/>
              <a:buFont typeface="Corbel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1">
  <p:cSld name="Divider Slide 1">
    <p:bg>
      <p:bgPr>
        <a:solidFill>
          <a:srgbClr val="F2F2F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0" y="0"/>
            <a:ext cx="9780588" cy="63713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6235700" y="2204792"/>
            <a:ext cx="5956300" cy="19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235700" y="4148860"/>
            <a:ext cx="5956300" cy="110056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252000" bIns="1800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9780588" y="52477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er Slide 2">
  <p:cSld name="Divier Slide 2">
    <p:bg>
      <p:bgPr>
        <a:solidFill>
          <a:srgbClr val="3F3F3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>
            <a:spLocks noGrp="1"/>
          </p:cNvSpPr>
          <p:nvPr>
            <p:ph type="pic" idx="2"/>
          </p:nvPr>
        </p:nvSpPr>
        <p:spPr>
          <a:xfrm>
            <a:off x="2411412" y="0"/>
            <a:ext cx="9780588" cy="63713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2000" tIns="180000" rIns="180000" bIns="1800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0" y="4110760"/>
            <a:ext cx="5956300" cy="110056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252000" tIns="180000" rIns="180000" bIns="1800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Image Layout 1">
  <p:cSld name="Text Image Layout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>
            <a:spLocks noGrp="1"/>
          </p:cNvSpPr>
          <p:nvPr>
            <p:ph type="pic" idx="2"/>
          </p:nvPr>
        </p:nvSpPr>
        <p:spPr>
          <a:xfrm>
            <a:off x="6096000" y="-1"/>
            <a:ext cx="6096000" cy="63713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584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111800" y="3802899"/>
            <a:ext cx="4648200" cy="9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180000" bIns="1800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111800" y="4787900"/>
            <a:ext cx="4648200" cy="11628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32000" y="2668686"/>
            <a:ext cx="5472000" cy="299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Image Layout 2">
  <p:cSld name="Text Image Layout 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0" y="-1"/>
            <a:ext cx="6096000" cy="63713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584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0000" tIns="180000" rIns="180000" bIns="1800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118334" y="2994141"/>
            <a:ext cx="6641626" cy="59015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288000" y="3763648"/>
            <a:ext cx="5472000" cy="242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432000" y="1515834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432000" y="2023668"/>
            <a:ext cx="5472000" cy="416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4"/>
          </p:nvPr>
        </p:nvSpPr>
        <p:spPr>
          <a:xfrm>
            <a:off x="6300000" y="1516359"/>
            <a:ext cx="547200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5"/>
          </p:nvPr>
        </p:nvSpPr>
        <p:spPr>
          <a:xfrm>
            <a:off x="6299887" y="2020359"/>
            <a:ext cx="5472113" cy="417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371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6096000" y="5359400"/>
            <a:ext cx="5664000" cy="56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0000" tIns="180000" rIns="180000" bIns="18000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rgbClr val="F2F2F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780102" cy="68040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ctrTitle"/>
          </p:nvPr>
        </p:nvSpPr>
        <p:spPr>
          <a:xfrm>
            <a:off x="8458200" y="2798354"/>
            <a:ext cx="3733800" cy="10136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458200" y="3957705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3"/>
          </p:nvPr>
        </p:nvSpPr>
        <p:spPr>
          <a:xfrm>
            <a:off x="8458200" y="4306722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4"/>
          </p:nvPr>
        </p:nvSpPr>
        <p:spPr>
          <a:xfrm>
            <a:off x="8458200" y="4655739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5"/>
          </p:nvPr>
        </p:nvSpPr>
        <p:spPr>
          <a:xfrm>
            <a:off x="8458200" y="5004756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8458200" y="2685912"/>
            <a:ext cx="3733800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Team 1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6371351"/>
            <a:ext cx="9780102" cy="432000"/>
          </a:xfrm>
          <a:custGeom>
            <a:avLst/>
            <a:gdLst/>
            <a:ahLst/>
            <a:cxnLst/>
            <a:rect l="l" t="t" r="r" b="b"/>
            <a:pathLst>
              <a:path w="9780102" h="432000" extrusionOk="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sz="3200" b="1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9" name="Google Shape;19;p1"/>
          <p:cNvCxnSpPr/>
          <p:nvPr/>
        </p:nvCxnSpPr>
        <p:spPr>
          <a:xfrm rot="10800000">
            <a:off x="1" y="6371351"/>
            <a:ext cx="12191999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ep-surveillance-6b389abeaf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AKASHAY HIRE (A0178512A), APURV GARG (A0178205E), PRADEEP KUMAR (A0163453H), MUNI RANJAN (A0163382E), XIANG XUEMENG (A0178419R), LIANG SHIZE (A0178178M), GENG HUI (A0178516W)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61628-2AFB-4463-A82B-2D7BFA24BBA2}"/>
              </a:ext>
            </a:extLst>
          </p:cNvPr>
          <p:cNvSpPr/>
          <p:nvPr/>
        </p:nvSpPr>
        <p:spPr>
          <a:xfrm>
            <a:off x="453269" y="1875521"/>
            <a:ext cx="1128546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000" dirty="0">
                <a:latin typeface="Artifakt ElementOfc" panose="020B0504020101020102" pitchFamily="34" charset="0"/>
                <a:ea typeface="Times New Roman" panose="02020603050405020304" pitchFamily="18" charset="0"/>
                <a:cs typeface="Artifakt ElementOfc" panose="020B0504020101020102" pitchFamily="34" charset="0"/>
              </a:rPr>
              <a:t>A Novel Audio and Visual Ensemble Approach </a:t>
            </a:r>
          </a:p>
          <a:p>
            <a:r>
              <a:rPr lang="en-SG" sz="4000" dirty="0">
                <a:latin typeface="Artifakt ElementOfc" panose="020B0504020101020102" pitchFamily="34" charset="0"/>
                <a:ea typeface="Times New Roman" panose="02020603050405020304" pitchFamily="18" charset="0"/>
                <a:cs typeface="Artifakt ElementOfc" panose="020B0504020101020102" pitchFamily="34" charset="0"/>
              </a:rPr>
              <a:t>for Violence Detection</a:t>
            </a:r>
            <a:endParaRPr lang="en-US" sz="4000"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4" name="Google Shape;251;p27">
            <a:extLst>
              <a:ext uri="{FF2B5EF4-FFF2-40B4-BE49-F238E27FC236}">
                <a16:creationId xmlns:a16="http://schemas.microsoft.com/office/drawing/2014/main" id="{646FD5C9-BC2F-417B-BC10-85EBBB67A339}"/>
              </a:ext>
            </a:extLst>
          </p:cNvPr>
          <p:cNvSpPr/>
          <p:nvPr/>
        </p:nvSpPr>
        <p:spPr>
          <a:xfrm>
            <a:off x="453269" y="5322471"/>
            <a:ext cx="40440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none" dirty="0">
                <a:solidFill>
                  <a:srgbClr val="595959"/>
                </a:solidFill>
                <a:latin typeface="Artifakt ElementOfc" panose="020B0504020101020102" pitchFamily="34" charset="0"/>
                <a:ea typeface="Constantia"/>
                <a:cs typeface="Artifakt ElementOfc" panose="020B0504020101020102" pitchFamily="34" charset="0"/>
                <a:sym typeface="Constantia"/>
              </a:rPr>
              <a:t>PRADEEP KUMAR (</a:t>
            </a:r>
            <a:r>
              <a:rPr lang="en-US" sz="2000" b="1" cap="none" dirty="0">
                <a:solidFill>
                  <a:srgbClr val="595959"/>
                </a:solidFill>
                <a:latin typeface="Artifakt ElementOfc" panose="020B0504020101020102" pitchFamily="34" charset="0"/>
                <a:ea typeface="Constantia"/>
                <a:cs typeface="Artifakt ElementOfc" panose="020B0504020101020102" pitchFamily="34" charset="0"/>
                <a:sym typeface="Constantia"/>
              </a:rPr>
              <a:t>A0163453H</a:t>
            </a:r>
            <a:r>
              <a:rPr lang="en-US" sz="2000" cap="none" dirty="0">
                <a:solidFill>
                  <a:srgbClr val="595959"/>
                </a:solidFill>
                <a:latin typeface="Artifakt ElementOfc" panose="020B0504020101020102" pitchFamily="34" charset="0"/>
                <a:ea typeface="Constantia"/>
                <a:cs typeface="Artifakt ElementOfc" panose="020B0504020101020102" pitchFamily="34" charset="0"/>
                <a:sym typeface="Constantia"/>
              </a:rPr>
              <a:t>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none" dirty="0">
                <a:solidFill>
                  <a:srgbClr val="595959"/>
                </a:solidFill>
                <a:latin typeface="Artifakt ElementOfc" panose="020B0504020101020102" pitchFamily="34" charset="0"/>
                <a:ea typeface="Constantia"/>
                <a:cs typeface="Artifakt ElementOfc" panose="020B0504020101020102" pitchFamily="34" charset="0"/>
                <a:sym typeface="Constantia"/>
              </a:rPr>
              <a:t>MUNI RANJAN (</a:t>
            </a:r>
            <a:r>
              <a:rPr lang="en-US" sz="2000" b="1" cap="none" dirty="0">
                <a:solidFill>
                  <a:srgbClr val="595959"/>
                </a:solidFill>
                <a:latin typeface="Artifakt ElementOfc" panose="020B0504020101020102" pitchFamily="34" charset="0"/>
                <a:ea typeface="Constantia"/>
                <a:cs typeface="Artifakt ElementOfc" panose="020B0504020101020102" pitchFamily="34" charset="0"/>
                <a:sym typeface="Constantia"/>
              </a:rPr>
              <a:t>A0163382E</a:t>
            </a:r>
            <a:r>
              <a:rPr lang="en-US" sz="2000" cap="none" dirty="0">
                <a:solidFill>
                  <a:srgbClr val="595959"/>
                </a:solidFill>
                <a:latin typeface="Artifakt ElementOfc" panose="020B0504020101020102" pitchFamily="34" charset="0"/>
                <a:ea typeface="Constantia"/>
                <a:cs typeface="Artifakt ElementOfc" panose="020B0504020101020102" pitchFamily="34" charset="0"/>
                <a:sym typeface="Constantia"/>
              </a:rPr>
              <a:t>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95959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  <a:sym typeface="Constantia"/>
              </a:rPr>
              <a:t>CHETNA GUPTA (</a:t>
            </a:r>
            <a:r>
              <a:rPr lang="en-US" sz="2000" b="1" dirty="0">
                <a:solidFill>
                  <a:srgbClr val="595959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  <a:sym typeface="Constantia"/>
              </a:rPr>
              <a:t>A0178260A</a:t>
            </a:r>
            <a:r>
              <a:rPr lang="en-US" sz="2000" dirty="0">
                <a:solidFill>
                  <a:srgbClr val="595959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  <a:sym typeface="Constantia"/>
              </a:rPr>
              <a:t>)</a:t>
            </a:r>
            <a:endParaRPr sz="2000"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Highlights of ensemble approach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92966-B4E0-4E6F-A051-48696F0EC74A}"/>
              </a:ext>
            </a:extLst>
          </p:cNvPr>
          <p:cNvSpPr/>
          <p:nvPr/>
        </p:nvSpPr>
        <p:spPr>
          <a:xfrm>
            <a:off x="922422" y="992221"/>
            <a:ext cx="103803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Overall true violence detection rate is high compared to single model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However, overall </a:t>
            </a: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accuracy goes down due to false negative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Video corresponds to camera positioning while audio to the surroundings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Usage of ensemble technique is not recommended initially due to high false alerts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Needs more data for training so benefits of ensemble can then be fully leveraged at a later stage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8A76C-18D1-45DC-A01E-554EDA11F99A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</p:spTree>
    <p:extLst>
      <p:ext uri="{BB962C8B-B14F-4D97-AF65-F5344CB8AC3E}">
        <p14:creationId xmlns:p14="http://schemas.microsoft.com/office/powerpoint/2010/main" val="291135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Challenges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92966-B4E0-4E6F-A051-48696F0EC74A}"/>
              </a:ext>
            </a:extLst>
          </p:cNvPr>
          <p:cNvSpPr/>
          <p:nvPr/>
        </p:nvSpPr>
        <p:spPr>
          <a:xfrm>
            <a:off x="922422" y="992221"/>
            <a:ext cx="103803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Collection of large dataset with violence and non-violence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Challenges in getting video and audio for same dataset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Manual tagging of dataset into violence and non-violence as this is very subjective for different scenarios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Trying out different deep learning models for video and audio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Deep learning models are time consuming on local machines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Trade-off Performance v/s Accuracy v/s Overfitting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B4D1D-25DB-4612-8C7E-5DD9B109452A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</p:spTree>
    <p:extLst>
      <p:ext uri="{BB962C8B-B14F-4D97-AF65-F5344CB8AC3E}">
        <p14:creationId xmlns:p14="http://schemas.microsoft.com/office/powerpoint/2010/main" val="66867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4515644" y="2656002"/>
            <a:ext cx="3160711" cy="154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sz="8000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DEMO</a:t>
            </a:r>
            <a:endParaRPr sz="8000"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D495C-4EAD-49CC-9F70-6CA4ECFD3B2B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</p:spTree>
    <p:extLst>
      <p:ext uri="{BB962C8B-B14F-4D97-AF65-F5344CB8AC3E}">
        <p14:creationId xmlns:p14="http://schemas.microsoft.com/office/powerpoint/2010/main" val="2750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7" descr="Image result for thanks for listen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1413" y="762468"/>
            <a:ext cx="5929174" cy="44468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81A6D2-5878-433C-8879-FFD803EC9254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415600" y="843379"/>
            <a:ext cx="11360800" cy="52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>
              <a:buClr>
                <a:schemeClr val="dk1"/>
              </a:buClr>
              <a:buSzPts val="1100"/>
            </a:pPr>
            <a:r>
              <a:rPr lang="en-US" sz="2200" b="1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130 million</a:t>
            </a:r>
            <a:r>
              <a:rPr lang="en-US" sz="2200" b="1" dirty="0">
                <a:latin typeface="Artifakt ElementOfc" panose="020B0504020101020102" pitchFamily="34" charset="0"/>
                <a:cs typeface="Artifakt ElementOfc" panose="020B0504020101020102" pitchFamily="34" charset="0"/>
              </a:rPr>
              <a:t> </a:t>
            </a:r>
            <a:r>
              <a:rPr lang="en-US" sz="2200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surveillance cameras shipped per year – HIS report</a:t>
            </a:r>
            <a:endParaRPr sz="2200"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>
              <a:buClr>
                <a:schemeClr val="dk1"/>
              </a:buClr>
              <a:buSzPts val="1100"/>
            </a:pPr>
            <a:endParaRPr sz="2200" b="1" dirty="0">
              <a:latin typeface="Artifakt ElementOfc" panose="020B0504020101020102" pitchFamily="34" charset="0"/>
              <a:ea typeface="Arial"/>
              <a:cs typeface="Artifakt ElementOfc" panose="020B0504020101020102" pitchFamily="34" charset="0"/>
              <a:sym typeface="Arial"/>
            </a:endParaRPr>
          </a:p>
          <a:p>
            <a:pPr marL="342900">
              <a:buClr>
                <a:schemeClr val="dk1"/>
              </a:buClr>
              <a:buSzPts val="1100"/>
            </a:pPr>
            <a:r>
              <a:rPr lang="en-US" sz="2200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In</a:t>
            </a:r>
            <a:r>
              <a:rPr lang="en-US" sz="2200" b="1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 </a:t>
            </a:r>
            <a:r>
              <a:rPr lang="en-US" sz="2200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Britain alone, </a:t>
            </a:r>
            <a:r>
              <a:rPr lang="en-US" sz="2200" b="1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4.1-5.9 million</a:t>
            </a:r>
            <a:r>
              <a:rPr lang="en-US" sz="2200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 close circuit television cameras</a:t>
            </a:r>
            <a:endParaRPr sz="2200"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>
              <a:buClr>
                <a:schemeClr val="dk1"/>
              </a:buClr>
              <a:buSzPts val="1100"/>
            </a:pPr>
            <a:endParaRPr sz="2200" b="1" dirty="0">
              <a:latin typeface="Artifakt ElementOfc" panose="020B0504020101020102" pitchFamily="34" charset="0"/>
              <a:ea typeface="Arial"/>
              <a:cs typeface="Artifakt ElementOfc" panose="020B0504020101020102" pitchFamily="34" charset="0"/>
              <a:sym typeface="Arial"/>
            </a:endParaRPr>
          </a:p>
          <a:p>
            <a:pPr marL="342900">
              <a:buClr>
                <a:schemeClr val="dk1"/>
              </a:buClr>
              <a:buSzPts val="1100"/>
            </a:pPr>
            <a:r>
              <a:rPr lang="en-US" sz="2200" b="1" dirty="0">
                <a:latin typeface="Artifakt ElementOfc" panose="020B0504020101020102" pitchFamily="34" charset="0"/>
                <a:cs typeface="Artifakt ElementOfc" panose="020B0504020101020102" pitchFamily="34" charset="0"/>
              </a:rPr>
              <a:t>600,000 cameras</a:t>
            </a:r>
            <a:r>
              <a:rPr lang="en-US" sz="2200" dirty="0">
                <a:latin typeface="Artifakt ElementOfc" panose="020B0504020101020102" pitchFamily="34" charset="0"/>
                <a:cs typeface="Artifakt ElementOfc" panose="020B0504020101020102" pitchFamily="34" charset="0"/>
              </a:rPr>
              <a:t> in Tianjin produce 50 petabytes of data</a:t>
            </a:r>
            <a:endParaRPr sz="2200" dirty="0">
              <a:latin typeface="Artifakt ElementOfc" panose="020B0504020101020102" pitchFamily="34" charset="0"/>
              <a:ea typeface="Arial"/>
              <a:cs typeface="Artifakt ElementOfc" panose="020B0504020101020102" pitchFamily="34" charset="0"/>
              <a:sym typeface="Arial"/>
            </a:endParaRPr>
          </a:p>
          <a:p>
            <a:pPr marL="342900">
              <a:buClr>
                <a:schemeClr val="dk1"/>
              </a:buClr>
              <a:buSzPts val="1100"/>
            </a:pPr>
            <a:endParaRPr sz="2200" b="1" dirty="0">
              <a:latin typeface="Artifakt ElementOfc" panose="020B0504020101020102" pitchFamily="34" charset="0"/>
              <a:ea typeface="Arial"/>
              <a:cs typeface="Artifakt ElementOfc" panose="020B0504020101020102" pitchFamily="34" charset="0"/>
              <a:sym typeface="Arial"/>
            </a:endParaRPr>
          </a:p>
          <a:p>
            <a:pPr marL="342900">
              <a:buClr>
                <a:schemeClr val="dk1"/>
              </a:buClr>
              <a:buSzPts val="1100"/>
            </a:pPr>
            <a:r>
              <a:rPr lang="en-US" sz="2200" b="1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Human supervision </a:t>
            </a:r>
            <a:r>
              <a:rPr lang="en-US" sz="2200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is almost impossible</a:t>
            </a:r>
          </a:p>
          <a:p>
            <a:pPr marL="342900">
              <a:buClr>
                <a:schemeClr val="dk1"/>
              </a:buClr>
              <a:buSzPts val="1100"/>
            </a:pPr>
            <a:endParaRPr lang="en-US" sz="2200" dirty="0">
              <a:latin typeface="Artifakt ElementOfc" panose="020B0504020101020102" pitchFamily="34" charset="0"/>
              <a:cs typeface="Artifakt ElementOfc" panose="020B0504020101020102" pitchFamily="34" charset="0"/>
              <a:sym typeface="Arial"/>
            </a:endParaRPr>
          </a:p>
          <a:p>
            <a:pPr marL="342900">
              <a:buClr>
                <a:schemeClr val="dk1"/>
              </a:buClr>
              <a:buSzPts val="1100"/>
            </a:pPr>
            <a:r>
              <a:rPr lang="en-US" sz="2200" dirty="0">
                <a:latin typeface="Artifakt ElementOfc" panose="020B0504020101020102" pitchFamily="34" charset="0"/>
                <a:cs typeface="Artifakt ElementOfc" panose="020B0504020101020102" pitchFamily="34" charset="0"/>
                <a:sym typeface="Arial"/>
              </a:rPr>
              <a:t>Need a highly accurate method to detect violent events (anomalies)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2400" dirty="0">
              <a:latin typeface="Artifakt ElementOfc" panose="020B0504020101020102" pitchFamily="34" charset="0"/>
              <a:cs typeface="Artifakt ElementOfc" panose="020B0504020101020102" pitchFamily="34" charset="0"/>
              <a:sym typeface="Arial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500" dirty="0">
              <a:latin typeface="Artifakt ElementOfc" panose="020B0504020101020102" pitchFamily="34" charset="0"/>
              <a:cs typeface="Artifakt ElementOfc" panose="020B0504020101020102" pitchFamily="34" charset="0"/>
              <a:hlinkClick r:id="rId3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500" dirty="0">
              <a:latin typeface="Artifakt ElementOfc" panose="020B0504020101020102" pitchFamily="34" charset="0"/>
              <a:cs typeface="Artifakt ElementOfc" panose="020B0504020101020102" pitchFamily="34" charset="0"/>
              <a:hlinkClick r:id="rId3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500" dirty="0">
              <a:latin typeface="Artifakt ElementOfc" panose="020B0504020101020102" pitchFamily="34" charset="0"/>
              <a:cs typeface="Artifakt ElementOfc" panose="020B0504020101020102" pitchFamily="34" charset="0"/>
              <a:hlinkClick r:id="rId3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500" dirty="0">
              <a:latin typeface="Artifakt ElementOfc" panose="020B0504020101020102" pitchFamily="34" charset="0"/>
              <a:cs typeface="Artifakt ElementOfc" panose="020B0504020101020102" pitchFamily="34" charset="0"/>
              <a:hlinkClick r:id="rId3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500" dirty="0">
              <a:latin typeface="Artifakt ElementOfc" panose="020B0504020101020102" pitchFamily="34" charset="0"/>
              <a:cs typeface="Artifakt ElementOfc" panose="020B0504020101020102" pitchFamily="34" charset="0"/>
              <a:hlinkClick r:id="rId3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500" dirty="0">
              <a:latin typeface="Artifakt ElementOfc" panose="020B0504020101020102" pitchFamily="34" charset="0"/>
              <a:cs typeface="Artifakt ElementOfc" panose="020B0504020101020102" pitchFamily="34" charset="0"/>
              <a:hlinkClick r:id="rId3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500" dirty="0">
              <a:latin typeface="Artifakt ElementOfc" panose="020B0504020101020102" pitchFamily="34" charset="0"/>
              <a:cs typeface="Artifakt ElementOfc" panose="020B0504020101020102" pitchFamily="34" charset="0"/>
              <a:hlinkClick r:id="rId3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500" dirty="0">
              <a:latin typeface="Artifakt ElementOfc" panose="020B0504020101020102" pitchFamily="34" charset="0"/>
              <a:cs typeface="Artifakt ElementOfc" panose="020B0504020101020102" pitchFamily="34" charset="0"/>
              <a:hlinkClick r:id="rId3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500" dirty="0">
              <a:latin typeface="Artifakt ElementOfc" panose="020B0504020101020102" pitchFamily="34" charset="0"/>
              <a:cs typeface="Artifakt ElementOfc" panose="020B0504020101020102" pitchFamily="34" charset="0"/>
              <a:hlinkClick r:id="rId3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i="1" dirty="0">
                <a:latin typeface="Artifakt ElementOfc" panose="020B0504020101020102" pitchFamily="34" charset="0"/>
                <a:cs typeface="Artifakt ElementOfc" panose="020B0504020101020102" pitchFamily="34" charset="0"/>
                <a:hlinkClick r:id="rId3"/>
              </a:rPr>
              <a:t>https://towardsdatascience.com/deep-surveillance-6b389abeaf95</a:t>
            </a:r>
            <a:endParaRPr sz="1200" i="1"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291313" y="25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Rounded"/>
              <a:buNone/>
            </a:pPr>
            <a:r>
              <a:rPr lang="en-US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Problem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ABAB-FFAC-4D00-A7B3-61629EB41CB4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15650" y="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Solution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15600" y="843379"/>
            <a:ext cx="11360800" cy="52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A novel ensemble technique using </a:t>
            </a:r>
            <a:r>
              <a:rPr lang="en-US" sz="2400" dirty="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Audio &amp; Video datasets proven to be accurate up to </a:t>
            </a:r>
            <a:r>
              <a:rPr lang="en-US" sz="2400">
                <a:latin typeface="Artifakt ElementOfc" panose="020B0504020101020102" pitchFamily="34" charset="0"/>
                <a:ea typeface="Arial"/>
                <a:cs typeface="Artifakt ElementOfc" panose="020B0504020101020102" pitchFamily="34" charset="0"/>
                <a:sym typeface="Arial"/>
              </a:rPr>
              <a:t>90%</a:t>
            </a:r>
            <a:endParaRPr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323721" y="2539013"/>
            <a:ext cx="2475677" cy="223825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lt1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  <a:sym typeface="Candara"/>
              </a:rPr>
              <a:t>Build classifier for Violence / Non-violence for audio events</a:t>
            </a:r>
            <a:endParaRPr lang="en-US" sz="2000"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15600" y="2539013"/>
            <a:ext cx="2475677" cy="223825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  <a:sym typeface="Candara"/>
              </a:rPr>
              <a:t>Build classifier for Violence / Non-violence for video events</a:t>
            </a:r>
            <a:endParaRPr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231842" y="2539013"/>
            <a:ext cx="2652114" cy="223825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tifakt ElementOfc" panose="020B0504020101020102" pitchFamily="34" charset="0"/>
                <a:ea typeface="Candara"/>
                <a:cs typeface="Artifakt ElementOfc" panose="020B0504020101020102" pitchFamily="34" charset="0"/>
                <a:sym typeface="Candara"/>
              </a:rPr>
              <a:t>Train Independently</a:t>
            </a:r>
            <a:endParaRPr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0999433" y="64096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56;p19">
            <a:extLst>
              <a:ext uri="{FF2B5EF4-FFF2-40B4-BE49-F238E27FC236}">
                <a16:creationId xmlns:a16="http://schemas.microsoft.com/office/drawing/2014/main" id="{4896F3CB-C222-4F9D-BE57-F2CF0918DF5E}"/>
              </a:ext>
            </a:extLst>
          </p:cNvPr>
          <p:cNvSpPr/>
          <p:nvPr/>
        </p:nvSpPr>
        <p:spPr>
          <a:xfrm>
            <a:off x="9340508" y="2539013"/>
            <a:ext cx="2652114" cy="223825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tifakt ElementOfc" panose="020B0504020101020102" pitchFamily="34" charset="0"/>
                <a:ea typeface="Candara"/>
                <a:cs typeface="Artifakt ElementOfc" panose="020B0504020101020102" pitchFamily="34" charset="0"/>
                <a:sym typeface="Candara"/>
              </a:rPr>
              <a:t>Test &amp; Predict</a:t>
            </a:r>
            <a:endParaRPr dirty="0"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E41D8-5450-4BAD-8F1B-4A2B92C8307C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Building Blocks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D7FE773-1B30-433E-AAAC-37D2B6705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4603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155251-7B4D-4DEF-9B77-B34C5C8B409B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29D20-1092-4C05-B686-2C8EE9F98291}"/>
              </a:ext>
            </a:extLst>
          </p:cNvPr>
          <p:cNvSpPr/>
          <p:nvPr/>
        </p:nvSpPr>
        <p:spPr>
          <a:xfrm>
            <a:off x="979714" y="2472612"/>
            <a:ext cx="10608906" cy="381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Video Surveillance (3DCNN)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27048-0331-4ECF-9A19-A42A7874091E}"/>
              </a:ext>
            </a:extLst>
          </p:cNvPr>
          <p:cNvSpPr/>
          <p:nvPr/>
        </p:nvSpPr>
        <p:spPr>
          <a:xfrm>
            <a:off x="415600" y="1065229"/>
            <a:ext cx="112830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  <a:sym typeface="Candara"/>
              </a:rPr>
              <a:t>We propose a simple, yet effective approach for spatiotemporal feature learning using deep 3-dimensional convolutional networks. 3D convolutions apply a 3-dimensional filter to the dataset and the filter moves 3-direction (32, 32, 15) to calculate the low-level feature representations. Their output shape is a 3-dimensional volume space such as cube or cuboid. They are helpful in event detection in videos, 3D medical images and so on</a:t>
            </a:r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  <a:sym typeface="Canda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39B53-85C0-4452-B812-0EFBD088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1" y="3484448"/>
            <a:ext cx="4099531" cy="213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299-F92E-4133-9F3D-015255A7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778" y="4349372"/>
            <a:ext cx="3946443" cy="1948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03740-BB08-4DFC-B30E-A7B99169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869" y="3419415"/>
            <a:ext cx="4099531" cy="2108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Audio Surveillance (LSTM)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99E74-0280-4EE1-A682-590698BF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74" y="2181708"/>
            <a:ext cx="533696" cy="532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3EF3DF-2CF8-4B38-8B3A-5265034A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74" y="3147910"/>
            <a:ext cx="533696" cy="532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2AA26-AA2E-46A4-A841-C56D90FF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74" y="4040606"/>
            <a:ext cx="533696" cy="53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4B091-B2D2-4140-8558-73DF3417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74" y="4963282"/>
            <a:ext cx="533696" cy="532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ACA0E-EB4B-4C3A-80BB-8D96D850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289" y="3756573"/>
            <a:ext cx="212570" cy="200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DB99F-5C14-4DA7-830D-C29F5CF76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050" y="3188151"/>
            <a:ext cx="452072" cy="447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A175B-306A-46D7-9858-C518A436A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717" y="3225625"/>
            <a:ext cx="363355" cy="372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C77D16-C771-486A-8E5D-46D5ED831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182" y="2264454"/>
            <a:ext cx="363355" cy="372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C815EE-762E-4375-98B7-7137DC3CD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182" y="4120820"/>
            <a:ext cx="363355" cy="372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9C6C87-CC6C-4E5C-AC0E-38324170B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070" y="2275870"/>
            <a:ext cx="533695" cy="350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B2F86C-B21F-49EC-87D4-E2AA20A16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376" y="4131560"/>
            <a:ext cx="533695" cy="3506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4B6304-FD33-4A11-B922-094C6FF28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377" y="3236247"/>
            <a:ext cx="533695" cy="350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3039B3-93F7-4901-AFEA-D784558C5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375" y="5054237"/>
            <a:ext cx="533695" cy="3506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65634C-4C2F-43CB-80C9-F949B184B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936" y="2756393"/>
            <a:ext cx="533695" cy="3506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132F4-AD64-43F4-824F-A3BF483496CE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5611765" y="2450510"/>
            <a:ext cx="2318417" cy="675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CBB823-7EE8-4250-998B-F85B43230CC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92071" y="4306875"/>
            <a:ext cx="2338111" cy="1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D0FA8E-887E-4824-8C65-D1A189E25CF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7019072" y="3411681"/>
            <a:ext cx="862978" cy="0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6F1CF0-2B12-4992-89A3-47B4E90A931A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592072" y="3411562"/>
            <a:ext cx="1063645" cy="119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19C41A-AD73-4F97-B93C-311B9C30B7E7}"/>
              </a:ext>
            </a:extLst>
          </p:cNvPr>
          <p:cNvCxnSpPr>
            <a:cxnSpLocks/>
            <a:stCxn id="10" idx="0"/>
            <a:endCxn id="29" idx="2"/>
          </p:cNvCxnSpPr>
          <p:nvPr/>
        </p:nvCxnSpPr>
        <p:spPr>
          <a:xfrm flipH="1" flipV="1">
            <a:off x="8108086" y="1708820"/>
            <a:ext cx="3774" cy="555634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BBD3D6-CE99-449C-B32F-A426CCEAB6C5}"/>
              </a:ext>
            </a:extLst>
          </p:cNvPr>
          <p:cNvSpPr txBox="1"/>
          <p:nvPr/>
        </p:nvSpPr>
        <p:spPr>
          <a:xfrm>
            <a:off x="5531057" y="212174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AEA35-89C2-4CA5-9B40-ED8956AA0738}"/>
              </a:ext>
            </a:extLst>
          </p:cNvPr>
          <p:cNvSpPr txBox="1"/>
          <p:nvPr/>
        </p:nvSpPr>
        <p:spPr>
          <a:xfrm>
            <a:off x="5509626" y="3098208"/>
            <a:ext cx="10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2BDE5-A9A9-43E7-A0AE-89D2308F2FC9}"/>
              </a:ext>
            </a:extLst>
          </p:cNvPr>
          <p:cNvSpPr txBox="1"/>
          <p:nvPr/>
        </p:nvSpPr>
        <p:spPr>
          <a:xfrm>
            <a:off x="5527229" y="400503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Ignoring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D0D604F-0E21-4A36-A64D-469CDBDA4791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3325859" y="2447979"/>
            <a:ext cx="1218515" cy="140870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4E30AFF-0E3B-4299-BFEC-1132245CFBAB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325859" y="3414181"/>
            <a:ext cx="1218515" cy="44250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0FD1FEC-0046-4982-941F-6F15320CB3B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325859" y="3856683"/>
            <a:ext cx="1218515" cy="45019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AD6CBB7-DDAA-4B7A-ABEF-D6D57DB4EF1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325859" y="3856683"/>
            <a:ext cx="1218515" cy="137287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1BAE144-318B-4E53-90F4-9D81851CA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801" y="1508601"/>
            <a:ext cx="212570" cy="2002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08C6FA-263E-466B-B5CC-2CE1372DBFEA}"/>
              </a:ext>
            </a:extLst>
          </p:cNvPr>
          <p:cNvSpPr txBox="1"/>
          <p:nvPr/>
        </p:nvSpPr>
        <p:spPr>
          <a:xfrm>
            <a:off x="6941379" y="3082358"/>
            <a:ext cx="10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A9D9F77-6E28-4CF0-8E1A-510B268F83B1}"/>
              </a:ext>
            </a:extLst>
          </p:cNvPr>
          <p:cNvCxnSpPr>
            <a:cxnSpLocks/>
            <a:stCxn id="15" idx="3"/>
            <a:endCxn id="11" idx="2"/>
          </p:cNvCxnSpPr>
          <p:nvPr/>
        </p:nvCxnSpPr>
        <p:spPr>
          <a:xfrm flipV="1">
            <a:off x="5592070" y="4492931"/>
            <a:ext cx="2519790" cy="7366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8A21C1C-81C6-4E70-A21B-766FC6978BE3}"/>
              </a:ext>
            </a:extLst>
          </p:cNvPr>
          <p:cNvCxnSpPr>
            <a:cxnSpLocks/>
            <a:stCxn id="29" idx="1"/>
            <a:endCxn id="33" idx="0"/>
          </p:cNvCxnSpPr>
          <p:nvPr/>
        </p:nvCxnSpPr>
        <p:spPr>
          <a:xfrm rot="10800000" flipV="1">
            <a:off x="2540479" y="1608711"/>
            <a:ext cx="5461323" cy="106655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200912E-2165-42AC-8EB6-CA951EDE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193" y="2675263"/>
            <a:ext cx="212570" cy="200219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FC45AFF-2150-4FAF-9605-3D72DA933C0A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>
          <a:xfrm rot="16200000" flipH="1">
            <a:off x="2336283" y="3079676"/>
            <a:ext cx="981201" cy="57281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F74C7CE-3D08-44E8-8AF0-4964946C1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852" y="5204647"/>
            <a:ext cx="212570" cy="200219"/>
          </a:xfrm>
          <a:prstGeom prst="rect">
            <a:avLst/>
          </a:prstGeom>
        </p:spPr>
      </p:pic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00F957CC-643B-41C5-91E6-697C986D0002}"/>
              </a:ext>
            </a:extLst>
          </p:cNvPr>
          <p:cNvCxnSpPr>
            <a:cxnSpLocks/>
            <a:stCxn id="35" idx="0"/>
            <a:endCxn id="7" idx="1"/>
          </p:cNvCxnSpPr>
          <p:nvPr/>
        </p:nvCxnSpPr>
        <p:spPr>
          <a:xfrm rot="5400000" flipH="1" flipV="1">
            <a:off x="2161731" y="4253089"/>
            <a:ext cx="1347964" cy="55515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561D4E5-8053-4264-9DA7-6F218BAFA40D}"/>
              </a:ext>
            </a:extLst>
          </p:cNvPr>
          <p:cNvSpPr txBox="1"/>
          <p:nvPr/>
        </p:nvSpPr>
        <p:spPr>
          <a:xfrm>
            <a:off x="1724837" y="4681427"/>
            <a:ext cx="115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Information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092EE8-A9F8-41D0-A0F0-572431E34531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8108086" y="2636565"/>
            <a:ext cx="3774" cy="551586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13D5DF-57E3-4F30-9BDD-A23763A18BE5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8108086" y="3635211"/>
            <a:ext cx="3774" cy="485609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6EDE8BE-8808-4B3D-A556-AA45A458BAC9}"/>
              </a:ext>
            </a:extLst>
          </p:cNvPr>
          <p:cNvSpPr txBox="1"/>
          <p:nvPr/>
        </p:nvSpPr>
        <p:spPr>
          <a:xfrm>
            <a:off x="8214371" y="1464206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167755-2370-4663-8A3E-B399B9E9AD10}"/>
              </a:ext>
            </a:extLst>
          </p:cNvPr>
          <p:cNvSpPr txBox="1"/>
          <p:nvPr/>
        </p:nvSpPr>
        <p:spPr>
          <a:xfrm>
            <a:off x="7683661" y="484403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Possibilities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41B34-629A-4B41-AB4E-C37F95CABC57}"/>
              </a:ext>
            </a:extLst>
          </p:cNvPr>
          <p:cNvSpPr txBox="1"/>
          <p:nvPr/>
        </p:nvSpPr>
        <p:spPr>
          <a:xfrm>
            <a:off x="8094718" y="366737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</a:t>
            </a:r>
          </a:p>
          <a:p>
            <a:r>
              <a:rPr lang="en-US" dirty="0"/>
              <a:t>Possibilities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B9752A-2641-4285-B984-B15CDDCA4FA3}"/>
              </a:ext>
            </a:extLst>
          </p:cNvPr>
          <p:cNvSpPr txBox="1"/>
          <p:nvPr/>
        </p:nvSpPr>
        <p:spPr>
          <a:xfrm>
            <a:off x="8641868" y="2655125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Collected </a:t>
            </a:r>
          </a:p>
          <a:p>
            <a:r>
              <a:rPr lang="en-US" dirty="0"/>
              <a:t>Possibilities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04F0A07-1364-4AA3-9B77-C48098EDE393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rot="10800000" flipV="1">
            <a:off x="6837396" y="2931707"/>
            <a:ext cx="1279541" cy="29391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23EF02A-8250-4BEF-A0CB-1C64C3619464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</p:spTree>
    <p:extLst>
      <p:ext uri="{BB962C8B-B14F-4D97-AF65-F5344CB8AC3E}">
        <p14:creationId xmlns:p14="http://schemas.microsoft.com/office/powerpoint/2010/main" val="166647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Modelling Approach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B50B4-ADED-4BA7-AB89-09F70A6D9668}"/>
              </a:ext>
            </a:extLst>
          </p:cNvPr>
          <p:cNvSpPr/>
          <p:nvPr/>
        </p:nvSpPr>
        <p:spPr>
          <a:xfrm>
            <a:off x="922422" y="992221"/>
            <a:ext cx="103803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The dataset was divided into training and test dataset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Data was tried in different ratios like 80:20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For audio classification, feature Extracted such as MFCC, Chroma, Contrast, </a:t>
            </a:r>
            <a:r>
              <a:rPr lang="en-SG" sz="2400" dirty="0" err="1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Tonnetz</a:t>
            </a: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,  ZCR, STE, Harmonic and Pitch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For video classification, we are using 3D convolutions</a:t>
            </a:r>
          </a:p>
          <a:p>
            <a:endParaRPr lang="en-SG" sz="24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LSTM out performed CNN and past machine learning techniques for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6A79E-9ED1-4F05-9E41-30B2045C29B6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</p:spTree>
    <p:extLst>
      <p:ext uri="{BB962C8B-B14F-4D97-AF65-F5344CB8AC3E}">
        <p14:creationId xmlns:p14="http://schemas.microsoft.com/office/powerpoint/2010/main" val="427186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Result Analysis (video)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ABA23-F781-4B5B-B402-A4404BA4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14" y="4432966"/>
            <a:ext cx="8753475" cy="133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4F42B-3693-4A49-AFBE-8E1AB9946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361" y="2174420"/>
            <a:ext cx="2133600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557C9-F699-49BB-9CFC-F7BD1CE6F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909" y="763600"/>
            <a:ext cx="5629275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27C9B-625D-4D3E-8AB5-342B7611CCE3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</p:spTree>
    <p:extLst>
      <p:ext uri="{BB962C8B-B14F-4D97-AF65-F5344CB8AC3E}">
        <p14:creationId xmlns:p14="http://schemas.microsoft.com/office/powerpoint/2010/main" val="52282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Rounded"/>
              <a:buNone/>
            </a:pPr>
            <a:r>
              <a:rPr lang="en-US" b="1" dirty="0">
                <a:solidFill>
                  <a:schemeClr val="accent2"/>
                </a:solidFill>
                <a:latin typeface="Artifakt ElementOfc" panose="020B0504020101020102" pitchFamily="34" charset="0"/>
                <a:ea typeface="Arial Rounded"/>
                <a:cs typeface="Artifakt ElementOfc" panose="020B0504020101020102" pitchFamily="34" charset="0"/>
                <a:sym typeface="Arial Rounded"/>
              </a:rPr>
              <a:t>Result Analysis (Ensemble)</a:t>
            </a:r>
            <a:endParaRPr dirty="0">
              <a:solidFill>
                <a:schemeClr val="accent2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92966-B4E0-4E6F-A051-48696F0EC74A}"/>
              </a:ext>
            </a:extLst>
          </p:cNvPr>
          <p:cNvSpPr/>
          <p:nvPr/>
        </p:nvSpPr>
        <p:spPr>
          <a:xfrm>
            <a:off x="922422" y="992221"/>
            <a:ext cx="103803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We build video model using 3D CNN while audio model using LSTM separately</a:t>
            </a:r>
          </a:p>
          <a:p>
            <a:endParaRPr lang="en-SG" sz="2000" dirty="0">
              <a:solidFill>
                <a:srgbClr val="3F3F3F"/>
              </a:solidFill>
              <a:latin typeface="Artifakt ElementOfc" panose="020B0504020101020102" pitchFamily="34" charset="0"/>
              <a:cs typeface="Artifakt ElementOfc" panose="020B0504020101020102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3F3F3F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rPr>
              <a:t>Out of 95 videos + sound, 38 belonged to violence while 57 belonged to non-violence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6100D-5D50-47A5-8372-24B5E0E8890D}"/>
              </a:ext>
            </a:extLst>
          </p:cNvPr>
          <p:cNvSpPr txBox="1"/>
          <p:nvPr/>
        </p:nvSpPr>
        <p:spPr>
          <a:xfrm>
            <a:off x="10982227" y="6410227"/>
            <a:ext cx="513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Neo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4B27F-4F3C-405F-8AC0-71B8A84D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13" y="2686637"/>
            <a:ext cx="9926425" cy="3707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539</Words>
  <Application>Microsoft Office PowerPoint</Application>
  <PresentationFormat>Widescreen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Artifakt ElementOfc</vt:lpstr>
      <vt:lpstr>Corbel</vt:lpstr>
      <vt:lpstr>Times New Roman</vt:lpstr>
      <vt:lpstr>Arial Rounded</vt:lpstr>
      <vt:lpstr>Calibri</vt:lpstr>
      <vt:lpstr>Constantia</vt:lpstr>
      <vt:lpstr>Candara</vt:lpstr>
      <vt:lpstr>Arial</vt:lpstr>
      <vt:lpstr>Office Theme</vt:lpstr>
      <vt:lpstr>PowerPoint Presentation</vt:lpstr>
      <vt:lpstr>Problem</vt:lpstr>
      <vt:lpstr>Solution</vt:lpstr>
      <vt:lpstr>Building Blocks</vt:lpstr>
      <vt:lpstr>Video Surveillance (3DCNN)</vt:lpstr>
      <vt:lpstr>Audio Surveillance (LSTM)</vt:lpstr>
      <vt:lpstr>Modelling Approach</vt:lpstr>
      <vt:lpstr>Result Analysis (video)</vt:lpstr>
      <vt:lpstr>Result Analysis (Ensemble)</vt:lpstr>
      <vt:lpstr>Highlights of ensemble approach</vt:lpstr>
      <vt:lpstr>Challenges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119</cp:revision>
  <dcterms:modified xsi:type="dcterms:W3CDTF">2019-04-15T01:30:21Z</dcterms:modified>
</cp:coreProperties>
</file>