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61" r:id="rId3"/>
    <p:sldId id="310" r:id="rId4"/>
    <p:sldId id="285" r:id="rId5"/>
    <p:sldId id="312" r:id="rId6"/>
    <p:sldId id="259" r:id="rId7"/>
    <p:sldId id="303" r:id="rId8"/>
    <p:sldId id="315" r:id="rId9"/>
    <p:sldId id="293" r:id="rId10"/>
    <p:sldId id="316" r:id="rId11"/>
    <p:sldId id="302" r:id="rId12"/>
    <p:sldId id="295" r:id="rId13"/>
    <p:sldId id="322" r:id="rId14"/>
    <p:sldId id="323" r:id="rId15"/>
    <p:sldId id="288" r:id="rId16"/>
    <p:sldId id="313" r:id="rId17"/>
    <p:sldId id="292" r:id="rId18"/>
    <p:sldId id="318" r:id="rId19"/>
    <p:sldId id="319" r:id="rId20"/>
    <p:sldId id="296" r:id="rId21"/>
    <p:sldId id="305" r:id="rId22"/>
    <p:sldId id="308" r:id="rId23"/>
    <p:sldId id="304" r:id="rId24"/>
    <p:sldId id="309" r:id="rId25"/>
  </p:sldIdLst>
  <p:sldSz cx="9144000" cy="5143500" type="screen16x9"/>
  <p:notesSz cx="6858000" cy="9144000"/>
  <p:embeddedFontLst>
    <p:embeddedFont>
      <p:font typeface="Source Sans Pro" panose="020B0503030403020204" pitchFamily="34" charset="0"/>
      <p:regular r:id="rId27"/>
      <p:bold r:id="rId28"/>
      <p:italic r:id="rId29"/>
      <p:boldItalic r:id="rId30"/>
    </p:embeddedFont>
    <p:embeddedFont>
      <p:font typeface="Oswald" panose="00000500000000000000" pitchFamily="2" charset="0"/>
      <p:regular r:id="rId31"/>
      <p:bold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CF37C8-BE25-4546-A417-41B815B92EBC}">
  <a:tblStyle styleId="{15CF37C8-BE25-4546-A417-41B815B92E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71" autoAdjust="0"/>
  </p:normalViewPr>
  <p:slideViewPr>
    <p:cSldViewPr snapToGrid="0">
      <p:cViewPr varScale="1">
        <p:scale>
          <a:sx n="108" d="100"/>
          <a:sy n="108" d="100"/>
        </p:scale>
        <p:origin x="691" y="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371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B6BCBC-4A95-47F3-A53A-C9C5FC0B29D1}" type="doc">
      <dgm:prSet loTypeId="urn:microsoft.com/office/officeart/2005/8/layout/hProcess11" loCatId="process" qsTypeId="urn:microsoft.com/office/officeart/2005/8/quickstyle/simple1" qsCatId="simple" csTypeId="urn:microsoft.com/office/officeart/2005/8/colors/accent5_1" csCatId="accent5" phldr="1"/>
      <dgm:spPr/>
    </dgm:pt>
    <dgm:pt modelId="{21258C80-A644-407A-9E1C-EAE33476D301}">
      <dgm:prSet phldrT="[Text]"/>
      <dgm:spPr/>
      <dgm:t>
        <a:bodyPr/>
        <a:lstStyle/>
        <a:p>
          <a:r>
            <a:rPr lang="en-US" b="1" u="sng" dirty="0"/>
            <a:t>Phase 1</a:t>
          </a:r>
        </a:p>
        <a:p>
          <a:r>
            <a:rPr lang="en-US" dirty="0"/>
            <a:t>User problem definition</a:t>
          </a:r>
        </a:p>
        <a:p>
          <a:r>
            <a:rPr lang="en-US" dirty="0"/>
            <a:t>Task identifications</a:t>
          </a:r>
        </a:p>
        <a:p>
          <a:r>
            <a:rPr lang="en-US" dirty="0"/>
            <a:t>Initial data gathering</a:t>
          </a:r>
        </a:p>
        <a:p>
          <a:r>
            <a:rPr lang="en-US" dirty="0"/>
            <a:t>Study the paper</a:t>
          </a:r>
        </a:p>
        <a:p>
          <a:r>
            <a:rPr lang="en-US" dirty="0"/>
            <a:t>Feature Understanding</a:t>
          </a:r>
        </a:p>
        <a:p>
          <a:r>
            <a:rPr lang="en-US" dirty="0"/>
            <a:t>Initial Prototype to extract feature/modeling</a:t>
          </a:r>
        </a:p>
        <a:p>
          <a:endParaRPr lang="en-US" dirty="0"/>
        </a:p>
      </dgm:t>
    </dgm:pt>
    <dgm:pt modelId="{61B6F62C-0F94-4E7C-A851-3C31E144CE01}" type="parTrans" cxnId="{904D56D4-C0CD-4496-B2A5-F366538E19A0}">
      <dgm:prSet/>
      <dgm:spPr/>
      <dgm:t>
        <a:bodyPr/>
        <a:lstStyle/>
        <a:p>
          <a:endParaRPr lang="en-US"/>
        </a:p>
      </dgm:t>
    </dgm:pt>
    <dgm:pt modelId="{2C74EF92-E761-46A8-9EB9-CC0A3AB9ED87}" type="sibTrans" cxnId="{904D56D4-C0CD-4496-B2A5-F366538E19A0}">
      <dgm:prSet/>
      <dgm:spPr/>
      <dgm:t>
        <a:bodyPr/>
        <a:lstStyle/>
        <a:p>
          <a:endParaRPr lang="en-US"/>
        </a:p>
      </dgm:t>
    </dgm:pt>
    <dgm:pt modelId="{8080A0C3-95FF-4794-8FB7-9A4EEAFE3A2C}">
      <dgm:prSet phldrT="[Text]"/>
      <dgm:spPr/>
      <dgm:t>
        <a:bodyPr/>
        <a:lstStyle/>
        <a:p>
          <a:r>
            <a:rPr lang="en-US" b="1" u="sng" dirty="0"/>
            <a:t>Phase 2</a:t>
          </a:r>
        </a:p>
        <a:p>
          <a:r>
            <a:rPr lang="en-US" b="0" u="none" dirty="0"/>
            <a:t>Models Deployed on intel </a:t>
          </a:r>
          <a:r>
            <a:rPr lang="en-US" b="0" u="none" dirty="0" err="1"/>
            <a:t>realsense</a:t>
          </a:r>
          <a:r>
            <a:rPr lang="en-US" b="0" u="none" dirty="0"/>
            <a:t> board</a:t>
          </a:r>
        </a:p>
        <a:p>
          <a:r>
            <a:rPr lang="en-US" b="0" u="none" dirty="0"/>
            <a:t>Data enhancement</a:t>
          </a:r>
        </a:p>
        <a:p>
          <a:r>
            <a:rPr lang="en-US" b="0" u="none" dirty="0"/>
            <a:t>Live Stream capture and data gathering</a:t>
          </a:r>
        </a:p>
        <a:p>
          <a:r>
            <a:rPr lang="en-US" b="0" u="none" dirty="0"/>
            <a:t>Initial Neural Network Modeling</a:t>
          </a:r>
        </a:p>
        <a:p>
          <a:r>
            <a:rPr lang="en-US" b="0" u="none" dirty="0"/>
            <a:t>Updated Modelling Assessment</a:t>
          </a:r>
        </a:p>
      </dgm:t>
    </dgm:pt>
    <dgm:pt modelId="{3DA6E1F8-8DCE-4186-8821-5534BF9F307E}" type="parTrans" cxnId="{3D4745AA-5B44-4708-8864-8D24B1E449FF}">
      <dgm:prSet/>
      <dgm:spPr/>
      <dgm:t>
        <a:bodyPr/>
        <a:lstStyle/>
        <a:p>
          <a:endParaRPr lang="en-US"/>
        </a:p>
      </dgm:t>
    </dgm:pt>
    <dgm:pt modelId="{32F43588-DB25-4CEF-96D5-1457B364EE01}" type="sibTrans" cxnId="{3D4745AA-5B44-4708-8864-8D24B1E449FF}">
      <dgm:prSet/>
      <dgm:spPr/>
      <dgm:t>
        <a:bodyPr/>
        <a:lstStyle/>
        <a:p>
          <a:endParaRPr lang="en-US"/>
        </a:p>
      </dgm:t>
    </dgm:pt>
    <dgm:pt modelId="{313ACE19-E0BA-4D10-A970-54877EE3F7CD}">
      <dgm:prSet phldrT="[Text]"/>
      <dgm:spPr/>
      <dgm:t>
        <a:bodyPr/>
        <a:lstStyle/>
        <a:p>
          <a:r>
            <a:rPr lang="en-US" b="1" u="sng" dirty="0"/>
            <a:t>Phase3</a:t>
          </a:r>
        </a:p>
        <a:p>
          <a:r>
            <a:rPr lang="en-US" dirty="0"/>
            <a:t>Finalize the modelling train/improvement </a:t>
          </a:r>
        </a:p>
        <a:p>
          <a:r>
            <a:rPr lang="en-US" dirty="0"/>
            <a:t>End to End system validation</a:t>
          </a:r>
        </a:p>
        <a:p>
          <a:r>
            <a:rPr lang="en-US" dirty="0"/>
            <a:t>Feedback Loop</a:t>
          </a:r>
        </a:p>
        <a:p>
          <a:r>
            <a:rPr lang="en-US" dirty="0"/>
            <a:t>Ensemble Methods using Video**</a:t>
          </a:r>
        </a:p>
        <a:p>
          <a:r>
            <a:rPr lang="en-US" dirty="0"/>
            <a:t>Final Project Report</a:t>
          </a:r>
        </a:p>
      </dgm:t>
    </dgm:pt>
    <dgm:pt modelId="{A743986F-315C-437A-9C50-9E3082A3958C}" type="parTrans" cxnId="{D641DF62-171D-4B1C-BE6F-E8206A543DED}">
      <dgm:prSet/>
      <dgm:spPr/>
      <dgm:t>
        <a:bodyPr/>
        <a:lstStyle/>
        <a:p>
          <a:endParaRPr lang="en-US"/>
        </a:p>
      </dgm:t>
    </dgm:pt>
    <dgm:pt modelId="{4C956D03-5B38-4382-92C5-883F7C40FE57}" type="sibTrans" cxnId="{D641DF62-171D-4B1C-BE6F-E8206A543DED}">
      <dgm:prSet/>
      <dgm:spPr/>
      <dgm:t>
        <a:bodyPr/>
        <a:lstStyle/>
        <a:p>
          <a:endParaRPr lang="en-US"/>
        </a:p>
      </dgm:t>
    </dgm:pt>
    <dgm:pt modelId="{9D900374-3193-49FF-AB7A-B1CBDE4D6BFB}" type="pres">
      <dgm:prSet presAssocID="{91B6BCBC-4A95-47F3-A53A-C9C5FC0B29D1}" presName="Name0" presStyleCnt="0">
        <dgm:presLayoutVars>
          <dgm:dir/>
          <dgm:resizeHandles val="exact"/>
        </dgm:presLayoutVars>
      </dgm:prSet>
      <dgm:spPr/>
    </dgm:pt>
    <dgm:pt modelId="{F1B5057E-ED14-4BF4-B96B-1661F01959B8}" type="pres">
      <dgm:prSet presAssocID="{91B6BCBC-4A95-47F3-A53A-C9C5FC0B29D1}" presName="arrow" presStyleLbl="bgShp" presStyleIdx="0" presStyleCnt="1"/>
      <dgm:spPr/>
    </dgm:pt>
    <dgm:pt modelId="{EF441D4F-F0B9-4FBB-9D9B-3168A039D730}" type="pres">
      <dgm:prSet presAssocID="{91B6BCBC-4A95-47F3-A53A-C9C5FC0B29D1}" presName="points" presStyleCnt="0"/>
      <dgm:spPr/>
    </dgm:pt>
    <dgm:pt modelId="{F4FC373B-EFDC-45F5-A41C-B739600B97A7}" type="pres">
      <dgm:prSet presAssocID="{21258C80-A644-407A-9E1C-EAE33476D301}" presName="compositeA" presStyleCnt="0"/>
      <dgm:spPr/>
    </dgm:pt>
    <dgm:pt modelId="{711E341B-F087-4FC8-8A6B-F9DB96126098}" type="pres">
      <dgm:prSet presAssocID="{21258C80-A644-407A-9E1C-EAE33476D301}" presName="textA" presStyleLbl="revTx" presStyleIdx="0" presStyleCnt="3">
        <dgm:presLayoutVars>
          <dgm:bulletEnabled val="1"/>
        </dgm:presLayoutVars>
      </dgm:prSet>
      <dgm:spPr/>
    </dgm:pt>
    <dgm:pt modelId="{DD1DC562-6C91-42B3-8943-4CFBBBBAC3F2}" type="pres">
      <dgm:prSet presAssocID="{21258C80-A644-407A-9E1C-EAE33476D301}" presName="circleA" presStyleLbl="node1" presStyleIdx="0" presStyleCnt="3"/>
      <dgm:spPr/>
    </dgm:pt>
    <dgm:pt modelId="{81973C01-BD83-4DEA-B163-DFB2D86291E6}" type="pres">
      <dgm:prSet presAssocID="{21258C80-A644-407A-9E1C-EAE33476D301}" presName="spaceA" presStyleCnt="0"/>
      <dgm:spPr/>
    </dgm:pt>
    <dgm:pt modelId="{C22EA4DD-93F9-440B-AB4B-60409A0E17B3}" type="pres">
      <dgm:prSet presAssocID="{2C74EF92-E761-46A8-9EB9-CC0A3AB9ED87}" presName="space" presStyleCnt="0"/>
      <dgm:spPr/>
    </dgm:pt>
    <dgm:pt modelId="{143470BC-7C4A-47F0-8CF4-05F4D71A5984}" type="pres">
      <dgm:prSet presAssocID="{8080A0C3-95FF-4794-8FB7-9A4EEAFE3A2C}" presName="compositeB" presStyleCnt="0"/>
      <dgm:spPr/>
    </dgm:pt>
    <dgm:pt modelId="{5E290D9E-A64C-4782-885D-F041656F2201}" type="pres">
      <dgm:prSet presAssocID="{8080A0C3-95FF-4794-8FB7-9A4EEAFE3A2C}" presName="textB" presStyleLbl="revTx" presStyleIdx="1" presStyleCnt="3">
        <dgm:presLayoutVars>
          <dgm:bulletEnabled val="1"/>
        </dgm:presLayoutVars>
      </dgm:prSet>
      <dgm:spPr/>
    </dgm:pt>
    <dgm:pt modelId="{BE308C74-4ECD-4210-BDD5-DE33B8AFF57D}" type="pres">
      <dgm:prSet presAssocID="{8080A0C3-95FF-4794-8FB7-9A4EEAFE3A2C}" presName="circleB" presStyleLbl="node1" presStyleIdx="1" presStyleCnt="3"/>
      <dgm:spPr/>
    </dgm:pt>
    <dgm:pt modelId="{3174719D-ADAE-4E5E-998F-43E023662D71}" type="pres">
      <dgm:prSet presAssocID="{8080A0C3-95FF-4794-8FB7-9A4EEAFE3A2C}" presName="spaceB" presStyleCnt="0"/>
      <dgm:spPr/>
    </dgm:pt>
    <dgm:pt modelId="{9D00B13D-0BD4-48F3-AAD4-D6B832283554}" type="pres">
      <dgm:prSet presAssocID="{32F43588-DB25-4CEF-96D5-1457B364EE01}" presName="space" presStyleCnt="0"/>
      <dgm:spPr/>
    </dgm:pt>
    <dgm:pt modelId="{E968902B-8824-4C24-A988-2B64A668D581}" type="pres">
      <dgm:prSet presAssocID="{313ACE19-E0BA-4D10-A970-54877EE3F7CD}" presName="compositeA" presStyleCnt="0"/>
      <dgm:spPr/>
    </dgm:pt>
    <dgm:pt modelId="{D0826419-4E3B-414D-9C6C-68D9E5228B2D}" type="pres">
      <dgm:prSet presAssocID="{313ACE19-E0BA-4D10-A970-54877EE3F7CD}" presName="textA" presStyleLbl="revTx" presStyleIdx="2" presStyleCnt="3">
        <dgm:presLayoutVars>
          <dgm:bulletEnabled val="1"/>
        </dgm:presLayoutVars>
      </dgm:prSet>
      <dgm:spPr/>
    </dgm:pt>
    <dgm:pt modelId="{69D0127F-B268-441B-BECE-09FECC75B35A}" type="pres">
      <dgm:prSet presAssocID="{313ACE19-E0BA-4D10-A970-54877EE3F7CD}" presName="circleA" presStyleLbl="node1" presStyleIdx="2" presStyleCnt="3"/>
      <dgm:spPr/>
    </dgm:pt>
    <dgm:pt modelId="{16930514-DD4F-4E25-93ED-709C11324211}" type="pres">
      <dgm:prSet presAssocID="{313ACE19-E0BA-4D10-A970-54877EE3F7CD}" presName="spaceA" presStyleCnt="0"/>
      <dgm:spPr/>
    </dgm:pt>
  </dgm:ptLst>
  <dgm:cxnLst>
    <dgm:cxn modelId="{12243E3B-36B2-4A11-958A-3B07FE5DD2A9}" type="presOf" srcId="{8080A0C3-95FF-4794-8FB7-9A4EEAFE3A2C}" destId="{5E290D9E-A64C-4782-885D-F041656F2201}" srcOrd="0" destOrd="0" presId="urn:microsoft.com/office/officeart/2005/8/layout/hProcess11"/>
    <dgm:cxn modelId="{D641DF62-171D-4B1C-BE6F-E8206A543DED}" srcId="{91B6BCBC-4A95-47F3-A53A-C9C5FC0B29D1}" destId="{313ACE19-E0BA-4D10-A970-54877EE3F7CD}" srcOrd="2" destOrd="0" parTransId="{A743986F-315C-437A-9C50-9E3082A3958C}" sibTransId="{4C956D03-5B38-4382-92C5-883F7C40FE57}"/>
    <dgm:cxn modelId="{C7A1A252-BF37-4809-9194-8F6C9067007F}" type="presOf" srcId="{91B6BCBC-4A95-47F3-A53A-C9C5FC0B29D1}" destId="{9D900374-3193-49FF-AB7A-B1CBDE4D6BFB}" srcOrd="0" destOrd="0" presId="urn:microsoft.com/office/officeart/2005/8/layout/hProcess11"/>
    <dgm:cxn modelId="{56BFA18D-B6CE-44C3-A3E6-0C9E44393E46}" type="presOf" srcId="{313ACE19-E0BA-4D10-A970-54877EE3F7CD}" destId="{D0826419-4E3B-414D-9C6C-68D9E5228B2D}" srcOrd="0" destOrd="0" presId="urn:microsoft.com/office/officeart/2005/8/layout/hProcess11"/>
    <dgm:cxn modelId="{6AD2D291-C993-4AD9-9175-E9832CA6CC37}" type="presOf" srcId="{21258C80-A644-407A-9E1C-EAE33476D301}" destId="{711E341B-F087-4FC8-8A6B-F9DB96126098}" srcOrd="0" destOrd="0" presId="urn:microsoft.com/office/officeart/2005/8/layout/hProcess11"/>
    <dgm:cxn modelId="{3D4745AA-5B44-4708-8864-8D24B1E449FF}" srcId="{91B6BCBC-4A95-47F3-A53A-C9C5FC0B29D1}" destId="{8080A0C3-95FF-4794-8FB7-9A4EEAFE3A2C}" srcOrd="1" destOrd="0" parTransId="{3DA6E1F8-8DCE-4186-8821-5534BF9F307E}" sibTransId="{32F43588-DB25-4CEF-96D5-1457B364EE01}"/>
    <dgm:cxn modelId="{904D56D4-C0CD-4496-B2A5-F366538E19A0}" srcId="{91B6BCBC-4A95-47F3-A53A-C9C5FC0B29D1}" destId="{21258C80-A644-407A-9E1C-EAE33476D301}" srcOrd="0" destOrd="0" parTransId="{61B6F62C-0F94-4E7C-A851-3C31E144CE01}" sibTransId="{2C74EF92-E761-46A8-9EB9-CC0A3AB9ED87}"/>
    <dgm:cxn modelId="{BED882AC-B986-4630-A847-0F047F811870}" type="presParOf" srcId="{9D900374-3193-49FF-AB7A-B1CBDE4D6BFB}" destId="{F1B5057E-ED14-4BF4-B96B-1661F01959B8}" srcOrd="0" destOrd="0" presId="urn:microsoft.com/office/officeart/2005/8/layout/hProcess11"/>
    <dgm:cxn modelId="{DC348219-CD47-4EF8-9566-F394A21AACC8}" type="presParOf" srcId="{9D900374-3193-49FF-AB7A-B1CBDE4D6BFB}" destId="{EF441D4F-F0B9-4FBB-9D9B-3168A039D730}" srcOrd="1" destOrd="0" presId="urn:microsoft.com/office/officeart/2005/8/layout/hProcess11"/>
    <dgm:cxn modelId="{75CE9D17-5DEA-41A0-B8BC-78C6D5C60F32}" type="presParOf" srcId="{EF441D4F-F0B9-4FBB-9D9B-3168A039D730}" destId="{F4FC373B-EFDC-45F5-A41C-B739600B97A7}" srcOrd="0" destOrd="0" presId="urn:microsoft.com/office/officeart/2005/8/layout/hProcess11"/>
    <dgm:cxn modelId="{9EE40089-67A5-4901-8391-63F7388F0F4F}" type="presParOf" srcId="{F4FC373B-EFDC-45F5-A41C-B739600B97A7}" destId="{711E341B-F087-4FC8-8A6B-F9DB96126098}" srcOrd="0" destOrd="0" presId="urn:microsoft.com/office/officeart/2005/8/layout/hProcess11"/>
    <dgm:cxn modelId="{F6BC9142-D5A9-4D3B-A539-581AF159AAFE}" type="presParOf" srcId="{F4FC373B-EFDC-45F5-A41C-B739600B97A7}" destId="{DD1DC562-6C91-42B3-8943-4CFBBBBAC3F2}" srcOrd="1" destOrd="0" presId="urn:microsoft.com/office/officeart/2005/8/layout/hProcess11"/>
    <dgm:cxn modelId="{8C3CC575-7473-4E5D-A716-14B9E9968FC2}" type="presParOf" srcId="{F4FC373B-EFDC-45F5-A41C-B739600B97A7}" destId="{81973C01-BD83-4DEA-B163-DFB2D86291E6}" srcOrd="2" destOrd="0" presId="urn:microsoft.com/office/officeart/2005/8/layout/hProcess11"/>
    <dgm:cxn modelId="{A9B22D17-F5CF-44B2-97F8-75E10082EBB2}" type="presParOf" srcId="{EF441D4F-F0B9-4FBB-9D9B-3168A039D730}" destId="{C22EA4DD-93F9-440B-AB4B-60409A0E17B3}" srcOrd="1" destOrd="0" presId="urn:microsoft.com/office/officeart/2005/8/layout/hProcess11"/>
    <dgm:cxn modelId="{7F6C558A-F426-4247-8673-AF21CF7B1F89}" type="presParOf" srcId="{EF441D4F-F0B9-4FBB-9D9B-3168A039D730}" destId="{143470BC-7C4A-47F0-8CF4-05F4D71A5984}" srcOrd="2" destOrd="0" presId="urn:microsoft.com/office/officeart/2005/8/layout/hProcess11"/>
    <dgm:cxn modelId="{1E7CB511-2698-4776-BC23-B2E8FC7B59BC}" type="presParOf" srcId="{143470BC-7C4A-47F0-8CF4-05F4D71A5984}" destId="{5E290D9E-A64C-4782-885D-F041656F2201}" srcOrd="0" destOrd="0" presId="urn:microsoft.com/office/officeart/2005/8/layout/hProcess11"/>
    <dgm:cxn modelId="{35657760-ED13-4185-B559-DC7068D77B3A}" type="presParOf" srcId="{143470BC-7C4A-47F0-8CF4-05F4D71A5984}" destId="{BE308C74-4ECD-4210-BDD5-DE33B8AFF57D}" srcOrd="1" destOrd="0" presId="urn:microsoft.com/office/officeart/2005/8/layout/hProcess11"/>
    <dgm:cxn modelId="{8B3697B1-3B71-4324-B2C6-42DFCE72C184}" type="presParOf" srcId="{143470BC-7C4A-47F0-8CF4-05F4D71A5984}" destId="{3174719D-ADAE-4E5E-998F-43E023662D71}" srcOrd="2" destOrd="0" presId="urn:microsoft.com/office/officeart/2005/8/layout/hProcess11"/>
    <dgm:cxn modelId="{E6B6115F-5D9F-4422-9290-9FA52ECB9EE3}" type="presParOf" srcId="{EF441D4F-F0B9-4FBB-9D9B-3168A039D730}" destId="{9D00B13D-0BD4-48F3-AAD4-D6B832283554}" srcOrd="3" destOrd="0" presId="urn:microsoft.com/office/officeart/2005/8/layout/hProcess11"/>
    <dgm:cxn modelId="{A72CE7C0-3F7C-45D1-A01A-B0E4EAF034FC}" type="presParOf" srcId="{EF441D4F-F0B9-4FBB-9D9B-3168A039D730}" destId="{E968902B-8824-4C24-A988-2B64A668D581}" srcOrd="4" destOrd="0" presId="urn:microsoft.com/office/officeart/2005/8/layout/hProcess11"/>
    <dgm:cxn modelId="{475AE430-9964-4B9B-9E77-1DABF2564C42}" type="presParOf" srcId="{E968902B-8824-4C24-A988-2B64A668D581}" destId="{D0826419-4E3B-414D-9C6C-68D9E5228B2D}" srcOrd="0" destOrd="0" presId="urn:microsoft.com/office/officeart/2005/8/layout/hProcess11"/>
    <dgm:cxn modelId="{3C6E10C9-DD10-451A-A1D5-020170690616}" type="presParOf" srcId="{E968902B-8824-4C24-A988-2B64A668D581}" destId="{69D0127F-B268-441B-BECE-09FECC75B35A}" srcOrd="1" destOrd="0" presId="urn:microsoft.com/office/officeart/2005/8/layout/hProcess11"/>
    <dgm:cxn modelId="{7609769F-1284-4DE8-A753-B0426CC45F23}" type="presParOf" srcId="{E968902B-8824-4C24-A988-2B64A668D581}" destId="{16930514-DD4F-4E25-93ED-709C1132421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5057E-ED14-4BF4-B96B-1661F01959B8}">
      <dsp:nvSpPr>
        <dsp:cNvPr id="0" name=""/>
        <dsp:cNvSpPr/>
      </dsp:nvSpPr>
      <dsp:spPr>
        <a:xfrm>
          <a:off x="0" y="919947"/>
          <a:ext cx="7906871" cy="1226596"/>
        </a:xfrm>
        <a:prstGeom prst="notched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1E341B-F087-4FC8-8A6B-F9DB96126098}">
      <dsp:nvSpPr>
        <dsp:cNvPr id="0" name=""/>
        <dsp:cNvSpPr/>
      </dsp:nvSpPr>
      <dsp:spPr>
        <a:xfrm>
          <a:off x="3474" y="0"/>
          <a:ext cx="2293301" cy="1226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b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u="sng" kern="1200" dirty="0"/>
            <a:t>Phase 1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User problem definition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Task identifications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Initial data gathering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Study the paper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Feature Understanding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Initial Prototype to extract feature/modeling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3474" y="0"/>
        <a:ext cx="2293301" cy="1226596"/>
      </dsp:txXfrm>
    </dsp:sp>
    <dsp:sp modelId="{DD1DC562-6C91-42B3-8943-4CFBBBBAC3F2}">
      <dsp:nvSpPr>
        <dsp:cNvPr id="0" name=""/>
        <dsp:cNvSpPr/>
      </dsp:nvSpPr>
      <dsp:spPr>
        <a:xfrm>
          <a:off x="996800" y="1379920"/>
          <a:ext cx="306649" cy="3066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90D9E-A64C-4782-885D-F041656F2201}">
      <dsp:nvSpPr>
        <dsp:cNvPr id="0" name=""/>
        <dsp:cNvSpPr/>
      </dsp:nvSpPr>
      <dsp:spPr>
        <a:xfrm>
          <a:off x="2411441" y="1839894"/>
          <a:ext cx="2293301" cy="1226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t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u="sng" kern="1200" dirty="0"/>
            <a:t>Phase 2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u="none" kern="1200" dirty="0"/>
            <a:t>Models Deployed on intel </a:t>
          </a:r>
          <a:r>
            <a:rPr lang="en-US" sz="700" b="0" u="none" kern="1200" dirty="0" err="1"/>
            <a:t>realsense</a:t>
          </a:r>
          <a:r>
            <a:rPr lang="en-US" sz="700" b="0" u="none" kern="1200" dirty="0"/>
            <a:t> board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u="none" kern="1200" dirty="0"/>
            <a:t>Data enhancement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u="none" kern="1200" dirty="0"/>
            <a:t>Live Stream capture and data gathering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u="none" kern="1200" dirty="0"/>
            <a:t>Initial Neural Network Modeling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u="none" kern="1200" dirty="0"/>
            <a:t>Updated Modelling Assessment</a:t>
          </a:r>
        </a:p>
      </dsp:txBody>
      <dsp:txXfrm>
        <a:off x="2411441" y="1839894"/>
        <a:ext cx="2293301" cy="1226596"/>
      </dsp:txXfrm>
    </dsp:sp>
    <dsp:sp modelId="{BE308C74-4ECD-4210-BDD5-DE33B8AFF57D}">
      <dsp:nvSpPr>
        <dsp:cNvPr id="0" name=""/>
        <dsp:cNvSpPr/>
      </dsp:nvSpPr>
      <dsp:spPr>
        <a:xfrm>
          <a:off x="3404767" y="1379920"/>
          <a:ext cx="306649" cy="3066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26419-4E3B-414D-9C6C-68D9E5228B2D}">
      <dsp:nvSpPr>
        <dsp:cNvPr id="0" name=""/>
        <dsp:cNvSpPr/>
      </dsp:nvSpPr>
      <dsp:spPr>
        <a:xfrm>
          <a:off x="4819407" y="0"/>
          <a:ext cx="2293301" cy="1226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b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u="sng" kern="1200" dirty="0"/>
            <a:t>Phase3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Finalize the modelling train/improvement 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End to End system validation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Feedback Loop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Ensemble Methods using Video**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Final Project Report</a:t>
          </a:r>
        </a:p>
      </dsp:txBody>
      <dsp:txXfrm>
        <a:off x="4819407" y="0"/>
        <a:ext cx="2293301" cy="1226596"/>
      </dsp:txXfrm>
    </dsp:sp>
    <dsp:sp modelId="{69D0127F-B268-441B-BECE-09FECC75B35A}">
      <dsp:nvSpPr>
        <dsp:cNvPr id="0" name=""/>
        <dsp:cNvSpPr/>
      </dsp:nvSpPr>
      <dsp:spPr>
        <a:xfrm>
          <a:off x="5812733" y="1379920"/>
          <a:ext cx="306649" cy="3066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66025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742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653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622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482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461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1959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365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76221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781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93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6683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395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we are not getting accuracy from machine learning </a:t>
            </a:r>
            <a:r>
              <a:rPr lang="en-US" dirty="0" err="1"/>
              <a:t>classfiers</a:t>
            </a:r>
            <a:r>
              <a:rPr lang="en-US" dirty="0"/>
              <a:t> like SVM, naïve </a:t>
            </a:r>
            <a:r>
              <a:rPr lang="en-US" dirty="0" err="1"/>
              <a:t>baiyes</a:t>
            </a:r>
            <a:r>
              <a:rPr lang="en-US" dirty="0"/>
              <a:t> random forest, we will try deep learning methods.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75390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18737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608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271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5291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3689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399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362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191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0" name="Shape 8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" name="Shape 8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Shape 8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3" name="Shape 8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4" name="Shape 8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Shape 109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2" name="Shape 162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Shape 16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6" name="Shape 16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7" name="Shape 16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Shape 16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69" name="Shape 169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70" name="Shape 17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Shape 37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Shape 40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7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89" name="Shape 28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0" name="Shape 29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Shape 292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Shape 29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4" name="Shape 29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5" name="Shape 29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6" name="Shape 29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7" name="Shape 29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98" name="Shape 29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Shape 32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68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61" r:id="rId4"/>
    <p:sldLayoutId id="2147483662" r:id="rId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notesSlide" Target="../notesSlides/notesSlide2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teamneo/myhappybaby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google.com/" TargetMode="External"/><Relationship Id="rId4" Type="http://schemas.openxmlformats.org/officeDocument/2006/relationships/hyperlink" Target="https://trello.com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oldvl/ESC-50/tree/master/audi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iulbia/baby_cry_detection/tree/master/data/301%20-%20Crying%20baby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document/7806117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3A62E6-666C-43D7-9DE5-8BB6A93BB1E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59107" y="0"/>
            <a:ext cx="4383741" cy="1927412"/>
          </a:xfrm>
          <a:prstGeom prst="rect">
            <a:avLst/>
          </a:prstGeom>
        </p:spPr>
      </p:pic>
      <p:sp>
        <p:nvSpPr>
          <p:cNvPr id="453" name="Shape 453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Infant Smart Monitoring System (Phase 2)</a:t>
            </a:r>
            <a:br>
              <a:rPr lang="en-US" dirty="0"/>
            </a:b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674C9A-F8FD-4DFE-B129-DD1A3F38DCD8}"/>
              </a:ext>
            </a:extLst>
          </p:cNvPr>
          <p:cNvGrpSpPr/>
          <p:nvPr/>
        </p:nvGrpSpPr>
        <p:grpSpPr>
          <a:xfrm>
            <a:off x="7082117" y="71720"/>
            <a:ext cx="1981198" cy="470837"/>
            <a:chOff x="0" y="4672663"/>
            <a:chExt cx="1981198" cy="470837"/>
          </a:xfrm>
        </p:grpSpPr>
        <p:pic>
          <p:nvPicPr>
            <p:cNvPr id="1026" name="Picture 2" descr="Image result for nus iss logo transparent background">
              <a:extLst>
                <a:ext uri="{FF2B5EF4-FFF2-40B4-BE49-F238E27FC236}">
                  <a16:creationId xmlns:a16="http://schemas.microsoft.com/office/drawing/2014/main" id="{ADF854FC-61B4-4081-9D05-BF826826E7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725543"/>
              <a:ext cx="986118" cy="417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nus iss logo transparent background">
              <a:extLst>
                <a:ext uri="{FF2B5EF4-FFF2-40B4-BE49-F238E27FC236}">
                  <a16:creationId xmlns:a16="http://schemas.microsoft.com/office/drawing/2014/main" id="{1EE416B6-41EC-4C24-84C2-251E2247B4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201" y="4672663"/>
              <a:ext cx="984997" cy="443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DD788A9-0EE4-4F34-8B40-3C55343CDD3B}"/>
              </a:ext>
            </a:extLst>
          </p:cNvPr>
          <p:cNvSpPr txBox="1"/>
          <p:nvPr/>
        </p:nvSpPr>
        <p:spPr>
          <a:xfrm>
            <a:off x="0" y="4460470"/>
            <a:ext cx="35320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Team Name: Neo | EBAC4 | 27/08/2018</a:t>
            </a:r>
          </a:p>
          <a:p>
            <a:r>
              <a:rPr lang="en-US" dirty="0">
                <a:solidFill>
                  <a:schemeClr val="bg1"/>
                </a:solidFill>
              </a:rPr>
              <a:t>[e0146864, e0146946, e0147017, e0146771] @u.nus.edu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6597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 lvl="0"/>
            <a:r>
              <a:rPr lang="en-US" dirty="0"/>
              <a:t>Modeling Approach</a:t>
            </a: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47750" y="814033"/>
            <a:ext cx="6996600" cy="3244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The dataset was divided into training and </a:t>
            </a:r>
            <a:r>
              <a:rPr lang="en-US"/>
              <a:t>test dataset</a:t>
            </a:r>
            <a:endParaRPr lang="en-US" dirty="0"/>
          </a:p>
          <a:p>
            <a:pPr lvl="0"/>
            <a:r>
              <a:rPr lang="en-US" dirty="0"/>
              <a:t>Data was tried in different ratios like 70:30, 80:20 &amp; 90:10</a:t>
            </a:r>
          </a:p>
          <a:p>
            <a:pPr lvl="0"/>
            <a:r>
              <a:rPr lang="en-US" dirty="0"/>
              <a:t>Initially neural network model was fitted with three different solvers: Adam, SGD &amp; lbfgs. Adam was better among the three solvers, however random forest was giving better results due to low volume of data.</a:t>
            </a:r>
          </a:p>
          <a:p>
            <a:pPr lvl="0"/>
            <a:r>
              <a:rPr lang="en-US" dirty="0"/>
              <a:t>SVM gave least accuracy as compared to others including Logistic Regression.</a:t>
            </a:r>
          </a:p>
          <a:p>
            <a:pPr lvl="0"/>
            <a:endParaRPr lang="en-US" dirty="0"/>
          </a:p>
          <a:p>
            <a:pPr marL="10160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9301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 lvl="0">
              <a:buSzPts val="2000"/>
            </a:pPr>
            <a:r>
              <a:rPr lang="en-US" dirty="0"/>
              <a:t>Result Comparison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526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-90372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C78D8"/>
                </a:solidFill>
              </a:rPr>
              <a:t>Phase I- result analysis </a:t>
            </a:r>
            <a:endParaRPr dirty="0">
              <a:solidFill>
                <a:srgbClr val="3C78D8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0FFF8-9569-4F9E-9D36-7B1E163A5BB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46883" y="2575524"/>
            <a:ext cx="5486400" cy="1877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328595-F17B-40DD-ADFF-74FD3329B04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056211" y="723993"/>
            <a:ext cx="5486400" cy="184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34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6597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 lvl="0"/>
            <a:r>
              <a:rPr lang="en-US" dirty="0"/>
              <a:t>Phase II-Result comparison with different Analytics Engine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308F58-99E9-45B3-A2F5-F2A22FD53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426"/>
            <a:ext cx="9144000" cy="305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16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6597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 lvl="0"/>
            <a:r>
              <a:rPr lang="en-US" dirty="0"/>
              <a:t>Phase II-Result comparison with different Analytics Engine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24132A-BC70-4BD6-ADB8-30954538C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5597"/>
            <a:ext cx="9144000" cy="30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53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 Development</a:t>
            </a:r>
            <a:endParaRPr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4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029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6597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 lvl="0"/>
            <a:r>
              <a:rPr lang="en-US" dirty="0"/>
              <a:t>Web Development</a:t>
            </a: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47749" y="814033"/>
            <a:ext cx="7048207" cy="32515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Built a frontend/backend interface to capture audio and to decide cry/no cry.</a:t>
            </a:r>
          </a:p>
          <a:p>
            <a:pPr lvl="0"/>
            <a:r>
              <a:rPr lang="en-US" dirty="0"/>
              <a:t>Generate Alerts over SMS using Twilio integrated with the Python code.</a:t>
            </a:r>
          </a:p>
          <a:p>
            <a:pPr lvl="0"/>
            <a:r>
              <a:rPr lang="en-US" dirty="0"/>
              <a:t>Web application using NodeJS and ReactJS to display data on dashboard. </a:t>
            </a:r>
          </a:p>
          <a:p>
            <a:pPr lvl="0"/>
            <a:r>
              <a:rPr lang="en-US" dirty="0"/>
              <a:t>Technical Stack – Python/NodeJS/JavaScript</a:t>
            </a:r>
          </a:p>
          <a:p>
            <a:pPr lvl="0"/>
            <a:endParaRPr lang="en-US" dirty="0"/>
          </a:p>
          <a:p>
            <a:pPr marL="10160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365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</a:t>
            </a:r>
            <a:endParaRPr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5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509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Challenges</a:t>
            </a:r>
            <a:endParaRPr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6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76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6597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 lvl="0"/>
            <a:r>
              <a:rPr lang="en-US" dirty="0"/>
              <a:t>Challenges</a:t>
            </a: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47750" y="814034"/>
            <a:ext cx="6996600" cy="2000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Collection of large dataset with crying and non-crying dataset.</a:t>
            </a:r>
          </a:p>
          <a:p>
            <a:pPr lvl="0"/>
            <a:r>
              <a:rPr lang="en-US" dirty="0"/>
              <a:t>Manual tagging of dataset into crying and non-crying</a:t>
            </a:r>
          </a:p>
          <a:p>
            <a:pPr lvl="0"/>
            <a:r>
              <a:rPr lang="en-US" dirty="0"/>
              <a:t>Mimicry of crying dataset to be tagged as non-cry.</a:t>
            </a:r>
          </a:p>
          <a:p>
            <a:pPr lvl="0"/>
            <a:r>
              <a:rPr lang="en-US" dirty="0"/>
              <a:t>Context switching and parallel work hampers productivity</a:t>
            </a:r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325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51414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75850" y="995072"/>
            <a:ext cx="6996600" cy="3218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 dirty="0"/>
              <a:t>Recap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US" dirty="0"/>
              <a:t>Phase 2 Objectives-Status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US" dirty="0"/>
              <a:t>Updated Modeling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US" dirty="0"/>
              <a:t>Results Comparisons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US" dirty="0"/>
              <a:t>Web App Development</a:t>
            </a:r>
          </a:p>
          <a:p>
            <a:pPr>
              <a:spcBef>
                <a:spcPts val="0"/>
              </a:spcBef>
            </a:pPr>
            <a:r>
              <a:rPr lang="en-US" dirty="0"/>
              <a:t>Demo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US" dirty="0"/>
              <a:t>Challenges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US" dirty="0"/>
              <a:t>Future Plan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 Milestone</a:t>
            </a:r>
            <a:endParaRPr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7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684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212779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C78D8"/>
                </a:solidFill>
              </a:rPr>
              <a:t>Next Milestone</a:t>
            </a:r>
            <a:endParaRPr dirty="0">
              <a:solidFill>
                <a:srgbClr val="3C78D8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DE15918-5CDB-4D48-9E51-87C2E0EA34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6795184"/>
              </p:ext>
            </p:extLst>
          </p:nvPr>
        </p:nvGraphicFramePr>
        <p:xfrm>
          <a:off x="842681" y="1057835"/>
          <a:ext cx="7906871" cy="3066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BDDAAEFD-8DAE-4098-A5D0-E89CA3D7791E}"/>
              </a:ext>
            </a:extLst>
          </p:cNvPr>
          <p:cNvSpPr/>
          <p:nvPr/>
        </p:nvSpPr>
        <p:spPr>
          <a:xfrm>
            <a:off x="5833730" y="1057835"/>
            <a:ext cx="2091070" cy="2854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OTLSHAPE_T_834636e32cff480d8a852ae191fc6842_RightVerticalConnector3">
            <a:extLst>
              <a:ext uri="{FF2B5EF4-FFF2-40B4-BE49-F238E27FC236}">
                <a16:creationId xmlns:a16="http://schemas.microsoft.com/office/drawing/2014/main" id="{1715CDCE-D197-4559-80A5-D718C96E0300}"/>
              </a:ext>
            </a:extLst>
          </p:cNvPr>
          <p:cNvCxnSpPr/>
          <p:nvPr>
            <p:custDataLst>
              <p:tags r:id="rId1"/>
            </p:custDataLst>
          </p:nvPr>
        </p:nvCxnSpPr>
        <p:spPr>
          <a:xfrm>
            <a:off x="5982762" y="2152253"/>
            <a:ext cx="0" cy="166175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_834636e32cff480d8a852ae191fc6842_RightVerticalConnector2">
            <a:extLst>
              <a:ext uri="{FF2B5EF4-FFF2-40B4-BE49-F238E27FC236}">
                <a16:creationId xmlns:a16="http://schemas.microsoft.com/office/drawing/2014/main" id="{70C470B9-8084-4A9F-91B8-1E2FA2061EE9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5981408" y="1900740"/>
            <a:ext cx="0" cy="1085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2508efa28ff349da8bc6837b0c12f3f2_LeftVerticalConnector2">
            <a:extLst>
              <a:ext uri="{FF2B5EF4-FFF2-40B4-BE49-F238E27FC236}">
                <a16:creationId xmlns:a16="http://schemas.microsoft.com/office/drawing/2014/main" id="{70228F60-05B3-4E12-9258-8FC783705923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473310" y="407062"/>
            <a:ext cx="0" cy="333256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2508efa28ff349da8bc6837b0c12f3f2_LeftVerticalConnector1">
            <a:extLst>
              <a:ext uri="{FF2B5EF4-FFF2-40B4-BE49-F238E27FC236}">
                <a16:creationId xmlns:a16="http://schemas.microsoft.com/office/drawing/2014/main" id="{D8796B30-4DDF-4685-9564-2B6E7008A713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479956" y="93203"/>
            <a:ext cx="0" cy="186859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TLSHAPE_TB_00000000000000000000000000000000_ScaleContainer">
            <a:extLst>
              <a:ext uri="{FF2B5EF4-FFF2-40B4-BE49-F238E27FC236}">
                <a16:creationId xmlns:a16="http://schemas.microsoft.com/office/drawing/2014/main" id="{D8694920-B2FD-40E5-A9EE-EAB98241E99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-52579" y="3739627"/>
            <a:ext cx="9196579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TLSHAPE_TB_00000000000000000000000000000000_TimescaleInterval1">
            <a:extLst>
              <a:ext uri="{FF2B5EF4-FFF2-40B4-BE49-F238E27FC236}">
                <a16:creationId xmlns:a16="http://schemas.microsoft.com/office/drawing/2014/main" id="{1AE2713E-5855-4BDE-8BD2-D206D06BD3A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464" y="3780659"/>
            <a:ext cx="468846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 dirty="0">
                <a:solidFill>
                  <a:schemeClr val="lt1"/>
                </a:solidFill>
                <a:latin typeface="Calibri" panose="020F0502020204030204" pitchFamily="34" charset="0"/>
              </a:rPr>
              <a:t>Month 1</a:t>
            </a:r>
          </a:p>
        </p:txBody>
      </p:sp>
      <p:sp>
        <p:nvSpPr>
          <p:cNvPr id="22" name="OTLSHAPE_TB_00000000000000000000000000000000_TimescaleInterval2">
            <a:extLst>
              <a:ext uri="{FF2B5EF4-FFF2-40B4-BE49-F238E27FC236}">
                <a16:creationId xmlns:a16="http://schemas.microsoft.com/office/drawing/2014/main" id="{AF3EDEDB-7F48-4F05-B0AF-4A3D85BA7CE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6174" y="3777727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23" name="OTLSHAPE_TB_00000000000000000000000000000000_TimescaleInterval3">
            <a:extLst>
              <a:ext uri="{FF2B5EF4-FFF2-40B4-BE49-F238E27FC236}">
                <a16:creationId xmlns:a16="http://schemas.microsoft.com/office/drawing/2014/main" id="{D25E6458-355E-4D9B-89A7-368D7452D71D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496411" y="3787334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24" name="OTLSHAPE_TB_00000000000000000000000000000000_TimescaleInterval4">
            <a:extLst>
              <a:ext uri="{FF2B5EF4-FFF2-40B4-BE49-F238E27FC236}">
                <a16:creationId xmlns:a16="http://schemas.microsoft.com/office/drawing/2014/main" id="{2C3627B8-4A64-4711-A6BD-B8DBE097B205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350348" y="3787334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25" name="OTLSHAPE_TB_00000000000000000000000000000000_TimescaleInterval5">
            <a:extLst>
              <a:ext uri="{FF2B5EF4-FFF2-40B4-BE49-F238E27FC236}">
                <a16:creationId xmlns:a16="http://schemas.microsoft.com/office/drawing/2014/main" id="{C18BC7D8-CB7D-46AC-8180-0E43AC356F76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3259978" y="3787334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26" name="OTLSHAPE_TB_00000000000000000000000000000000_TimescaleInterval6">
            <a:extLst>
              <a:ext uri="{FF2B5EF4-FFF2-40B4-BE49-F238E27FC236}">
                <a16:creationId xmlns:a16="http://schemas.microsoft.com/office/drawing/2014/main" id="{64BDC465-8AD3-416C-A296-080D6F649AA4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4207343" y="3787956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27" name="OTLSHAPE_TB_00000000000000000000000000000000_TimescaleInterval7">
            <a:extLst>
              <a:ext uri="{FF2B5EF4-FFF2-40B4-BE49-F238E27FC236}">
                <a16:creationId xmlns:a16="http://schemas.microsoft.com/office/drawing/2014/main" id="{D84D3071-4CDE-49C4-8155-8CED39265868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5071626" y="3780659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28" name="OTLSHAPE_TB_00000000000000000000000000000000_TimescaleInterval8">
            <a:extLst>
              <a:ext uri="{FF2B5EF4-FFF2-40B4-BE49-F238E27FC236}">
                <a16:creationId xmlns:a16="http://schemas.microsoft.com/office/drawing/2014/main" id="{A9320710-3F64-4D5F-92FA-A03FB2F23BA9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946869" y="3795257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29" name="OTLSHAPE_TB_00000000000000000000000000000000_ScaleMarking1">
            <a:extLst>
              <a:ext uri="{FF2B5EF4-FFF2-40B4-BE49-F238E27FC236}">
                <a16:creationId xmlns:a16="http://schemas.microsoft.com/office/drawing/2014/main" id="{023927D7-9F73-4A0E-8845-41785875C20A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2534" y="35535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dk2"/>
                </a:solidFill>
                <a:latin typeface="Calibri" panose="020F0502020204030204" pitchFamily="34" charset="0"/>
              </a:rPr>
              <a:t>2018</a:t>
            </a:r>
          </a:p>
        </p:txBody>
      </p:sp>
      <p:sp>
        <p:nvSpPr>
          <p:cNvPr id="33" name="OTLSHAPE_M_ff7decb6e0db4851ac77cc8902440007_Title">
            <a:extLst>
              <a:ext uri="{FF2B5EF4-FFF2-40B4-BE49-F238E27FC236}">
                <a16:creationId xmlns:a16="http://schemas.microsoft.com/office/drawing/2014/main" id="{AD29E610-AEDE-45EA-86B9-960B9B87EE11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1259864" y="4367345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Milestone 1</a:t>
            </a:r>
          </a:p>
        </p:txBody>
      </p:sp>
      <p:sp>
        <p:nvSpPr>
          <p:cNvPr id="34" name="OTLSHAPE_M_ff7decb6e0db4851ac77cc8902440007_Date">
            <a:extLst>
              <a:ext uri="{FF2B5EF4-FFF2-40B4-BE49-F238E27FC236}">
                <a16:creationId xmlns:a16="http://schemas.microsoft.com/office/drawing/2014/main" id="{3AD3B80B-4338-4A11-84A9-FA72BC25D4FE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1267323" y="4244209"/>
            <a:ext cx="596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 dirty="0">
                <a:solidFill>
                  <a:schemeClr val="accent3"/>
                </a:solidFill>
                <a:latin typeface="Calibri" panose="020F0502020204030204" pitchFamily="34" charset="0"/>
              </a:rPr>
              <a:t>April</a:t>
            </a:r>
          </a:p>
        </p:txBody>
      </p:sp>
      <p:sp>
        <p:nvSpPr>
          <p:cNvPr id="35" name="OTLSHAPE_M_ff7decb6e0db4851ac77cc8902440007_Shape">
            <a:extLst>
              <a:ext uri="{FF2B5EF4-FFF2-40B4-BE49-F238E27FC236}">
                <a16:creationId xmlns:a16="http://schemas.microsoft.com/office/drawing/2014/main" id="{0525D869-834C-47FC-8D09-370540BA3C36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529810" y="3990209"/>
            <a:ext cx="228600" cy="2540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TLSHAPE_M_9438b85ee1f54061980733bd47489094_Title">
            <a:extLst>
              <a:ext uri="{FF2B5EF4-FFF2-40B4-BE49-F238E27FC236}">
                <a16:creationId xmlns:a16="http://schemas.microsoft.com/office/drawing/2014/main" id="{23154A3A-8F35-4520-827F-2E55F690A646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5678331" y="4521665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Milestone 2</a:t>
            </a:r>
          </a:p>
        </p:txBody>
      </p:sp>
      <p:sp>
        <p:nvSpPr>
          <p:cNvPr id="37" name="OTLSHAPE_M_9438b85ee1f54061980733bd47489094_Date">
            <a:extLst>
              <a:ext uri="{FF2B5EF4-FFF2-40B4-BE49-F238E27FC236}">
                <a16:creationId xmlns:a16="http://schemas.microsoft.com/office/drawing/2014/main" id="{09620370-3354-4171-AD8E-F8CDAFCACA5A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5764987" y="4357404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>
                <a:solidFill>
                  <a:schemeClr val="accent3"/>
                </a:solidFill>
                <a:latin typeface="Calibri" panose="020F0502020204030204" pitchFamily="34" charset="0"/>
              </a:rPr>
              <a:t>August</a:t>
            </a:r>
          </a:p>
        </p:txBody>
      </p:sp>
      <p:sp>
        <p:nvSpPr>
          <p:cNvPr id="38" name="OTLSHAPE_M_9438b85ee1f54061980733bd47489094_Shape">
            <a:extLst>
              <a:ext uri="{FF2B5EF4-FFF2-40B4-BE49-F238E27FC236}">
                <a16:creationId xmlns:a16="http://schemas.microsoft.com/office/drawing/2014/main" id="{F46C00B6-0DB6-4465-AA1D-64F685576D75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5870304" y="4041018"/>
            <a:ext cx="228600" cy="2540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TLSHAPE_M_d655f089477b436facc530480eae84e5_Title">
            <a:extLst>
              <a:ext uri="{FF2B5EF4-FFF2-40B4-BE49-F238E27FC236}">
                <a16:creationId xmlns:a16="http://schemas.microsoft.com/office/drawing/2014/main" id="{BC260222-263F-4993-8BE9-5C1A19C7C189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8400795" y="4504489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Milestone 3</a:t>
            </a:r>
          </a:p>
        </p:txBody>
      </p:sp>
      <p:sp>
        <p:nvSpPr>
          <p:cNvPr id="40" name="OTLSHAPE_M_d655f089477b436facc530480eae84e5_Date">
            <a:extLst>
              <a:ext uri="{FF2B5EF4-FFF2-40B4-BE49-F238E27FC236}">
                <a16:creationId xmlns:a16="http://schemas.microsoft.com/office/drawing/2014/main" id="{5AD64F11-6967-4306-90AD-4D1ABEBFAC8C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8581941" y="4364170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4" dirty="0">
                <a:solidFill>
                  <a:schemeClr val="accent3"/>
                </a:solidFill>
                <a:latin typeface="Calibri" panose="020F0502020204030204" pitchFamily="34" charset="0"/>
              </a:rPr>
              <a:t>December</a:t>
            </a:r>
          </a:p>
        </p:txBody>
      </p:sp>
      <p:sp>
        <p:nvSpPr>
          <p:cNvPr id="41" name="OTLSHAPE_M_d655f089477b436facc530480eae84e5_Shape">
            <a:extLst>
              <a:ext uri="{FF2B5EF4-FFF2-40B4-BE49-F238E27FC236}">
                <a16:creationId xmlns:a16="http://schemas.microsoft.com/office/drawing/2014/main" id="{36A45AC9-3A2B-4EC8-AAEE-7F8ABB32E254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8768994" y="4041018"/>
            <a:ext cx="228600" cy="254000"/>
          </a:xfrm>
          <a:prstGeom prst="diamond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TLSHAPE_T_2508efa28ff349da8bc6837b0c12f3f2_Shape">
            <a:extLst>
              <a:ext uri="{FF2B5EF4-FFF2-40B4-BE49-F238E27FC236}">
                <a16:creationId xmlns:a16="http://schemas.microsoft.com/office/drawing/2014/main" id="{8CC1325F-7ABC-4E42-80CA-46F02018BC4A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473310" y="-8397"/>
            <a:ext cx="1192885" cy="241068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TLSHAPE_T_9116278e5c2946a085db5776da322f3f_Shape">
            <a:extLst>
              <a:ext uri="{FF2B5EF4-FFF2-40B4-BE49-F238E27FC236}">
                <a16:creationId xmlns:a16="http://schemas.microsoft.com/office/drawing/2014/main" id="{C941F180-5911-4BE7-8E08-4DB2BD4DAA86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479794" y="335477"/>
            <a:ext cx="365316" cy="156475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TLSHAPE_T_9116278e5c2946a085db5776da322f3f_Title">
            <a:extLst>
              <a:ext uri="{FF2B5EF4-FFF2-40B4-BE49-F238E27FC236}">
                <a16:creationId xmlns:a16="http://schemas.microsoft.com/office/drawing/2014/main" id="{728C58BA-8E6C-4F95-9712-BC2BE5084023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490029" y="539343"/>
            <a:ext cx="782283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 dirty="0">
                <a:solidFill>
                  <a:schemeClr val="accent3"/>
                </a:solidFill>
                <a:latin typeface="Calibri" panose="020F0502020204030204" pitchFamily="34" charset="0"/>
              </a:rPr>
              <a:t>User Problem</a:t>
            </a:r>
          </a:p>
        </p:txBody>
      </p:sp>
      <p:sp>
        <p:nvSpPr>
          <p:cNvPr id="51" name="OTLSHAPE_T_8574f27a0c634b08b97c20e1eb8b1a11_Shape">
            <a:extLst>
              <a:ext uri="{FF2B5EF4-FFF2-40B4-BE49-F238E27FC236}">
                <a16:creationId xmlns:a16="http://schemas.microsoft.com/office/drawing/2014/main" id="{31E70C0B-D962-4EF7-B03C-9BC3F1766B79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492588" y="843775"/>
            <a:ext cx="532649" cy="139995"/>
          </a:xfrm>
          <a:prstGeom prst="homePlate">
            <a:avLst/>
          </a:prstGeom>
          <a:solidFill>
            <a:srgbClr val="C55A1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TLSHAPE_T_8545a2622707410ea6bf0bb2412e4891_Shape">
            <a:extLst>
              <a:ext uri="{FF2B5EF4-FFF2-40B4-BE49-F238E27FC236}">
                <a16:creationId xmlns:a16="http://schemas.microsoft.com/office/drawing/2014/main" id="{77F1E820-9AC3-4538-A64C-B9AF421F0203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2300089" y="748099"/>
            <a:ext cx="378456" cy="148759"/>
          </a:xfrm>
          <a:prstGeom prst="homePlate">
            <a:avLst/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TLSHAPE_T_8545a2622707410ea6bf0bb2412e4891_Title">
            <a:extLst>
              <a:ext uri="{FF2B5EF4-FFF2-40B4-BE49-F238E27FC236}">
                <a16:creationId xmlns:a16="http://schemas.microsoft.com/office/drawing/2014/main" id="{DC47B0E9-2899-4434-B98C-6846312C8D7E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662972" y="556171"/>
            <a:ext cx="596900" cy="6771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 dirty="0">
                <a:solidFill>
                  <a:schemeClr val="accent3"/>
                </a:solidFill>
                <a:latin typeface="Calibri" panose="020F0502020204030204" pitchFamily="34" charset="0"/>
              </a:rPr>
              <a:t> Deploy on realsense board</a:t>
            </a:r>
          </a:p>
        </p:txBody>
      </p:sp>
      <p:sp>
        <p:nvSpPr>
          <p:cNvPr id="57" name="OTLSHAPE_T_834636e32cff480d8a852ae191fc6842_Shape">
            <a:extLst>
              <a:ext uri="{FF2B5EF4-FFF2-40B4-BE49-F238E27FC236}">
                <a16:creationId xmlns:a16="http://schemas.microsoft.com/office/drawing/2014/main" id="{6A7B465F-8276-44D8-93A9-F8FBFFEF2850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1650593" y="396368"/>
            <a:ext cx="28194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TLSHAPE_T_f4fcd5cd4d1e4f139515633c6945b409_Shape">
            <a:extLst>
              <a:ext uri="{FF2B5EF4-FFF2-40B4-BE49-F238E27FC236}">
                <a16:creationId xmlns:a16="http://schemas.microsoft.com/office/drawing/2014/main" id="{2D0F207E-9537-4340-9C1D-4EBC130B9AB9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3320985" y="999444"/>
            <a:ext cx="381000" cy="127000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TLSHAPE_T_f4fcd5cd4d1e4f139515633c6945b409_Title">
            <a:extLst>
              <a:ext uri="{FF2B5EF4-FFF2-40B4-BE49-F238E27FC236}">
                <a16:creationId xmlns:a16="http://schemas.microsoft.com/office/drawing/2014/main" id="{AE28FBB1-3EF9-40F8-A39C-2CF8A8414322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2683869" y="724392"/>
            <a:ext cx="596900" cy="6771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 dirty="0">
                <a:solidFill>
                  <a:schemeClr val="accent3"/>
                </a:solidFill>
                <a:latin typeface="Calibri" panose="020F0502020204030204" pitchFamily="34" charset="0"/>
              </a:rPr>
              <a:t>Live Stream capture support</a:t>
            </a:r>
          </a:p>
        </p:txBody>
      </p:sp>
      <p:sp>
        <p:nvSpPr>
          <p:cNvPr id="63" name="OTLSHAPE_T_61bd4421f159413dba7281a5185e38b8_Shape">
            <a:extLst>
              <a:ext uri="{FF2B5EF4-FFF2-40B4-BE49-F238E27FC236}">
                <a16:creationId xmlns:a16="http://schemas.microsoft.com/office/drawing/2014/main" id="{BAB0FB92-0E73-4B45-85DC-A59EE319D40E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4010128" y="1427421"/>
            <a:ext cx="937774" cy="144890"/>
          </a:xfrm>
          <a:prstGeom prst="homePlat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TLSHAPE_T_61bd4421f159413dba7281a5185e38b8_Title">
            <a:extLst>
              <a:ext uri="{FF2B5EF4-FFF2-40B4-BE49-F238E27FC236}">
                <a16:creationId xmlns:a16="http://schemas.microsoft.com/office/drawing/2014/main" id="{5D9456C7-0445-4852-99F4-AC461DB457BF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3373011" y="1237007"/>
            <a:ext cx="596900" cy="5078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 dirty="0">
                <a:solidFill>
                  <a:schemeClr val="accent3"/>
                </a:solidFill>
                <a:latin typeface="Calibri" panose="020F0502020204030204" pitchFamily="34" charset="0"/>
              </a:rPr>
              <a:t>Neural  Network Model</a:t>
            </a:r>
          </a:p>
        </p:txBody>
      </p:sp>
      <p:sp>
        <p:nvSpPr>
          <p:cNvPr id="66" name="OTLSHAPE_T_2fdad40dfd14467b93d0a759296f251a_Shape">
            <a:extLst>
              <a:ext uri="{FF2B5EF4-FFF2-40B4-BE49-F238E27FC236}">
                <a16:creationId xmlns:a16="http://schemas.microsoft.com/office/drawing/2014/main" id="{F1A3426A-4060-4FB1-9786-BCC351A22178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4947902" y="1716855"/>
            <a:ext cx="1033506" cy="136493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TLSHAPE_T_2fdad40dfd14467b93d0a759296f251a_Title">
            <a:extLst>
              <a:ext uri="{FF2B5EF4-FFF2-40B4-BE49-F238E27FC236}">
                <a16:creationId xmlns:a16="http://schemas.microsoft.com/office/drawing/2014/main" id="{FF16545C-6F20-44ED-BD3B-54DD0EB84310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4310785" y="1611079"/>
            <a:ext cx="5969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 dirty="0">
                <a:solidFill>
                  <a:schemeClr val="accent3"/>
                </a:solidFill>
                <a:latin typeface="Calibri" panose="020F0502020204030204" pitchFamily="34" charset="0"/>
              </a:rPr>
              <a:t>Deploy on the board</a:t>
            </a:r>
          </a:p>
        </p:txBody>
      </p:sp>
      <p:sp>
        <p:nvSpPr>
          <p:cNvPr id="72" name="OTLSHAPE_T_a1fe2df1afb74a24b48db95b6b338bf9_Shape">
            <a:extLst>
              <a:ext uri="{FF2B5EF4-FFF2-40B4-BE49-F238E27FC236}">
                <a16:creationId xmlns:a16="http://schemas.microsoft.com/office/drawing/2014/main" id="{30945B6E-3886-4165-AFA8-D0FC1C3E174A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6448341" y="2163134"/>
            <a:ext cx="2695659" cy="203198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D5111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TLSHAPE_T_a1fe2df1afb74a24b48db95b6b338bf9_Title">
            <a:extLst>
              <a:ext uri="{FF2B5EF4-FFF2-40B4-BE49-F238E27FC236}">
                <a16:creationId xmlns:a16="http://schemas.microsoft.com/office/drawing/2014/main" id="{7DDCD793-48E0-4C6B-B770-B450439800CC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5678331" y="2180095"/>
            <a:ext cx="726703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Milestone 3</a:t>
            </a:r>
          </a:p>
        </p:txBody>
      </p:sp>
      <p:sp>
        <p:nvSpPr>
          <p:cNvPr id="75" name="OTLSHAPE_T_b2528e25fb5f4019a02b029d7b23b862_Shape">
            <a:extLst>
              <a:ext uri="{FF2B5EF4-FFF2-40B4-BE49-F238E27FC236}">
                <a16:creationId xmlns:a16="http://schemas.microsoft.com/office/drawing/2014/main" id="{AE3AEB81-7C06-4066-9CED-5650EFF4AFFA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6448341" y="2451592"/>
            <a:ext cx="562059" cy="148759"/>
          </a:xfrm>
          <a:prstGeom prst="homePlat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TLSHAPE_T_b2528e25fb5f4019a02b029d7b23b862_Title">
            <a:extLst>
              <a:ext uri="{FF2B5EF4-FFF2-40B4-BE49-F238E27FC236}">
                <a16:creationId xmlns:a16="http://schemas.microsoft.com/office/drawing/2014/main" id="{A2ECCCB0-2AE0-4717-8839-DB8F57A4C3B6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5811224" y="2345817"/>
            <a:ext cx="5969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 dirty="0">
                <a:solidFill>
                  <a:schemeClr val="accent3"/>
                </a:solidFill>
                <a:latin typeface="Calibri" panose="020F0502020204030204" pitchFamily="34" charset="0"/>
              </a:rPr>
              <a:t>Alert notify </a:t>
            </a:r>
          </a:p>
        </p:txBody>
      </p:sp>
      <p:sp>
        <p:nvSpPr>
          <p:cNvPr id="78" name="OTLSHAPE_T_ac1ef414023b498ab438285066d789ef_Shape">
            <a:extLst>
              <a:ext uri="{FF2B5EF4-FFF2-40B4-BE49-F238E27FC236}">
                <a16:creationId xmlns:a16="http://schemas.microsoft.com/office/drawing/2014/main" id="{4361446D-BFC1-4A24-B91F-AD59EE7EDFF4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6982545" y="2685611"/>
            <a:ext cx="579458" cy="148760"/>
          </a:xfrm>
          <a:prstGeom prst="homePlate">
            <a:avLst/>
          </a:prstGeom>
          <a:solidFill>
            <a:srgbClr val="54823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TLSHAPE_T_7b6fba2144cf463e8b9daf026c745a6d_Shape">
            <a:extLst>
              <a:ext uri="{FF2B5EF4-FFF2-40B4-BE49-F238E27FC236}">
                <a16:creationId xmlns:a16="http://schemas.microsoft.com/office/drawing/2014/main" id="{92316167-290A-475A-9241-7BCD581AB238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7736030" y="2900766"/>
            <a:ext cx="496287" cy="167623"/>
          </a:xfrm>
          <a:prstGeom prst="homePlat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TLSHAPE_T_7b6fba2144cf463e8b9daf026c745a6d_Title">
            <a:extLst>
              <a:ext uri="{FF2B5EF4-FFF2-40B4-BE49-F238E27FC236}">
                <a16:creationId xmlns:a16="http://schemas.microsoft.com/office/drawing/2014/main" id="{E88343A9-0531-4CA7-A28F-39D48E94D07A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6126593" y="2656663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2" dirty="0">
                <a:solidFill>
                  <a:schemeClr val="accent3"/>
                </a:solidFill>
                <a:latin typeface="Calibri" panose="020F0502020204030204" pitchFamily="34" charset="0"/>
              </a:rPr>
              <a:t>Attach clip</a:t>
            </a:r>
          </a:p>
        </p:txBody>
      </p:sp>
      <p:sp>
        <p:nvSpPr>
          <p:cNvPr id="84" name="OTLSHAPE_T_8d75aaf91f11405d8720698af5304071_Shape">
            <a:extLst>
              <a:ext uri="{FF2B5EF4-FFF2-40B4-BE49-F238E27FC236}">
                <a16:creationId xmlns:a16="http://schemas.microsoft.com/office/drawing/2014/main" id="{EBA186F2-30BF-4CAE-AEA9-52B76B6CEFC0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8136335" y="3153649"/>
            <a:ext cx="950260" cy="125128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TLSHAPE_T_8d75aaf91f11405d8720698af5304071_Title">
            <a:extLst>
              <a:ext uri="{FF2B5EF4-FFF2-40B4-BE49-F238E27FC236}">
                <a16:creationId xmlns:a16="http://schemas.microsoft.com/office/drawing/2014/main" id="{62078524-ECA3-4F01-B8DC-C921D8FD64DC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6864803" y="2835265"/>
            <a:ext cx="8382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4" dirty="0">
                <a:solidFill>
                  <a:schemeClr val="accent3"/>
                </a:solidFill>
                <a:latin typeface="Calibri" panose="020F0502020204030204" pitchFamily="34" charset="0"/>
              </a:rPr>
              <a:t>End 2 End deploy</a:t>
            </a:r>
          </a:p>
        </p:txBody>
      </p:sp>
      <p:sp>
        <p:nvSpPr>
          <p:cNvPr id="88" name="OTLSHAPE_T_dc59864a8fe6461f93f8543967c3a710_Title">
            <a:extLst>
              <a:ext uri="{FF2B5EF4-FFF2-40B4-BE49-F238E27FC236}">
                <a16:creationId xmlns:a16="http://schemas.microsoft.com/office/drawing/2014/main" id="{F4DB259E-1360-416A-9887-563AD0E58489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8136335" y="3195382"/>
            <a:ext cx="838200" cy="5078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4" dirty="0">
                <a:solidFill>
                  <a:schemeClr val="accent3"/>
                </a:solidFill>
                <a:latin typeface="Calibri" panose="020F0502020204030204" pitchFamily="34" charset="0"/>
              </a:rPr>
              <a:t>Fixing bugs and E2E system</a:t>
            </a:r>
          </a:p>
        </p:txBody>
      </p:sp>
      <p:sp>
        <p:nvSpPr>
          <p:cNvPr id="176" name="OTLSHAPE_TB_00000000000000000000000000000000_TimescaleInterval8">
            <a:extLst>
              <a:ext uri="{FF2B5EF4-FFF2-40B4-BE49-F238E27FC236}">
                <a16:creationId xmlns:a16="http://schemas.microsoft.com/office/drawing/2014/main" id="{548ACF79-1E47-4225-BA2F-34EBEECBB4CA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6816219" y="3811737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77" name="OTLSHAPE_TB_00000000000000000000000000000000_TimescaleInterval8">
            <a:extLst>
              <a:ext uri="{FF2B5EF4-FFF2-40B4-BE49-F238E27FC236}">
                <a16:creationId xmlns:a16="http://schemas.microsoft.com/office/drawing/2014/main" id="{6DC668DE-2C5B-4B3C-9C41-D6B28E96EE74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7486533" y="3794671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178" name="OTLSHAPE_TB_00000000000000000000000000000000_TimescaleInterval8">
            <a:extLst>
              <a:ext uri="{FF2B5EF4-FFF2-40B4-BE49-F238E27FC236}">
                <a16:creationId xmlns:a16="http://schemas.microsoft.com/office/drawing/2014/main" id="{3D188E50-2843-4BA5-9E0E-852C8387465F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8156847" y="3811737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179" name="OTLSHAPE_TB_00000000000000000000000000000000_TimescaleInterval8">
            <a:extLst>
              <a:ext uri="{FF2B5EF4-FFF2-40B4-BE49-F238E27FC236}">
                <a16:creationId xmlns:a16="http://schemas.microsoft.com/office/drawing/2014/main" id="{9F77C3FE-F7B4-4636-B72D-2BE4A2DAE34B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8807824" y="3794671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181" name="OTLSHAPE_T_9116278e5c2946a085db5776da322f3f_Title">
            <a:extLst>
              <a:ext uri="{FF2B5EF4-FFF2-40B4-BE49-F238E27FC236}">
                <a16:creationId xmlns:a16="http://schemas.microsoft.com/office/drawing/2014/main" id="{D1CB6308-2C82-415B-A1B8-99DF2B872648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376890" y="1004087"/>
            <a:ext cx="782283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 dirty="0">
                <a:solidFill>
                  <a:schemeClr val="accent3"/>
                </a:solidFill>
                <a:latin typeface="Calibri" panose="020F0502020204030204" pitchFamily="34" charset="0"/>
              </a:rPr>
              <a:t>Project Plan</a:t>
            </a:r>
          </a:p>
        </p:txBody>
      </p:sp>
      <p:cxnSp>
        <p:nvCxnSpPr>
          <p:cNvPr id="182" name="OTLSHAPE_T_2508efa28ff349da8bc6837b0c12f3f2_LeftVerticalConnector2">
            <a:extLst>
              <a:ext uri="{FF2B5EF4-FFF2-40B4-BE49-F238E27FC236}">
                <a16:creationId xmlns:a16="http://schemas.microsoft.com/office/drawing/2014/main" id="{5B899672-8A4F-4500-9DEA-48260B2B4D18}"/>
              </a:ext>
            </a:extLst>
          </p:cNvPr>
          <p:cNvCxnSpPr>
            <a:cxnSpLocks/>
            <a:stCxn id="57" idx="3"/>
          </p:cNvCxnSpPr>
          <p:nvPr>
            <p:custDataLst>
              <p:tags r:id="rId52"/>
            </p:custDataLst>
          </p:nvPr>
        </p:nvCxnSpPr>
        <p:spPr>
          <a:xfrm flipH="1">
            <a:off x="1644111" y="497968"/>
            <a:ext cx="6482" cy="3241659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OTLSHAPE_T_9116278e5c2946a085db5776da322f3f_Shape">
            <a:extLst>
              <a:ext uri="{FF2B5EF4-FFF2-40B4-BE49-F238E27FC236}">
                <a16:creationId xmlns:a16="http://schemas.microsoft.com/office/drawing/2014/main" id="{B9E14BD8-D462-4BA2-B87A-878ADA63A273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487695" y="1281552"/>
            <a:ext cx="537542" cy="181476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TLSHAPE_T_9116278e5c2946a085db5776da322f3f_Title">
            <a:extLst>
              <a:ext uri="{FF2B5EF4-FFF2-40B4-BE49-F238E27FC236}">
                <a16:creationId xmlns:a16="http://schemas.microsoft.com/office/drawing/2014/main" id="{2B236477-FB93-4313-9453-CAA48803030B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513188" y="1575616"/>
            <a:ext cx="782283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 dirty="0">
                <a:solidFill>
                  <a:schemeClr val="accent3"/>
                </a:solidFill>
                <a:latin typeface="Calibri" panose="020F0502020204030204" pitchFamily="34" charset="0"/>
              </a:rPr>
              <a:t>Data finding</a:t>
            </a:r>
          </a:p>
        </p:txBody>
      </p:sp>
      <p:sp>
        <p:nvSpPr>
          <p:cNvPr id="186" name="OTLSHAPE_T_9116278e5c2946a085db5776da322f3f_Shape">
            <a:extLst>
              <a:ext uri="{FF2B5EF4-FFF2-40B4-BE49-F238E27FC236}">
                <a16:creationId xmlns:a16="http://schemas.microsoft.com/office/drawing/2014/main" id="{EFCC4CA0-B5DB-4529-8DAB-A44D127D8962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1025237" y="1998547"/>
            <a:ext cx="627984" cy="147614"/>
          </a:xfrm>
          <a:prstGeom prst="homePlat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TLSHAPE_T_9116278e5c2946a085db5776da322f3f_Title">
            <a:extLst>
              <a:ext uri="{FF2B5EF4-FFF2-40B4-BE49-F238E27FC236}">
                <a16:creationId xmlns:a16="http://schemas.microsoft.com/office/drawing/2014/main" id="{56A739C3-DE38-49C1-AB4B-C0F220AB979A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622314" y="2199830"/>
            <a:ext cx="782283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 dirty="0">
                <a:solidFill>
                  <a:schemeClr val="accent3"/>
                </a:solidFill>
                <a:latin typeface="Calibri" panose="020F0502020204030204" pitchFamily="34" charset="0"/>
              </a:rPr>
              <a:t>Data Exploration</a:t>
            </a:r>
          </a:p>
        </p:txBody>
      </p:sp>
      <p:sp>
        <p:nvSpPr>
          <p:cNvPr id="188" name="OTLSHAPE_T_9116278e5c2946a085db5776da322f3f_Shape">
            <a:extLst>
              <a:ext uri="{FF2B5EF4-FFF2-40B4-BE49-F238E27FC236}">
                <a16:creationId xmlns:a16="http://schemas.microsoft.com/office/drawing/2014/main" id="{B1B0BD73-A78A-4B5B-89CA-071DE183D602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1025237" y="3101277"/>
            <a:ext cx="625356" cy="140815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TLSHAPE_T_9116278e5c2946a085db5776da322f3f_Title">
            <a:extLst>
              <a:ext uri="{FF2B5EF4-FFF2-40B4-BE49-F238E27FC236}">
                <a16:creationId xmlns:a16="http://schemas.microsoft.com/office/drawing/2014/main" id="{B9D83226-2753-40B4-B74E-E4C489EAC8CC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597467" y="3289483"/>
            <a:ext cx="782283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 dirty="0">
                <a:solidFill>
                  <a:schemeClr val="accent3"/>
                </a:solidFill>
                <a:latin typeface="Calibri" panose="020F0502020204030204" pitchFamily="34" charset="0"/>
              </a:rPr>
              <a:t>Initial Modelling</a:t>
            </a:r>
          </a:p>
        </p:txBody>
      </p:sp>
      <p:sp>
        <p:nvSpPr>
          <p:cNvPr id="193" name="Shape 484">
            <a:extLst>
              <a:ext uri="{FF2B5EF4-FFF2-40B4-BE49-F238E27FC236}">
                <a16:creationId xmlns:a16="http://schemas.microsoft.com/office/drawing/2014/main" id="{2C5E6D8B-729C-4CBE-9E6D-5E4EE102C2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28395" y="-239806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C78D8"/>
                </a:solidFill>
              </a:rPr>
              <a:t>Monthly Project Plan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6D48391-2D47-43CD-865F-C6385C6793EE}"/>
              </a:ext>
            </a:extLst>
          </p:cNvPr>
          <p:cNvSpPr/>
          <p:nvPr/>
        </p:nvSpPr>
        <p:spPr>
          <a:xfrm>
            <a:off x="5759617" y="1114024"/>
            <a:ext cx="3409422" cy="2854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7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275529"/>
            <a:ext cx="6996600" cy="560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Documentation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75850" y="1271232"/>
            <a:ext cx="6996600" cy="2897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hlinkClick r:id="rId3"/>
              </a:rPr>
              <a:t>https://bitbucket.org/teamneo/myhappybaby</a:t>
            </a:r>
            <a:endParaRPr lang="en-US" dirty="0"/>
          </a:p>
          <a:p>
            <a:pPr lvl="0"/>
            <a:r>
              <a:rPr lang="en-US" u="sng" dirty="0">
                <a:hlinkClick r:id="rId4"/>
              </a:rPr>
              <a:t>https://trello.com/#</a:t>
            </a:r>
            <a:endParaRPr lang="en-US" u="sng" dirty="0"/>
          </a:p>
          <a:p>
            <a:pPr lvl="0"/>
            <a:r>
              <a:rPr lang="en-US" u="sng" dirty="0">
                <a:hlinkClick r:id="rId5"/>
              </a:rPr>
              <a:t>https://docs.google.com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756728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/>
          </a:p>
        </p:txBody>
      </p:sp>
      <p:sp>
        <p:nvSpPr>
          <p:cNvPr id="733" name="Shape 733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/>
              <a:t>Q</a:t>
            </a:r>
            <a:r>
              <a:rPr lang="en" sz="3600" b="1" dirty="0"/>
              <a:t>/A</a:t>
            </a:r>
            <a:endParaRPr sz="3600" b="1" dirty="0"/>
          </a:p>
        </p:txBody>
      </p:sp>
    </p:spTree>
    <p:extLst>
      <p:ext uri="{BB962C8B-B14F-4D97-AF65-F5344CB8AC3E}">
        <p14:creationId xmlns:p14="http://schemas.microsoft.com/office/powerpoint/2010/main" val="16673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51414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RECAP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75850" y="995072"/>
            <a:ext cx="6996600" cy="3218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Defined the business objective </a:t>
            </a:r>
          </a:p>
          <a:p>
            <a:pPr>
              <a:spcBef>
                <a:spcPts val="600"/>
              </a:spcBef>
            </a:pPr>
            <a:r>
              <a:rPr lang="en-US" dirty="0"/>
              <a:t>Built corresponding system diagram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US" dirty="0"/>
              <a:t>Initial Data Gathering 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US" dirty="0"/>
              <a:t>Audio Feature Extraction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US" dirty="0"/>
              <a:t>Applied Simple Modelling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US" dirty="0"/>
              <a:t>Result Analysis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US" dirty="0"/>
              <a:t>Research in future techniques</a:t>
            </a:r>
          </a:p>
        </p:txBody>
      </p:sp>
    </p:spTree>
    <p:extLst>
      <p:ext uri="{BB962C8B-B14F-4D97-AF65-F5344CB8AC3E}">
        <p14:creationId xmlns:p14="http://schemas.microsoft.com/office/powerpoint/2010/main" val="315104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/>
        </p:nvSpPr>
        <p:spPr>
          <a:xfrm>
            <a:off x="3021959" y="1214200"/>
            <a:ext cx="2903100" cy="2903100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107370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APPROACH</a:t>
            </a:r>
            <a:endParaRPr dirty="0"/>
          </a:p>
        </p:txBody>
      </p:sp>
      <p:sp>
        <p:nvSpPr>
          <p:cNvPr id="558" name="Shape 558"/>
          <p:cNvSpPr/>
          <p:nvPr/>
        </p:nvSpPr>
        <p:spPr>
          <a:xfrm rot="2700000">
            <a:off x="2658025" y="1637234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59" name="Shape 559"/>
          <p:cNvSpPr/>
          <p:nvPr/>
        </p:nvSpPr>
        <p:spPr>
          <a:xfrm rot="2700000">
            <a:off x="3807808" y="2787016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2832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60" name="Shape 560"/>
          <p:cNvSpPr/>
          <p:nvPr/>
        </p:nvSpPr>
        <p:spPr>
          <a:xfrm rot="-2700000">
            <a:off x="2657772" y="2786947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61" name="Shape 561"/>
          <p:cNvSpPr/>
          <p:nvPr/>
        </p:nvSpPr>
        <p:spPr>
          <a:xfrm rot="-2700000">
            <a:off x="3807555" y="1637165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3633789" y="1814998"/>
            <a:ext cx="1694400" cy="1694400"/>
          </a:xfrm>
          <a:prstGeom prst="ellipse">
            <a:avLst/>
          </a:prstGeom>
          <a:noFill/>
          <a:ln w="76200" cap="flat" cmpd="sng">
            <a:solidFill>
              <a:srgbClr val="7F7F7F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3632411" y="1824888"/>
            <a:ext cx="840300" cy="84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53743" y="0"/>
                  <a:pt x="0" y="53743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120000" y="0"/>
                </a:lnTo>
                <a:close/>
              </a:path>
            </a:pathLst>
          </a:custGeom>
          <a:solidFill>
            <a:srgbClr val="8EC4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3632411" y="2666172"/>
            <a:ext cx="840300" cy="84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66256"/>
                  <a:pt x="53743" y="120000"/>
                  <a:pt x="120000" y="12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3468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Shape 565"/>
          <p:cNvSpPr/>
          <p:nvPr/>
        </p:nvSpPr>
        <p:spPr>
          <a:xfrm>
            <a:off x="4472916" y="1824888"/>
            <a:ext cx="841500" cy="84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53743"/>
                  <a:pt x="66256" y="0"/>
                  <a:pt x="0" y="0"/>
                </a:cubicBezTo>
                <a:close/>
              </a:path>
            </a:pathLst>
          </a:custGeom>
          <a:solidFill>
            <a:srgbClr val="00A7C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Shape 566"/>
          <p:cNvSpPr/>
          <p:nvPr/>
        </p:nvSpPr>
        <p:spPr>
          <a:xfrm>
            <a:off x="4472916" y="2666172"/>
            <a:ext cx="841500" cy="84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cubicBezTo>
                  <a:pt x="66256" y="120000"/>
                  <a:pt x="120000" y="66256"/>
                  <a:pt x="120000" y="0"/>
                </a:cubicBezTo>
                <a:cubicBezTo>
                  <a:pt x="0" y="0"/>
                  <a:pt x="0" y="0"/>
                  <a:pt x="0" y="0"/>
                </a:cubicBezTo>
                <a:lnTo>
                  <a:pt x="0" y="120000"/>
                </a:lnTo>
                <a:close/>
              </a:path>
            </a:pathLst>
          </a:custGeom>
          <a:solidFill>
            <a:srgbClr val="1F273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Shape 567"/>
          <p:cNvSpPr/>
          <p:nvPr/>
        </p:nvSpPr>
        <p:spPr>
          <a:xfrm>
            <a:off x="3852560" y="2045785"/>
            <a:ext cx="1240800" cy="1240800"/>
          </a:xfrm>
          <a:prstGeom prst="ellipse">
            <a:avLst/>
          </a:prstGeom>
          <a:gradFill>
            <a:gsLst>
              <a:gs pos="0">
                <a:srgbClr val="FFFFFF"/>
              </a:gs>
              <a:gs pos="81000">
                <a:srgbClr val="EEEEEE"/>
              </a:gs>
              <a:gs pos="100000">
                <a:srgbClr val="D8D8D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1005825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3751657" y="1311701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5066754" y="1311701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5708039" y="1943931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5708039" y="3251593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3751657" y="3890258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5066754" y="3890258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3108648" y="1943931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3108648" y="3251593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Shape 578"/>
          <p:cNvSpPr/>
          <p:nvPr/>
        </p:nvSpPr>
        <p:spPr>
          <a:xfrm rot="5400000">
            <a:off x="2776349" y="24032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4211009" y="9684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4211009" y="3838047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Shape 587"/>
          <p:cNvSpPr txBox="1"/>
          <p:nvPr/>
        </p:nvSpPr>
        <p:spPr>
          <a:xfrm>
            <a:off x="6242652" y="1106489"/>
            <a:ext cx="1932506" cy="275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Intel Robotic Development Kit</a:t>
            </a:r>
            <a:endParaRPr sz="1800" b="0" i="0" u="none" strike="noStrike" cap="none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0" name="Shape 590"/>
          <p:cNvSpPr txBox="1"/>
          <p:nvPr/>
        </p:nvSpPr>
        <p:spPr>
          <a:xfrm>
            <a:off x="6243026" y="3386932"/>
            <a:ext cx="1932498" cy="275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analysis and Modeling</a:t>
            </a:r>
            <a:endParaRPr sz="1800" b="0" i="0" u="none" strike="noStrike" cap="none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3" name="Shape 593"/>
          <p:cNvSpPr txBox="1"/>
          <p:nvPr/>
        </p:nvSpPr>
        <p:spPr>
          <a:xfrm>
            <a:off x="770511" y="1106489"/>
            <a:ext cx="1932506" cy="275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8EC4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Audio Stream Analysis</a:t>
            </a:r>
            <a:endParaRPr sz="1800" b="0" i="0" u="none" strike="noStrike" cap="none" dirty="0">
              <a:solidFill>
                <a:srgbClr val="8EC4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770598" y="3261424"/>
            <a:ext cx="1932498" cy="275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3468B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 and Deploy</a:t>
            </a:r>
            <a:endParaRPr sz="1800" b="0" i="0" u="none" strike="noStrike" cap="none" dirty="0">
              <a:solidFill>
                <a:srgbClr val="3468B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601" name="Shape 601"/>
          <p:cNvGrpSpPr/>
          <p:nvPr/>
        </p:nvGrpSpPr>
        <p:grpSpPr>
          <a:xfrm>
            <a:off x="5809892" y="2680517"/>
            <a:ext cx="211542" cy="32728"/>
            <a:chOff x="1293175" y="3895475"/>
            <a:chExt cx="339500" cy="52525"/>
          </a:xfrm>
        </p:grpSpPr>
        <p:sp>
          <p:nvSpPr>
            <p:cNvPr id="603" name="Shape 603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4290253" y="2353334"/>
            <a:ext cx="367377" cy="598937"/>
            <a:chOff x="6730350" y="2315900"/>
            <a:chExt cx="257700" cy="420100"/>
          </a:xfrm>
        </p:grpSpPr>
        <p:sp>
          <p:nvSpPr>
            <p:cNvPr id="614" name="Shape 61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Shape 580">
            <a:extLst>
              <a:ext uri="{FF2B5EF4-FFF2-40B4-BE49-F238E27FC236}">
                <a16:creationId xmlns:a16="http://schemas.microsoft.com/office/drawing/2014/main" id="{7F34B20B-76BF-472E-9A75-6746391A150A}"/>
              </a:ext>
            </a:extLst>
          </p:cNvPr>
          <p:cNvSpPr/>
          <p:nvPr/>
        </p:nvSpPr>
        <p:spPr>
          <a:xfrm>
            <a:off x="5662512" y="2434231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620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8886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Phase 2 Objectives achieved</a:t>
            </a:r>
            <a:endParaRPr dirty="0">
              <a:solidFill>
                <a:srgbClr val="3C78D8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8CB208D-DB88-487C-B1F2-E624228F4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73780"/>
              </p:ext>
            </p:extLst>
          </p:nvPr>
        </p:nvGraphicFramePr>
        <p:xfrm>
          <a:off x="1498050" y="979229"/>
          <a:ext cx="4913630" cy="22250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865630">
                  <a:extLst>
                    <a:ext uri="{9D8B030D-6E8A-4147-A177-3AD203B41FA5}">
                      <a16:colId xmlns:a16="http://schemas.microsoft.com/office/drawing/2014/main" val="366736030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133253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Planned Objectives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972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Deploy on realsense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134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Live Stream Capture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91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improvements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5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Improve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458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68832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DC0499-055B-4811-AB5C-3A5A831FA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348613"/>
              </p:ext>
            </p:extLst>
          </p:nvPr>
        </p:nvGraphicFramePr>
        <p:xfrm>
          <a:off x="1498050" y="3501656"/>
          <a:ext cx="4996288" cy="662616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498144">
                  <a:extLst>
                    <a:ext uri="{9D8B030D-6E8A-4147-A177-3AD203B41FA5}">
                      <a16:colId xmlns:a16="http://schemas.microsoft.com/office/drawing/2014/main" val="3667360304"/>
                    </a:ext>
                  </a:extLst>
                </a:gridCol>
                <a:gridCol w="2498144">
                  <a:extLst>
                    <a:ext uri="{9D8B030D-6E8A-4147-A177-3AD203B41FA5}">
                      <a16:colId xmlns:a16="http://schemas.microsoft.com/office/drawing/2014/main" val="4133253060"/>
                    </a:ext>
                  </a:extLst>
                </a:gridCol>
              </a:tblGrid>
              <a:tr h="331308">
                <a:tc>
                  <a:txBody>
                    <a:bodyPr/>
                    <a:lstStyle/>
                    <a:p>
                      <a:r>
                        <a:rPr lang="en-US" dirty="0"/>
                        <a:t>Unplanned Objectives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972154"/>
                  </a:ext>
                </a:extLst>
              </a:tr>
              <a:tr h="331308">
                <a:tc>
                  <a:txBody>
                    <a:bodyPr/>
                    <a:lstStyle/>
                    <a:p>
                      <a:r>
                        <a:rPr lang="en-US" dirty="0"/>
                        <a:t>End to End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134364"/>
                  </a:ext>
                </a:extLst>
              </a:tr>
            </a:tbl>
          </a:graphicData>
        </a:graphic>
      </p:graphicFrame>
      <p:pic>
        <p:nvPicPr>
          <p:cNvPr id="6" name="Picture 5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B3C777B0-93AF-493A-BD6C-C9185F2C5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525" y="1379625"/>
            <a:ext cx="347074" cy="321586"/>
          </a:xfrm>
          <a:prstGeom prst="rect">
            <a:avLst/>
          </a:prstGeom>
        </p:spPr>
      </p:pic>
      <p:pic>
        <p:nvPicPr>
          <p:cNvPr id="9" name="Picture 8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9164F6D5-577B-4A29-9D78-5C9540579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525" y="2091749"/>
            <a:ext cx="347074" cy="321586"/>
          </a:xfrm>
          <a:prstGeom prst="rect">
            <a:avLst/>
          </a:prstGeom>
        </p:spPr>
      </p:pic>
      <p:pic>
        <p:nvPicPr>
          <p:cNvPr id="10" name="Picture 9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83153F9A-E646-41A5-82FE-1D6CC777C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026" y="2487216"/>
            <a:ext cx="347074" cy="321586"/>
          </a:xfrm>
          <a:prstGeom prst="rect">
            <a:avLst/>
          </a:prstGeom>
        </p:spPr>
      </p:pic>
      <p:pic>
        <p:nvPicPr>
          <p:cNvPr id="11" name="Picture 10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BF7A270A-283A-4FC0-B98C-857ED609C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658" y="3842685"/>
            <a:ext cx="347074" cy="321586"/>
          </a:xfrm>
          <a:prstGeom prst="rect">
            <a:avLst/>
          </a:prstGeom>
        </p:spPr>
      </p:pic>
      <p:pic>
        <p:nvPicPr>
          <p:cNvPr id="8" name="Picture 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AA58104-E989-4889-816F-D299756CE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738" y="1752320"/>
            <a:ext cx="293567" cy="29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8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Improvements</a:t>
            </a:r>
            <a:endParaRPr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1</a:t>
            </a:r>
            <a:endParaRPr sz="12000" dirty="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6597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 lvl="0"/>
            <a:r>
              <a:rPr lang="en-US" dirty="0"/>
              <a:t>Initial Data Exploration</a:t>
            </a: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47750" y="814034"/>
            <a:ext cx="6996600" cy="2000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Current dataset has been taken from public git repo dataset:</a:t>
            </a:r>
          </a:p>
          <a:p>
            <a:pPr marL="101600" lvl="0" indent="0">
              <a:buNone/>
            </a:pPr>
            <a:r>
              <a:rPr lang="en-US" dirty="0">
                <a:hlinkClick r:id="rId3"/>
              </a:rPr>
              <a:t>https://github.com/karoldvl/ESC-50/tree/master/audio</a:t>
            </a:r>
            <a:endParaRPr lang="en-US" dirty="0"/>
          </a:p>
          <a:p>
            <a:pPr marL="101600" lvl="0" indent="0">
              <a:buNone/>
            </a:pPr>
            <a:r>
              <a:rPr lang="en-US" dirty="0">
                <a:hlinkClick r:id="rId4"/>
              </a:rPr>
              <a:t>https://github.com/giulbia/baby_cry_detection/tree/master/data/301 - Crying baby</a:t>
            </a:r>
            <a:endParaRPr lang="en-US" dirty="0"/>
          </a:p>
          <a:p>
            <a:pPr lvl="0"/>
            <a:endParaRPr lang="en-US" dirty="0"/>
          </a:p>
          <a:p>
            <a:pPr marL="101600" lvl="0" indent="0">
              <a:buNone/>
            </a:pP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D88BF9-8D3D-445E-9FD9-C006D3F89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48879"/>
              </p:ext>
            </p:extLst>
          </p:nvPr>
        </p:nvGraphicFramePr>
        <p:xfrm>
          <a:off x="1498050" y="2901775"/>
          <a:ext cx="6096000" cy="1259840"/>
        </p:xfrm>
        <a:graphic>
          <a:graphicData uri="http://schemas.openxmlformats.org/drawingml/2006/table">
            <a:tbl>
              <a:tblPr firstRow="1" bandRow="1">
                <a:tableStyleId>{15CF37C8-BE25-4546-A417-41B815B92EBC}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4357959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85294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69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Crying Baby 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76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 Crying data consists 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Animal sounds, baby laugh, machine &amp; 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341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82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Modeling</a:t>
            </a:r>
            <a:endParaRPr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2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72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158992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Modeling- achieved in Phase I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75850" y="1129552"/>
            <a:ext cx="6996600" cy="3056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Based on: </a:t>
            </a:r>
            <a:r>
              <a:rPr lang="en-US" altLang="en-US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Yizhar </a:t>
            </a:r>
            <a:r>
              <a:rPr lang="en-US" altLang="en-US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Lavner</a:t>
            </a:r>
            <a:r>
              <a:rPr lang="en-US" altLang="en-US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, R. C. (2016). Baby cry detection in domestic environment using deep learning. ICSEE. IEEE.</a:t>
            </a:r>
            <a:endParaRPr lang="en-US" i="1" dirty="0"/>
          </a:p>
          <a:p>
            <a:pPr lvl="0"/>
            <a:r>
              <a:rPr lang="en-US" dirty="0"/>
              <a:t>Feature Extracted as MFCC, ZCR, Spectral Roll off, STE, Harmonic and Pitch </a:t>
            </a:r>
          </a:p>
          <a:p>
            <a:pPr lvl="0"/>
            <a:r>
              <a:rPr lang="en-US" dirty="0"/>
              <a:t>Outlier detected using box plots and removed</a:t>
            </a:r>
          </a:p>
          <a:p>
            <a:pPr lvl="0"/>
            <a:r>
              <a:rPr lang="en-US" dirty="0"/>
              <a:t>Applied Random Forest, Logistics regression, SVM &amp; Neural Network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32061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4617</TotalTime>
  <Words>640</Words>
  <Application>Microsoft Office PowerPoint</Application>
  <PresentationFormat>On-screen Show (16:9)</PresentationFormat>
  <Paragraphs>143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Times New Roman</vt:lpstr>
      <vt:lpstr>Arial</vt:lpstr>
      <vt:lpstr>Source Sans Pro</vt:lpstr>
      <vt:lpstr>Oswald</vt:lpstr>
      <vt:lpstr>Calibri</vt:lpstr>
      <vt:lpstr>Quince template</vt:lpstr>
      <vt:lpstr>Infant Smart Monitoring System (Phase 2) </vt:lpstr>
      <vt:lpstr>AGENDA</vt:lpstr>
      <vt:lpstr>RECAP</vt:lpstr>
      <vt:lpstr>APPROACH</vt:lpstr>
      <vt:lpstr>Phase 2 Objectives achieved</vt:lpstr>
      <vt:lpstr>Data Improvements</vt:lpstr>
      <vt:lpstr>Initial Data Exploration</vt:lpstr>
      <vt:lpstr>Modeling</vt:lpstr>
      <vt:lpstr>Data Modeling- achieved in Phase I</vt:lpstr>
      <vt:lpstr>Modeling Approach</vt:lpstr>
      <vt:lpstr>Result Comparison</vt:lpstr>
      <vt:lpstr>Phase I- result analysis </vt:lpstr>
      <vt:lpstr>Phase II-Result comparison with different Analytics Engine</vt:lpstr>
      <vt:lpstr>Phase II-Result comparison with different Analytics Engine</vt:lpstr>
      <vt:lpstr>Web Development</vt:lpstr>
      <vt:lpstr>Web Development</vt:lpstr>
      <vt:lpstr>Demo</vt:lpstr>
      <vt:lpstr>Challenges</vt:lpstr>
      <vt:lpstr>Challenges</vt:lpstr>
      <vt:lpstr>Next Milestone</vt:lpstr>
      <vt:lpstr>Next Milestone</vt:lpstr>
      <vt:lpstr>Monthly Project Plan</vt:lpstr>
      <vt:lpstr>Project Documentation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Infant Smart Monitoring System</dc:title>
  <dc:creator>Sri</dc:creator>
  <cp:lastModifiedBy>Pradeep Kumar</cp:lastModifiedBy>
  <cp:revision>243</cp:revision>
  <dcterms:modified xsi:type="dcterms:W3CDTF">2018-08-28T11:40:32Z</dcterms:modified>
</cp:coreProperties>
</file>