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61" r:id="rId3"/>
    <p:sldId id="306" r:id="rId4"/>
    <p:sldId id="314" r:id="rId5"/>
    <p:sldId id="288" r:id="rId6"/>
    <p:sldId id="316" r:id="rId7"/>
    <p:sldId id="302" r:id="rId8"/>
    <p:sldId id="312" r:id="rId9"/>
    <p:sldId id="286" r:id="rId10"/>
    <p:sldId id="310" r:id="rId11"/>
    <p:sldId id="298" r:id="rId12"/>
    <p:sldId id="291" r:id="rId13"/>
    <p:sldId id="317" r:id="rId14"/>
    <p:sldId id="300" r:id="rId15"/>
    <p:sldId id="301" r:id="rId16"/>
    <p:sldId id="296" r:id="rId17"/>
    <p:sldId id="318" r:id="rId18"/>
    <p:sldId id="315" r:id="rId19"/>
    <p:sldId id="304" r:id="rId20"/>
  </p:sldIdLst>
  <p:sldSz cx="9144000" cy="5143500" type="screen16x9"/>
  <p:notesSz cx="6858000" cy="9144000"/>
  <p:embeddedFontLst>
    <p:embeddedFont>
      <p:font typeface="Oswald" panose="00000500000000000000" pitchFamily="2" charset="0"/>
      <p:regular r:id="rId22"/>
      <p:bold r:id="rId23"/>
    </p:embeddedFont>
    <p:embeddedFont>
      <p:font typeface="Source Sans Pro" panose="020B0503030403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15CF37C8-BE25-4546-A417-41B815B92EBC}">
  <a:tblStyle styleId="{15CF37C8-BE25-4546-A417-41B815B92EB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85056" autoAdjust="0"/>
  </p:normalViewPr>
  <p:slideViewPr>
    <p:cSldViewPr snapToGrid="0">
      <p:cViewPr varScale="1">
        <p:scale>
          <a:sx n="97" d="100"/>
          <a:sy n="97" d="100"/>
        </p:scale>
        <p:origin x="1003" y="58"/>
      </p:cViewPr>
      <p:guideLst>
        <p:guide orient="horz" pos="1620"/>
        <p:guide pos="2880"/>
      </p:guideLst>
    </p:cSldViewPr>
  </p:slideViewPr>
  <p:outlineViewPr>
    <p:cViewPr>
      <p:scale>
        <a:sx n="33" d="100"/>
        <a:sy n="33" d="100"/>
      </p:scale>
      <p:origin x="0" y="-371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0566025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Good morning everyone, thank you for attending the presentation. Before we start on behalf of all the team members, </a:t>
            </a:r>
            <a:r>
              <a:rPr lang="en-US" dirty="0" err="1"/>
              <a:t>Anu</a:t>
            </a:r>
            <a:r>
              <a:rPr lang="en-US" dirty="0"/>
              <a:t>, Muni, Pradeep (myself), and Sridhar.  I thank </a:t>
            </a:r>
            <a:r>
              <a:rPr lang="en-US" dirty="0" err="1"/>
              <a:t>Dr</a:t>
            </a:r>
            <a:r>
              <a:rPr lang="en-US" dirty="0"/>
              <a:t> tian </a:t>
            </a:r>
            <a:r>
              <a:rPr lang="en-US" dirty="0" err="1"/>
              <a:t>jing</a:t>
            </a:r>
            <a:r>
              <a:rPr lang="en-US" dirty="0"/>
              <a:t> for sharing his expertise on Video analytics with us and continuously guiding and reviewing our work.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44911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95602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90801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64668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70414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91873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Here is the  agenda for today. I will first share with the you the Use cases we want to handle, the objectives for phase1 and the overall progress on system we took followed by the live demo plus some use cases videos.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4" name="Shape 5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This is the overall objective of this system. </a:t>
            </a:r>
          </a:p>
          <a:p>
            <a:pPr marL="0" lvl="0" indent="0">
              <a:spcBef>
                <a:spcPts val="0"/>
              </a:spcBef>
              <a:spcAft>
                <a:spcPts val="0"/>
              </a:spcAft>
              <a:buNone/>
            </a:pPr>
            <a:r>
              <a:rPr lang="en-US" dirty="0"/>
              <a:t>We want to capture different streams from sensors, camera etc. and want to monitor the movement profile of the subject. </a:t>
            </a:r>
          </a:p>
          <a:p>
            <a:pPr marL="0" lvl="0" indent="0">
              <a:spcBef>
                <a:spcPts val="0"/>
              </a:spcBef>
              <a:spcAft>
                <a:spcPts val="0"/>
              </a:spcAft>
              <a:buNone/>
            </a:pPr>
            <a:r>
              <a:rPr lang="en-US" dirty="0"/>
              <a:t>Subject could be a aged person in elder care, patient in the hospital or kids at home. We can learn and provide useful and actionable alerts </a:t>
            </a:r>
            <a:r>
              <a:rPr lang="en-US"/>
              <a:t>to administrator </a:t>
            </a:r>
            <a:r>
              <a:rPr lang="en-US" dirty="0"/>
              <a:t>in these cases.</a:t>
            </a:r>
            <a:endParaRPr dirty="0"/>
          </a:p>
        </p:txBody>
      </p:sp>
    </p:spTree>
    <p:extLst>
      <p:ext uri="{BB962C8B-B14F-4D97-AF65-F5344CB8AC3E}">
        <p14:creationId xmlns:p14="http://schemas.microsoft.com/office/powerpoint/2010/main" val="852856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Here is the phase 1 use cases. We studied the project form inception and wanted to setup a intel realsense depth camera. Following agile methods, for phase 1, we focused on overall infrastructure setup, streaming the RGB frames and analyzing and sending the data to server side application which pushes the data further to dashboard which is react based browser client.</a:t>
            </a:r>
            <a:endParaRPr dirty="0"/>
          </a:p>
        </p:txBody>
      </p:sp>
    </p:spTree>
    <p:extLst>
      <p:ext uri="{BB962C8B-B14F-4D97-AF65-F5344CB8AC3E}">
        <p14:creationId xmlns:p14="http://schemas.microsoft.com/office/powerpoint/2010/main" val="3374147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01959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4" name="Shape 5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19700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46653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45043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15061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2"/>
        <p:cNvGrpSpPr/>
        <p:nvPr/>
      </p:nvGrpSpPr>
      <p:grpSpPr>
        <a:xfrm>
          <a:off x="0" y="0"/>
          <a:ext cx="0" cy="0"/>
          <a:chOff x="0" y="0"/>
          <a:chExt cx="0" cy="0"/>
        </a:xfrm>
      </p:grpSpPr>
      <p:sp>
        <p:nvSpPr>
          <p:cNvPr id="33" name="Shape 33"/>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4" name="Shape 34"/>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5" name="Shape 35"/>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8" name="Shape 38"/>
          <p:cNvGrpSpPr/>
          <p:nvPr/>
        </p:nvGrpSpPr>
        <p:grpSpPr>
          <a:xfrm>
            <a:off x="-9525" y="2024075"/>
            <a:ext cx="9167825" cy="595300"/>
            <a:chOff x="-9525" y="4462475"/>
            <a:chExt cx="9167825" cy="595300"/>
          </a:xfrm>
        </p:grpSpPr>
        <p:sp>
          <p:nvSpPr>
            <p:cNvPr id="39" name="Shape 3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0" name="Shape 4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1" name="Shape 4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 name="Shape 42"/>
          <p:cNvGrpSpPr/>
          <p:nvPr/>
        </p:nvGrpSpPr>
        <p:grpSpPr>
          <a:xfrm>
            <a:off x="-42837" y="2005088"/>
            <a:ext cx="9229575" cy="642787"/>
            <a:chOff x="-42837" y="4443488"/>
            <a:chExt cx="9229575" cy="642787"/>
          </a:xfrm>
        </p:grpSpPr>
        <p:sp>
          <p:nvSpPr>
            <p:cNvPr id="43" name="Shape 4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Shape 4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Shape 49"/>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5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8" name="Shape 68"/>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3"/>
        <p:cNvGrpSpPr/>
        <p:nvPr/>
      </p:nvGrpSpPr>
      <p:grpSpPr>
        <a:xfrm>
          <a:off x="0" y="0"/>
          <a:ext cx="0" cy="0"/>
          <a:chOff x="0" y="0"/>
          <a:chExt cx="0" cy="0"/>
        </a:xfrm>
      </p:grpSpPr>
      <p:sp>
        <p:nvSpPr>
          <p:cNvPr id="74" name="Shape 74"/>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5" name="Shape 75"/>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6" name="Shape 76"/>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79" name="Shape 79"/>
          <p:cNvGrpSpPr/>
          <p:nvPr/>
        </p:nvGrpSpPr>
        <p:grpSpPr>
          <a:xfrm>
            <a:off x="-9525" y="2024075"/>
            <a:ext cx="9167825" cy="595300"/>
            <a:chOff x="-9525" y="4462475"/>
            <a:chExt cx="9167825" cy="595300"/>
          </a:xfrm>
        </p:grpSpPr>
        <p:sp>
          <p:nvSpPr>
            <p:cNvPr id="80" name="Shape 80"/>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1" name="Shape 81"/>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2" name="Shape 82"/>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3" name="Shape 83"/>
          <p:cNvGrpSpPr/>
          <p:nvPr/>
        </p:nvGrpSpPr>
        <p:grpSpPr>
          <a:xfrm>
            <a:off x="-42837" y="2005088"/>
            <a:ext cx="9229575" cy="642787"/>
            <a:chOff x="-42837" y="4443488"/>
            <a:chExt cx="9229575" cy="642787"/>
          </a:xfrm>
        </p:grpSpPr>
        <p:sp>
          <p:nvSpPr>
            <p:cNvPr id="84" name="Shape 84"/>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9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9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0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04"/>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Shape 109"/>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4" name="Shape 114"/>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9" name="Shape 159"/>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0" name="Shape 160"/>
          <p:cNvSpPr/>
          <p:nvPr/>
        </p:nvSpPr>
        <p:spPr>
          <a:xfrm>
            <a:off x="-28575"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1" name="Shape 161"/>
          <p:cNvSpPr/>
          <p:nvPr/>
        </p:nvSpPr>
        <p:spPr>
          <a:xfrm>
            <a:off x="-28575" y="4578111"/>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2" name="Shape 162"/>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Shape 163"/>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5" name="Shape 165"/>
          <p:cNvGrpSpPr/>
          <p:nvPr/>
        </p:nvGrpSpPr>
        <p:grpSpPr>
          <a:xfrm>
            <a:off x="-9525" y="4462475"/>
            <a:ext cx="9167825" cy="595300"/>
            <a:chOff x="-9525" y="4462475"/>
            <a:chExt cx="9167825" cy="595300"/>
          </a:xfrm>
        </p:grpSpPr>
        <p:sp>
          <p:nvSpPr>
            <p:cNvPr id="166" name="Shape 166"/>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67" name="Shape 167"/>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68" name="Shape 168"/>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69" name="Shape 169"/>
          <p:cNvGrpSpPr/>
          <p:nvPr/>
        </p:nvGrpSpPr>
        <p:grpSpPr>
          <a:xfrm>
            <a:off x="-42837" y="4443488"/>
            <a:ext cx="9229575" cy="642787"/>
            <a:chOff x="-42837" y="4443488"/>
            <a:chExt cx="9229575" cy="642787"/>
          </a:xfrm>
        </p:grpSpPr>
        <p:sp>
          <p:nvSpPr>
            <p:cNvPr id="170" name="Shape 17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Shape 189"/>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Shape 19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Shape 194"/>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95" name="Shape 19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88" name="Shape 288"/>
          <p:cNvSpPr/>
          <p:nvPr/>
        </p:nvSpPr>
        <p:spPr>
          <a:xfrm>
            <a:off x="-28575"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89" name="Shape 289"/>
          <p:cNvSpPr/>
          <p:nvPr/>
        </p:nvSpPr>
        <p:spPr>
          <a:xfrm>
            <a:off x="-28575" y="4578111"/>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0" name="Shape 29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93" name="Shape 293"/>
          <p:cNvGrpSpPr/>
          <p:nvPr/>
        </p:nvGrpSpPr>
        <p:grpSpPr>
          <a:xfrm>
            <a:off x="-9525" y="4462475"/>
            <a:ext cx="9167825" cy="595300"/>
            <a:chOff x="-9525" y="4462475"/>
            <a:chExt cx="9167825" cy="595300"/>
          </a:xfrm>
        </p:grpSpPr>
        <p:sp>
          <p:nvSpPr>
            <p:cNvPr id="294" name="Shape 29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95" name="Shape 29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96" name="Shape 29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97" name="Shape 297"/>
          <p:cNvGrpSpPr/>
          <p:nvPr/>
        </p:nvGrpSpPr>
        <p:grpSpPr>
          <a:xfrm>
            <a:off x="-42837" y="4443488"/>
            <a:ext cx="9229575" cy="642787"/>
            <a:chOff x="-42837" y="4443488"/>
            <a:chExt cx="9229575" cy="642787"/>
          </a:xfrm>
        </p:grpSpPr>
        <p:sp>
          <p:nvSpPr>
            <p:cNvPr id="298" name="Shape 29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Shape 30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Shape 30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Shape 30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Shape 30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Shape 3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Shape 3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Shape 31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Shape 31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Shape 314"/>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Shape 31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Shape 31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Shape 31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Shape 32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23" name="Shape 323"/>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Shape 32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Shape 32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Shape 201"/>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Shape 202"/>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3" name="Shape 203"/>
          <p:cNvSpPr/>
          <p:nvPr/>
        </p:nvSpPr>
        <p:spPr>
          <a:xfrm>
            <a:off x="-28575"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4" name="Shape 204"/>
          <p:cNvSpPr/>
          <p:nvPr/>
        </p:nvSpPr>
        <p:spPr>
          <a:xfrm>
            <a:off x="-28575" y="4578111"/>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5" name="Shape 20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08" name="Shape 208"/>
          <p:cNvGrpSpPr/>
          <p:nvPr/>
        </p:nvGrpSpPr>
        <p:grpSpPr>
          <a:xfrm>
            <a:off x="-9525" y="4462475"/>
            <a:ext cx="9167825" cy="595300"/>
            <a:chOff x="-9525" y="4462475"/>
            <a:chExt cx="9167825" cy="595300"/>
          </a:xfrm>
        </p:grpSpPr>
        <p:sp>
          <p:nvSpPr>
            <p:cNvPr id="209" name="Shape 20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0" name="Shape 21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1" name="Shape 21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2" name="Shape 212"/>
          <p:cNvGrpSpPr/>
          <p:nvPr/>
        </p:nvGrpSpPr>
        <p:grpSpPr>
          <a:xfrm>
            <a:off x="-42837" y="4443488"/>
            <a:ext cx="9229575" cy="642787"/>
            <a:chOff x="-42837" y="4443488"/>
            <a:chExt cx="9229575" cy="642787"/>
          </a:xfrm>
        </p:grpSpPr>
        <p:sp>
          <p:nvSpPr>
            <p:cNvPr id="213" name="Shape 21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Shape 214"/>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Shape 219"/>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 name="Shape 22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Shape 22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Shape 224"/>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Shape 22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Shape 229"/>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Shape 234"/>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38" name="Shape 23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Shape 239"/>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Shape 24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839295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81000" y="7"/>
            <a:ext cx="8382000" cy="5162348"/>
            <a:chOff x="381000" y="-18750"/>
            <a:chExt cx="8382000" cy="5181000"/>
          </a:xfrm>
        </p:grpSpPr>
        <p:cxnSp>
          <p:nvCxnSpPr>
            <p:cNvPr id="7" name="Shape 7"/>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Shape 8"/>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Shape 9"/>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Shape 10"/>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Shape 1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Shape 12"/>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Shape 13"/>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Shape 14"/>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Shape 15"/>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Shape 16"/>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Shape 17"/>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Shape 18"/>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Shape 19"/>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Shape 20"/>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Shape 2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Shape 22"/>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Shape 23"/>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Shape 24"/>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Shape 25"/>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Shape 26"/>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Shape 27"/>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Shape 28"/>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Shape 29"/>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Shape 30"/>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Shape 3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60"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IntelRealSense/librealsense/issues/1813"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bitbucket.org/teamneo/videoanalytic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s://docs.google.com/" TargetMode="External"/><Relationship Id="rId4" Type="http://schemas.openxmlformats.org/officeDocument/2006/relationships/hyperlink" Target="https://trello.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ctrTitle"/>
          </p:nvPr>
        </p:nvSpPr>
        <p:spPr>
          <a:xfrm>
            <a:off x="701749" y="3317357"/>
            <a:ext cx="7756526" cy="907313"/>
          </a:xfrm>
          <a:prstGeom prst="rect">
            <a:avLst/>
          </a:prstGeom>
        </p:spPr>
        <p:txBody>
          <a:bodyPr spcFirstLastPara="1" wrap="square" lIns="91425" tIns="91425" rIns="91425" bIns="91425" anchor="ctr" anchorCtr="0">
            <a:noAutofit/>
          </a:bodyPr>
          <a:lstStyle/>
          <a:p>
            <a:r>
              <a:rPr lang="en-SG" sz="2400" dirty="0"/>
              <a:t>Multimodal camera-based human activity monitoring </a:t>
            </a:r>
            <a:br>
              <a:rPr lang="en-SG" sz="3600" dirty="0"/>
            </a:br>
            <a:br>
              <a:rPr lang="en-SG" sz="3600" dirty="0"/>
            </a:br>
            <a:r>
              <a:rPr lang="en-SG" sz="2000" dirty="0">
                <a:solidFill>
                  <a:schemeClr val="tx1">
                    <a:lumMod val="65000"/>
                    <a:lumOff val="35000"/>
                  </a:schemeClr>
                </a:solidFill>
              </a:rPr>
              <a:t>Independent Work </a:t>
            </a:r>
            <a:br>
              <a:rPr lang="en-SG" sz="2000" dirty="0">
                <a:solidFill>
                  <a:schemeClr val="tx1">
                    <a:lumMod val="65000"/>
                    <a:lumOff val="35000"/>
                  </a:schemeClr>
                </a:solidFill>
              </a:rPr>
            </a:br>
            <a:r>
              <a:rPr lang="en-SG" sz="2000" dirty="0">
                <a:solidFill>
                  <a:schemeClr val="tx1">
                    <a:lumMod val="65000"/>
                    <a:lumOff val="35000"/>
                  </a:schemeClr>
                </a:solidFill>
              </a:rPr>
              <a:t>Supervisor: </a:t>
            </a:r>
            <a:r>
              <a:rPr lang="en-SG" sz="2000">
                <a:solidFill>
                  <a:schemeClr val="tx1">
                    <a:lumMod val="65000"/>
                    <a:lumOff val="35000"/>
                  </a:schemeClr>
                </a:solidFill>
              </a:rPr>
              <a:t>Dr TIAN </a:t>
            </a:r>
            <a:r>
              <a:rPr lang="en-SG" sz="2000" dirty="0">
                <a:solidFill>
                  <a:schemeClr val="tx1">
                    <a:lumMod val="65000"/>
                    <a:lumOff val="35000"/>
                  </a:schemeClr>
                </a:solidFill>
              </a:rPr>
              <a:t>Jing</a:t>
            </a:r>
            <a:br>
              <a:rPr lang="en-US" dirty="0"/>
            </a:br>
            <a:endParaRPr dirty="0"/>
          </a:p>
        </p:txBody>
      </p:sp>
      <p:grpSp>
        <p:nvGrpSpPr>
          <p:cNvPr id="4" name="Group 3">
            <a:extLst>
              <a:ext uri="{FF2B5EF4-FFF2-40B4-BE49-F238E27FC236}">
                <a16:creationId xmlns:a16="http://schemas.microsoft.com/office/drawing/2014/main" id="{02674C9A-F8FD-4DFE-B129-DD1A3F38DCD8}"/>
              </a:ext>
            </a:extLst>
          </p:cNvPr>
          <p:cNvGrpSpPr/>
          <p:nvPr/>
        </p:nvGrpSpPr>
        <p:grpSpPr>
          <a:xfrm>
            <a:off x="7082117" y="71720"/>
            <a:ext cx="1981198" cy="470837"/>
            <a:chOff x="0" y="4672663"/>
            <a:chExt cx="1981198" cy="470837"/>
          </a:xfrm>
        </p:grpSpPr>
        <p:pic>
          <p:nvPicPr>
            <p:cNvPr id="1026" name="Picture 2" descr="Image result for nus iss logo transparent background">
              <a:extLst>
                <a:ext uri="{FF2B5EF4-FFF2-40B4-BE49-F238E27FC236}">
                  <a16:creationId xmlns:a16="http://schemas.microsoft.com/office/drawing/2014/main" id="{ADF854FC-61B4-4081-9D05-BF826826E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25543"/>
              <a:ext cx="986118" cy="4179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us iss logo transparent background">
              <a:extLst>
                <a:ext uri="{FF2B5EF4-FFF2-40B4-BE49-F238E27FC236}">
                  <a16:creationId xmlns:a16="http://schemas.microsoft.com/office/drawing/2014/main" id="{1EE416B6-41EC-4C24-84C2-251E2247B4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201" y="4672663"/>
              <a:ext cx="984997" cy="443942"/>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8DD788A9-0EE4-4F34-8B40-3C55343CDD3B}"/>
              </a:ext>
            </a:extLst>
          </p:cNvPr>
          <p:cNvSpPr txBox="1"/>
          <p:nvPr/>
        </p:nvSpPr>
        <p:spPr>
          <a:xfrm>
            <a:off x="-1" y="4460470"/>
            <a:ext cx="5734493" cy="738664"/>
          </a:xfrm>
          <a:prstGeom prst="rect">
            <a:avLst/>
          </a:prstGeom>
          <a:noFill/>
        </p:spPr>
        <p:txBody>
          <a:bodyPr wrap="square" rtlCol="0">
            <a:spAutoFit/>
          </a:bodyPr>
          <a:lstStyle/>
          <a:p>
            <a:r>
              <a:rPr lang="en-US" dirty="0">
                <a:solidFill>
                  <a:schemeClr val="bg1"/>
                </a:solidFill>
              </a:rPr>
              <a:t>Team Name: Neo | EBAC4 (Part-Time) | 13/06/2018</a:t>
            </a:r>
          </a:p>
          <a:p>
            <a:r>
              <a:rPr lang="pt-BR" dirty="0">
                <a:solidFill>
                  <a:schemeClr val="bg1"/>
                </a:solidFill>
              </a:rPr>
              <a:t>Anusuya Manickavasagam - A0163300Y, Muni Ranjan - A0163382E Pradeep Kumar - A0163453H, Kesavan Sridhar – A0163207M</a:t>
            </a:r>
            <a:endParaRPr lang="en-US" dirty="0">
              <a:solidFill>
                <a:schemeClr val="bg1"/>
              </a:solidFill>
            </a:endParaRPr>
          </a:p>
        </p:txBody>
      </p:sp>
      <p:pic>
        <p:nvPicPr>
          <p:cNvPr id="2" name="Picture 1">
            <a:extLst>
              <a:ext uri="{FF2B5EF4-FFF2-40B4-BE49-F238E27FC236}">
                <a16:creationId xmlns:a16="http://schemas.microsoft.com/office/drawing/2014/main" id="{D0CAD7AE-230A-4AC0-A8FF-99F244A9D7A8}"/>
              </a:ext>
            </a:extLst>
          </p:cNvPr>
          <p:cNvPicPr>
            <a:picLocks noChangeAspect="1"/>
          </p:cNvPicPr>
          <p:nvPr/>
        </p:nvPicPr>
        <p:blipFill>
          <a:blip r:embed="rId5"/>
          <a:stretch>
            <a:fillRect/>
          </a:stretch>
        </p:blipFill>
        <p:spPr>
          <a:xfrm>
            <a:off x="99300" y="0"/>
            <a:ext cx="2636748" cy="2110923"/>
          </a:xfrm>
          <a:prstGeom prst="rect">
            <a:avLst/>
          </a:prstGeom>
        </p:spPr>
      </p:pic>
      <p:sp>
        <p:nvSpPr>
          <p:cNvPr id="7" name="TextBox 6">
            <a:extLst>
              <a:ext uri="{FF2B5EF4-FFF2-40B4-BE49-F238E27FC236}">
                <a16:creationId xmlns:a16="http://schemas.microsoft.com/office/drawing/2014/main" id="{9120837D-5EBF-4C09-BC0B-F30D36AF818D}"/>
              </a:ext>
            </a:extLst>
          </p:cNvPr>
          <p:cNvSpPr txBox="1"/>
          <p:nvPr/>
        </p:nvSpPr>
        <p:spPr>
          <a:xfrm>
            <a:off x="8775291" y="4848806"/>
            <a:ext cx="368710" cy="307777"/>
          </a:xfrm>
          <a:prstGeom prst="rect">
            <a:avLst/>
          </a:prstGeom>
          <a:noFill/>
        </p:spPr>
        <p:txBody>
          <a:bodyPr wrap="square" rtlCol="0">
            <a:spAutoFit/>
          </a:bodyPr>
          <a:lstStyle/>
          <a:p>
            <a:fld id="{5A806412-8F7E-47F0-A983-ACE7677D7116}" type="slidenum">
              <a:rPr lang="en-SG" smtClean="0"/>
              <a:t>1</a:t>
            </a:fld>
            <a:endParaRPr lang="en-S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5381-4BFD-4CE7-90F9-0ED7533E6BE1}"/>
              </a:ext>
            </a:extLst>
          </p:cNvPr>
          <p:cNvSpPr>
            <a:spLocks noGrp="1"/>
          </p:cNvSpPr>
          <p:nvPr>
            <p:ph type="title"/>
          </p:nvPr>
        </p:nvSpPr>
        <p:spPr>
          <a:xfrm>
            <a:off x="1047750" y="31615"/>
            <a:ext cx="6996600" cy="715800"/>
          </a:xfrm>
        </p:spPr>
        <p:txBody>
          <a:bodyPr/>
          <a:lstStyle/>
          <a:p>
            <a:r>
              <a:rPr lang="en-US" dirty="0"/>
              <a:t>HUMAN DETECTION AND TRACKING</a:t>
            </a:r>
            <a:endParaRPr lang="en-SG" dirty="0"/>
          </a:p>
        </p:txBody>
      </p:sp>
      <p:sp>
        <p:nvSpPr>
          <p:cNvPr id="3" name="Text Placeholder 2">
            <a:extLst>
              <a:ext uri="{FF2B5EF4-FFF2-40B4-BE49-F238E27FC236}">
                <a16:creationId xmlns:a16="http://schemas.microsoft.com/office/drawing/2014/main" id="{B9DB5CA8-3ABD-4AA6-B862-FBF317411B79}"/>
              </a:ext>
            </a:extLst>
          </p:cNvPr>
          <p:cNvSpPr>
            <a:spLocks noGrp="1"/>
          </p:cNvSpPr>
          <p:nvPr>
            <p:ph type="body" idx="1"/>
          </p:nvPr>
        </p:nvSpPr>
        <p:spPr>
          <a:xfrm>
            <a:off x="1075850" y="859693"/>
            <a:ext cx="6996600" cy="3265741"/>
          </a:xfrm>
        </p:spPr>
        <p:txBody>
          <a:bodyPr/>
          <a:lstStyle/>
          <a:p>
            <a:r>
              <a:rPr lang="en-US" dirty="0"/>
              <a:t>Using Computer vision capabilities of </a:t>
            </a:r>
            <a:r>
              <a:rPr lang="en-US" b="1" dirty="0" err="1"/>
              <a:t>opencv</a:t>
            </a:r>
            <a:r>
              <a:rPr lang="en-US" b="1" dirty="0"/>
              <a:t> &amp;python</a:t>
            </a:r>
          </a:p>
          <a:p>
            <a:r>
              <a:rPr lang="en-US" dirty="0"/>
              <a:t>Background subtraction</a:t>
            </a:r>
          </a:p>
          <a:p>
            <a:r>
              <a:rPr lang="en-US" dirty="0"/>
              <a:t>Detecting human using RGB Intel realsense camera stream</a:t>
            </a:r>
          </a:p>
          <a:p>
            <a:r>
              <a:rPr lang="en-US" dirty="0"/>
              <a:t>Using frame differencing method to detect if person is active or inactive</a:t>
            </a:r>
          </a:p>
          <a:p>
            <a:r>
              <a:rPr lang="en-US" dirty="0"/>
              <a:t>If he/she was active during night and inactive during the day then detect and send alert to user in form of video clips</a:t>
            </a:r>
          </a:p>
          <a:p>
            <a:r>
              <a:rPr lang="en-US" dirty="0"/>
              <a:t>Send active/inactive status to server and populate chart</a:t>
            </a:r>
          </a:p>
          <a:p>
            <a:pPr marL="101600" indent="0">
              <a:buNone/>
            </a:pPr>
            <a:endParaRPr lang="en-US" dirty="0"/>
          </a:p>
          <a:p>
            <a:endParaRPr lang="en-US" dirty="0"/>
          </a:p>
        </p:txBody>
      </p:sp>
      <p:sp>
        <p:nvSpPr>
          <p:cNvPr id="4" name="TextBox 3">
            <a:extLst>
              <a:ext uri="{FF2B5EF4-FFF2-40B4-BE49-F238E27FC236}">
                <a16:creationId xmlns:a16="http://schemas.microsoft.com/office/drawing/2014/main" id="{A41C1437-A62B-4580-90F0-6A92244D2A3D}"/>
              </a:ext>
            </a:extLst>
          </p:cNvPr>
          <p:cNvSpPr txBox="1"/>
          <p:nvPr/>
        </p:nvSpPr>
        <p:spPr>
          <a:xfrm>
            <a:off x="8775291" y="4848806"/>
            <a:ext cx="368710" cy="307777"/>
          </a:xfrm>
          <a:prstGeom prst="rect">
            <a:avLst/>
          </a:prstGeom>
          <a:noFill/>
        </p:spPr>
        <p:txBody>
          <a:bodyPr wrap="square" rtlCol="0">
            <a:spAutoFit/>
          </a:bodyPr>
          <a:lstStyle/>
          <a:p>
            <a:endParaRPr lang="en-SG" dirty="0"/>
          </a:p>
        </p:txBody>
      </p:sp>
      <p:sp>
        <p:nvSpPr>
          <p:cNvPr id="5" name="TextBox 4">
            <a:extLst>
              <a:ext uri="{FF2B5EF4-FFF2-40B4-BE49-F238E27FC236}">
                <a16:creationId xmlns:a16="http://schemas.microsoft.com/office/drawing/2014/main" id="{26D89AFA-1E7D-40D9-9FF9-3064A2A07FA2}"/>
              </a:ext>
            </a:extLst>
          </p:cNvPr>
          <p:cNvSpPr txBox="1"/>
          <p:nvPr/>
        </p:nvSpPr>
        <p:spPr>
          <a:xfrm>
            <a:off x="8635181" y="4848806"/>
            <a:ext cx="508820" cy="307777"/>
          </a:xfrm>
          <a:prstGeom prst="rect">
            <a:avLst/>
          </a:prstGeom>
          <a:noFill/>
        </p:spPr>
        <p:txBody>
          <a:bodyPr wrap="square" rtlCol="0">
            <a:spAutoFit/>
          </a:bodyPr>
          <a:lstStyle/>
          <a:p>
            <a:fld id="{5A806412-8F7E-47F0-A983-ACE7677D7116}" type="slidenum">
              <a:rPr lang="en-SG" smtClean="0"/>
              <a:t>10</a:t>
            </a:fld>
            <a:endParaRPr lang="en-SG" dirty="0"/>
          </a:p>
        </p:txBody>
      </p:sp>
    </p:spTree>
    <p:extLst>
      <p:ext uri="{BB962C8B-B14F-4D97-AF65-F5344CB8AC3E}">
        <p14:creationId xmlns:p14="http://schemas.microsoft.com/office/powerpoint/2010/main" val="1382085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Demo</a:t>
            </a:r>
            <a:endParaRPr dirty="0"/>
          </a:p>
        </p:txBody>
      </p:sp>
      <p:sp>
        <p:nvSpPr>
          <p:cNvPr id="474" name="Shape 474"/>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5</a:t>
            </a:r>
            <a:endParaRPr sz="12000" dirty="0">
              <a:solidFill>
                <a:srgbClr val="3C78D8"/>
              </a:solidFill>
            </a:endParaRPr>
          </a:p>
        </p:txBody>
      </p:sp>
      <p:sp>
        <p:nvSpPr>
          <p:cNvPr id="5" name="TextBox 4">
            <a:extLst>
              <a:ext uri="{FF2B5EF4-FFF2-40B4-BE49-F238E27FC236}">
                <a16:creationId xmlns:a16="http://schemas.microsoft.com/office/drawing/2014/main" id="{9839A7AA-9634-4C06-B009-9369F7B40B23}"/>
              </a:ext>
            </a:extLst>
          </p:cNvPr>
          <p:cNvSpPr txBox="1"/>
          <p:nvPr/>
        </p:nvSpPr>
        <p:spPr>
          <a:xfrm>
            <a:off x="8635181" y="4848806"/>
            <a:ext cx="508820" cy="307777"/>
          </a:xfrm>
          <a:prstGeom prst="rect">
            <a:avLst/>
          </a:prstGeom>
          <a:noFill/>
        </p:spPr>
        <p:txBody>
          <a:bodyPr wrap="square" rtlCol="0">
            <a:spAutoFit/>
          </a:bodyPr>
          <a:lstStyle/>
          <a:p>
            <a:fld id="{5A806412-8F7E-47F0-A983-ACE7677D7116}" type="slidenum">
              <a:rPr lang="en-SG" smtClean="0"/>
              <a:t>11</a:t>
            </a:fld>
            <a:endParaRPr lang="en-SG" dirty="0"/>
          </a:p>
        </p:txBody>
      </p:sp>
    </p:spTree>
    <p:extLst>
      <p:ext uri="{BB962C8B-B14F-4D97-AF65-F5344CB8AC3E}">
        <p14:creationId xmlns:p14="http://schemas.microsoft.com/office/powerpoint/2010/main" val="102038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0" y="1813243"/>
            <a:ext cx="4753303" cy="646177"/>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FLOW CHART</a:t>
            </a:r>
            <a:endParaRPr dirty="0">
              <a:solidFill>
                <a:srgbClr val="3C78D8"/>
              </a:solidFill>
            </a:endParaRPr>
          </a:p>
        </p:txBody>
      </p:sp>
      <p:sp>
        <p:nvSpPr>
          <p:cNvPr id="8" name="TextBox 7">
            <a:extLst>
              <a:ext uri="{FF2B5EF4-FFF2-40B4-BE49-F238E27FC236}">
                <a16:creationId xmlns:a16="http://schemas.microsoft.com/office/drawing/2014/main" id="{40AEF27D-B62B-429B-9FB2-C22AC1FD2175}"/>
              </a:ext>
            </a:extLst>
          </p:cNvPr>
          <p:cNvSpPr txBox="1"/>
          <p:nvPr/>
        </p:nvSpPr>
        <p:spPr>
          <a:xfrm>
            <a:off x="8635181" y="4848806"/>
            <a:ext cx="508820" cy="307777"/>
          </a:xfrm>
          <a:prstGeom prst="rect">
            <a:avLst/>
          </a:prstGeom>
          <a:noFill/>
        </p:spPr>
        <p:txBody>
          <a:bodyPr wrap="square" rtlCol="0">
            <a:spAutoFit/>
          </a:bodyPr>
          <a:lstStyle/>
          <a:p>
            <a:fld id="{5A806412-8F7E-47F0-A983-ACE7677D7116}" type="slidenum">
              <a:rPr lang="en-SG" smtClean="0"/>
              <a:t>12</a:t>
            </a:fld>
            <a:endParaRPr lang="en-SG" dirty="0"/>
          </a:p>
        </p:txBody>
      </p:sp>
      <p:pic>
        <p:nvPicPr>
          <p:cNvPr id="2" name="Picture 1">
            <a:extLst>
              <a:ext uri="{FF2B5EF4-FFF2-40B4-BE49-F238E27FC236}">
                <a16:creationId xmlns:a16="http://schemas.microsoft.com/office/drawing/2014/main" id="{B7E6CF0A-1473-4FF5-A914-CF6BB9D0086B}"/>
              </a:ext>
            </a:extLst>
          </p:cNvPr>
          <p:cNvPicPr>
            <a:picLocks noChangeAspect="1"/>
          </p:cNvPicPr>
          <p:nvPr/>
        </p:nvPicPr>
        <p:blipFill>
          <a:blip r:embed="rId3"/>
          <a:stretch>
            <a:fillRect/>
          </a:stretch>
        </p:blipFill>
        <p:spPr>
          <a:xfrm>
            <a:off x="4934607" y="-4927"/>
            <a:ext cx="2240495" cy="4703504"/>
          </a:xfrm>
          <a:prstGeom prst="rect">
            <a:avLst/>
          </a:prstGeom>
        </p:spPr>
      </p:pic>
    </p:spTree>
    <p:extLst>
      <p:ext uri="{BB962C8B-B14F-4D97-AF65-F5344CB8AC3E}">
        <p14:creationId xmlns:p14="http://schemas.microsoft.com/office/powerpoint/2010/main" val="3600382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504A-4D99-4A4F-9413-68B950EE5B97}"/>
              </a:ext>
            </a:extLst>
          </p:cNvPr>
          <p:cNvSpPr>
            <a:spLocks noGrp="1"/>
          </p:cNvSpPr>
          <p:nvPr>
            <p:ph type="title"/>
          </p:nvPr>
        </p:nvSpPr>
        <p:spPr>
          <a:xfrm>
            <a:off x="1012308" y="130851"/>
            <a:ext cx="6996600" cy="436219"/>
          </a:xfrm>
        </p:spPr>
        <p:txBody>
          <a:bodyPr/>
          <a:lstStyle/>
          <a:p>
            <a:r>
              <a:rPr lang="en-US" dirty="0"/>
              <a:t>DASHBOARD</a:t>
            </a:r>
            <a:endParaRPr lang="en-SG" dirty="0"/>
          </a:p>
        </p:txBody>
      </p:sp>
      <p:pic>
        <p:nvPicPr>
          <p:cNvPr id="6" name="Picture 5">
            <a:extLst>
              <a:ext uri="{FF2B5EF4-FFF2-40B4-BE49-F238E27FC236}">
                <a16:creationId xmlns:a16="http://schemas.microsoft.com/office/drawing/2014/main" id="{33B21284-A3CC-4A4D-9FBD-9D974F302BAC}"/>
              </a:ext>
            </a:extLst>
          </p:cNvPr>
          <p:cNvPicPr>
            <a:picLocks noChangeAspect="1"/>
          </p:cNvPicPr>
          <p:nvPr/>
        </p:nvPicPr>
        <p:blipFill>
          <a:blip r:embed="rId2"/>
          <a:stretch>
            <a:fillRect/>
          </a:stretch>
        </p:blipFill>
        <p:spPr>
          <a:xfrm>
            <a:off x="1465964" y="567071"/>
            <a:ext cx="6556902" cy="3830704"/>
          </a:xfrm>
          <a:prstGeom prst="rect">
            <a:avLst/>
          </a:prstGeom>
        </p:spPr>
      </p:pic>
      <p:sp>
        <p:nvSpPr>
          <p:cNvPr id="5" name="TextBox 4">
            <a:extLst>
              <a:ext uri="{FF2B5EF4-FFF2-40B4-BE49-F238E27FC236}">
                <a16:creationId xmlns:a16="http://schemas.microsoft.com/office/drawing/2014/main" id="{CF3202EA-0D72-469E-BAA9-896C7F881BBF}"/>
              </a:ext>
            </a:extLst>
          </p:cNvPr>
          <p:cNvSpPr txBox="1"/>
          <p:nvPr/>
        </p:nvSpPr>
        <p:spPr>
          <a:xfrm>
            <a:off x="8635181" y="4848806"/>
            <a:ext cx="508820" cy="307777"/>
          </a:xfrm>
          <a:prstGeom prst="rect">
            <a:avLst/>
          </a:prstGeom>
          <a:noFill/>
        </p:spPr>
        <p:txBody>
          <a:bodyPr wrap="square" rtlCol="0">
            <a:spAutoFit/>
          </a:bodyPr>
          <a:lstStyle/>
          <a:p>
            <a:fld id="{5A806412-8F7E-47F0-A983-ACE7677D7116}" type="slidenum">
              <a:rPr lang="en-SG" smtClean="0"/>
              <a:t>13</a:t>
            </a:fld>
            <a:endParaRPr lang="en-SG" dirty="0"/>
          </a:p>
        </p:txBody>
      </p:sp>
    </p:spTree>
    <p:extLst>
      <p:ext uri="{BB962C8B-B14F-4D97-AF65-F5344CB8AC3E}">
        <p14:creationId xmlns:p14="http://schemas.microsoft.com/office/powerpoint/2010/main" val="3947884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Challenges</a:t>
            </a:r>
            <a:endParaRPr dirty="0"/>
          </a:p>
        </p:txBody>
      </p:sp>
      <p:sp>
        <p:nvSpPr>
          <p:cNvPr id="474" name="Shape 474"/>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6</a:t>
            </a:r>
            <a:endParaRPr sz="12000" dirty="0">
              <a:solidFill>
                <a:srgbClr val="3C78D8"/>
              </a:solidFill>
            </a:endParaRPr>
          </a:p>
        </p:txBody>
      </p:sp>
      <p:sp>
        <p:nvSpPr>
          <p:cNvPr id="5" name="TextBox 4">
            <a:extLst>
              <a:ext uri="{FF2B5EF4-FFF2-40B4-BE49-F238E27FC236}">
                <a16:creationId xmlns:a16="http://schemas.microsoft.com/office/drawing/2014/main" id="{4552D467-4AF7-40D9-B3BA-AF8F1AB6D2C0}"/>
              </a:ext>
            </a:extLst>
          </p:cNvPr>
          <p:cNvSpPr txBox="1"/>
          <p:nvPr/>
        </p:nvSpPr>
        <p:spPr>
          <a:xfrm>
            <a:off x="8635181" y="4848806"/>
            <a:ext cx="508820" cy="307777"/>
          </a:xfrm>
          <a:prstGeom prst="rect">
            <a:avLst/>
          </a:prstGeom>
          <a:noFill/>
        </p:spPr>
        <p:txBody>
          <a:bodyPr wrap="square" rtlCol="0">
            <a:spAutoFit/>
          </a:bodyPr>
          <a:lstStyle/>
          <a:p>
            <a:fld id="{5A806412-8F7E-47F0-A983-ACE7677D7116}" type="slidenum">
              <a:rPr lang="en-SG" smtClean="0"/>
              <a:t>14</a:t>
            </a:fld>
            <a:endParaRPr lang="en-SG" dirty="0"/>
          </a:p>
        </p:txBody>
      </p:sp>
    </p:spTree>
    <p:extLst>
      <p:ext uri="{BB962C8B-B14F-4D97-AF65-F5344CB8AC3E}">
        <p14:creationId xmlns:p14="http://schemas.microsoft.com/office/powerpoint/2010/main" val="1241279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998132" y="0"/>
            <a:ext cx="6996600" cy="715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CHALLENGES</a:t>
            </a:r>
            <a:endParaRPr dirty="0">
              <a:solidFill>
                <a:srgbClr val="3C78D8"/>
              </a:solidFill>
            </a:endParaRPr>
          </a:p>
        </p:txBody>
      </p:sp>
      <p:sp>
        <p:nvSpPr>
          <p:cNvPr id="485" name="Shape 485"/>
          <p:cNvSpPr txBox="1">
            <a:spLocks noGrp="1"/>
          </p:cNvSpPr>
          <p:nvPr>
            <p:ph type="body" idx="1"/>
          </p:nvPr>
        </p:nvSpPr>
        <p:spPr>
          <a:xfrm>
            <a:off x="1075850" y="935664"/>
            <a:ext cx="6996600" cy="3494569"/>
          </a:xfrm>
          <a:prstGeom prst="rect">
            <a:avLst/>
          </a:prstGeom>
        </p:spPr>
        <p:txBody>
          <a:bodyPr spcFirstLastPara="1" wrap="square" lIns="91425" tIns="91425" rIns="91425" bIns="91425" anchor="t" anchorCtr="0">
            <a:noAutofit/>
          </a:bodyPr>
          <a:lstStyle/>
          <a:p>
            <a:pPr lvl="0"/>
            <a:r>
              <a:rPr lang="en-US" dirty="0"/>
              <a:t>Camera stream hangs in actual Intel Up board deployment</a:t>
            </a:r>
          </a:p>
          <a:p>
            <a:pPr lvl="1"/>
            <a:r>
              <a:rPr lang="en-US" dirty="0">
                <a:hlinkClick r:id="rId3"/>
              </a:rPr>
              <a:t>Defect</a:t>
            </a:r>
            <a:r>
              <a:rPr lang="en-US" dirty="0"/>
              <a:t> opened with SDK </a:t>
            </a:r>
          </a:p>
          <a:p>
            <a:pPr lvl="0"/>
            <a:r>
              <a:rPr lang="en-US" dirty="0"/>
              <a:t>Setting up the Intel board</a:t>
            </a:r>
          </a:p>
          <a:p>
            <a:pPr lvl="1"/>
            <a:r>
              <a:rPr lang="en-US" dirty="0"/>
              <a:t>Too many combination on windows/</a:t>
            </a:r>
            <a:r>
              <a:rPr lang="en-US" dirty="0" err="1"/>
              <a:t>linux</a:t>
            </a:r>
            <a:endParaRPr lang="en-US" dirty="0"/>
          </a:p>
          <a:p>
            <a:pPr lvl="0"/>
            <a:r>
              <a:rPr lang="en-US" dirty="0"/>
              <a:t>Human detection accuracy. False Positives is high</a:t>
            </a:r>
          </a:p>
          <a:p>
            <a:pPr lvl="1"/>
            <a:r>
              <a:rPr lang="en-US" dirty="0"/>
              <a:t>Current Algorithm detects on upper body</a:t>
            </a:r>
          </a:p>
        </p:txBody>
      </p:sp>
      <p:sp>
        <p:nvSpPr>
          <p:cNvPr id="4" name="TextBox 3">
            <a:extLst>
              <a:ext uri="{FF2B5EF4-FFF2-40B4-BE49-F238E27FC236}">
                <a16:creationId xmlns:a16="http://schemas.microsoft.com/office/drawing/2014/main" id="{5FCCF586-14BD-4E35-A3A4-9A858E2DEF5E}"/>
              </a:ext>
            </a:extLst>
          </p:cNvPr>
          <p:cNvSpPr txBox="1"/>
          <p:nvPr/>
        </p:nvSpPr>
        <p:spPr>
          <a:xfrm>
            <a:off x="8635181" y="4848806"/>
            <a:ext cx="508820" cy="307777"/>
          </a:xfrm>
          <a:prstGeom prst="rect">
            <a:avLst/>
          </a:prstGeom>
          <a:noFill/>
        </p:spPr>
        <p:txBody>
          <a:bodyPr wrap="square" rtlCol="0">
            <a:spAutoFit/>
          </a:bodyPr>
          <a:lstStyle/>
          <a:p>
            <a:fld id="{5A806412-8F7E-47F0-A983-ACE7677D7116}" type="slidenum">
              <a:rPr lang="en-SG" smtClean="0"/>
              <a:t>15</a:t>
            </a:fld>
            <a:endParaRPr lang="en-SG" dirty="0"/>
          </a:p>
        </p:txBody>
      </p:sp>
    </p:spTree>
    <p:extLst>
      <p:ext uri="{BB962C8B-B14F-4D97-AF65-F5344CB8AC3E}">
        <p14:creationId xmlns:p14="http://schemas.microsoft.com/office/powerpoint/2010/main" val="3406334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What’s Next</a:t>
            </a:r>
            <a:endParaRPr dirty="0"/>
          </a:p>
        </p:txBody>
      </p:sp>
      <p:sp>
        <p:nvSpPr>
          <p:cNvPr id="474" name="Shape 474"/>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7</a:t>
            </a:r>
            <a:endParaRPr sz="12000" dirty="0">
              <a:solidFill>
                <a:srgbClr val="3C78D8"/>
              </a:solidFill>
            </a:endParaRPr>
          </a:p>
        </p:txBody>
      </p:sp>
      <p:sp>
        <p:nvSpPr>
          <p:cNvPr id="4" name="TextBox 3">
            <a:extLst>
              <a:ext uri="{FF2B5EF4-FFF2-40B4-BE49-F238E27FC236}">
                <a16:creationId xmlns:a16="http://schemas.microsoft.com/office/drawing/2014/main" id="{A1A68DE8-25CA-4B7E-8B4D-18E0D097D8B5}"/>
              </a:ext>
            </a:extLst>
          </p:cNvPr>
          <p:cNvSpPr txBox="1"/>
          <p:nvPr/>
        </p:nvSpPr>
        <p:spPr>
          <a:xfrm>
            <a:off x="8635181" y="4848806"/>
            <a:ext cx="508820" cy="307777"/>
          </a:xfrm>
          <a:prstGeom prst="rect">
            <a:avLst/>
          </a:prstGeom>
          <a:noFill/>
        </p:spPr>
        <p:txBody>
          <a:bodyPr wrap="square" rtlCol="0">
            <a:spAutoFit/>
          </a:bodyPr>
          <a:lstStyle/>
          <a:p>
            <a:fld id="{5A806412-8F7E-47F0-A983-ACE7677D7116}" type="slidenum">
              <a:rPr lang="en-SG" smtClean="0"/>
              <a:t>16</a:t>
            </a:fld>
            <a:endParaRPr lang="en-SG" dirty="0"/>
          </a:p>
        </p:txBody>
      </p:sp>
    </p:spTree>
    <p:extLst>
      <p:ext uri="{BB962C8B-B14F-4D97-AF65-F5344CB8AC3E}">
        <p14:creationId xmlns:p14="http://schemas.microsoft.com/office/powerpoint/2010/main" val="2285684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A935-7459-4A1B-850E-DE4BBA48D521}"/>
              </a:ext>
            </a:extLst>
          </p:cNvPr>
          <p:cNvSpPr>
            <a:spLocks noGrp="1"/>
          </p:cNvSpPr>
          <p:nvPr>
            <p:ph type="title"/>
          </p:nvPr>
        </p:nvSpPr>
        <p:spPr>
          <a:xfrm>
            <a:off x="1047750" y="3265"/>
            <a:ext cx="6996600" cy="485833"/>
          </a:xfrm>
        </p:spPr>
        <p:txBody>
          <a:bodyPr/>
          <a:lstStyle/>
          <a:p>
            <a:r>
              <a:rPr lang="en-US" dirty="0"/>
              <a:t>FALL DETECTION</a:t>
            </a:r>
          </a:p>
        </p:txBody>
      </p:sp>
      <p:pic>
        <p:nvPicPr>
          <p:cNvPr id="4" name="Picture 3">
            <a:extLst>
              <a:ext uri="{FF2B5EF4-FFF2-40B4-BE49-F238E27FC236}">
                <a16:creationId xmlns:a16="http://schemas.microsoft.com/office/drawing/2014/main" id="{F9936DDD-7141-445D-8B0A-9A7C57456519}"/>
              </a:ext>
            </a:extLst>
          </p:cNvPr>
          <p:cNvPicPr>
            <a:picLocks noChangeAspect="1"/>
          </p:cNvPicPr>
          <p:nvPr/>
        </p:nvPicPr>
        <p:blipFill>
          <a:blip r:embed="rId2"/>
          <a:stretch>
            <a:fillRect/>
          </a:stretch>
        </p:blipFill>
        <p:spPr>
          <a:xfrm>
            <a:off x="2841352" y="595425"/>
            <a:ext cx="3409395" cy="3848986"/>
          </a:xfrm>
          <a:prstGeom prst="rect">
            <a:avLst/>
          </a:prstGeom>
        </p:spPr>
      </p:pic>
      <p:sp>
        <p:nvSpPr>
          <p:cNvPr id="5" name="TextBox 4">
            <a:extLst>
              <a:ext uri="{FF2B5EF4-FFF2-40B4-BE49-F238E27FC236}">
                <a16:creationId xmlns:a16="http://schemas.microsoft.com/office/drawing/2014/main" id="{5078B90E-7412-4C7A-AEDD-AEDAB3C29CF0}"/>
              </a:ext>
            </a:extLst>
          </p:cNvPr>
          <p:cNvSpPr txBox="1"/>
          <p:nvPr/>
        </p:nvSpPr>
        <p:spPr>
          <a:xfrm>
            <a:off x="8635181" y="4848806"/>
            <a:ext cx="508820" cy="307777"/>
          </a:xfrm>
          <a:prstGeom prst="rect">
            <a:avLst/>
          </a:prstGeom>
          <a:noFill/>
        </p:spPr>
        <p:txBody>
          <a:bodyPr wrap="square" rtlCol="0">
            <a:spAutoFit/>
          </a:bodyPr>
          <a:lstStyle/>
          <a:p>
            <a:fld id="{5A806412-8F7E-47F0-A983-ACE7677D7116}" type="slidenum">
              <a:rPr lang="en-SG" smtClean="0"/>
              <a:t>17</a:t>
            </a:fld>
            <a:endParaRPr lang="en-SG" dirty="0"/>
          </a:p>
        </p:txBody>
      </p:sp>
    </p:spTree>
    <p:extLst>
      <p:ext uri="{BB962C8B-B14F-4D97-AF65-F5344CB8AC3E}">
        <p14:creationId xmlns:p14="http://schemas.microsoft.com/office/powerpoint/2010/main" val="3832568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998132" y="85056"/>
            <a:ext cx="6996600" cy="354419"/>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WHAT’S NEXT</a:t>
            </a:r>
            <a:endParaRPr dirty="0">
              <a:solidFill>
                <a:srgbClr val="3C78D8"/>
              </a:solidFill>
            </a:endParaRPr>
          </a:p>
        </p:txBody>
      </p:sp>
      <p:sp>
        <p:nvSpPr>
          <p:cNvPr id="485" name="Shape 485"/>
          <p:cNvSpPr txBox="1">
            <a:spLocks noGrp="1"/>
          </p:cNvSpPr>
          <p:nvPr>
            <p:ph type="body" idx="1"/>
          </p:nvPr>
        </p:nvSpPr>
        <p:spPr>
          <a:xfrm>
            <a:off x="1075850" y="935664"/>
            <a:ext cx="6996600" cy="3494569"/>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en-US" dirty="0"/>
              <a:t>Defect Fixes (from intel SDK)</a:t>
            </a:r>
          </a:p>
          <a:p>
            <a:pPr marL="342900" indent="-342900">
              <a:buFont typeface="Arial" panose="020B0604020202020204" pitchFamily="34" charset="0"/>
              <a:buChar char="•"/>
            </a:pPr>
            <a:r>
              <a:rPr lang="en-US" dirty="0"/>
              <a:t>Movement profile (sleep, active, sit, </a:t>
            </a:r>
            <a:r>
              <a:rPr lang="en-US" dirty="0" err="1"/>
              <a:t>etc</a:t>
            </a:r>
            <a:r>
              <a:rPr lang="en-US" dirty="0"/>
              <a:t>)</a:t>
            </a:r>
          </a:p>
          <a:p>
            <a:pPr marL="342900" indent="-342900">
              <a:buFont typeface="Arial" panose="020B0604020202020204" pitchFamily="34" charset="0"/>
              <a:buChar char="•"/>
            </a:pPr>
            <a:r>
              <a:rPr lang="en-US" dirty="0"/>
              <a:t>Abnormal movement detection (fall down)</a:t>
            </a:r>
          </a:p>
          <a:p>
            <a:pPr marL="342900" indent="-342900">
              <a:buFont typeface="Arial" panose="020B0604020202020204" pitchFamily="34" charset="0"/>
              <a:buChar char="•"/>
            </a:pPr>
            <a:r>
              <a:rPr lang="en-US" dirty="0"/>
              <a:t>Surveillance management dashboard improvement</a:t>
            </a:r>
          </a:p>
          <a:p>
            <a:pPr marL="342900" indent="-342900">
              <a:buFont typeface="Arial" panose="020B0604020202020204" pitchFamily="34" charset="0"/>
              <a:buChar char="•"/>
            </a:pPr>
            <a:r>
              <a:rPr lang="en-US" dirty="0"/>
              <a:t>End to End Deployment</a:t>
            </a:r>
          </a:p>
          <a:p>
            <a:pPr marL="342900" indent="-342900">
              <a:buFont typeface="Arial" panose="020B0604020202020204" pitchFamily="34" charset="0"/>
              <a:buChar char="•"/>
            </a:pPr>
            <a:r>
              <a:rPr lang="en-US" dirty="0"/>
              <a:t>Depth camera analysis</a:t>
            </a:r>
          </a:p>
          <a:p>
            <a:pPr marL="342900" indent="-342900">
              <a:buFont typeface="Arial" panose="020B0604020202020204" pitchFamily="34" charset="0"/>
              <a:buChar char="•"/>
            </a:pPr>
            <a:endParaRPr lang="en-SG" dirty="0"/>
          </a:p>
        </p:txBody>
      </p:sp>
      <p:sp>
        <p:nvSpPr>
          <p:cNvPr id="4" name="TextBox 3">
            <a:extLst>
              <a:ext uri="{FF2B5EF4-FFF2-40B4-BE49-F238E27FC236}">
                <a16:creationId xmlns:a16="http://schemas.microsoft.com/office/drawing/2014/main" id="{6672CF90-C60F-4A15-8609-50BF84E9D428}"/>
              </a:ext>
            </a:extLst>
          </p:cNvPr>
          <p:cNvSpPr txBox="1"/>
          <p:nvPr/>
        </p:nvSpPr>
        <p:spPr>
          <a:xfrm>
            <a:off x="8635181" y="4848806"/>
            <a:ext cx="508820" cy="307777"/>
          </a:xfrm>
          <a:prstGeom prst="rect">
            <a:avLst/>
          </a:prstGeom>
          <a:noFill/>
        </p:spPr>
        <p:txBody>
          <a:bodyPr wrap="square" rtlCol="0">
            <a:spAutoFit/>
          </a:bodyPr>
          <a:lstStyle/>
          <a:p>
            <a:fld id="{5A806412-8F7E-47F0-A983-ACE7677D7116}" type="slidenum">
              <a:rPr lang="en-SG" smtClean="0"/>
              <a:t>18</a:t>
            </a:fld>
            <a:endParaRPr lang="en-SG" dirty="0"/>
          </a:p>
        </p:txBody>
      </p:sp>
    </p:spTree>
    <p:extLst>
      <p:ext uri="{BB962C8B-B14F-4D97-AF65-F5344CB8AC3E}">
        <p14:creationId xmlns:p14="http://schemas.microsoft.com/office/powerpoint/2010/main" val="2330963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047750" y="275529"/>
            <a:ext cx="6996600" cy="715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Project Documentation</a:t>
            </a:r>
            <a:endParaRPr dirty="0">
              <a:solidFill>
                <a:srgbClr val="3C78D8"/>
              </a:solidFill>
            </a:endParaRPr>
          </a:p>
        </p:txBody>
      </p:sp>
      <p:sp>
        <p:nvSpPr>
          <p:cNvPr id="485" name="Shape 485"/>
          <p:cNvSpPr txBox="1">
            <a:spLocks noGrp="1"/>
          </p:cNvSpPr>
          <p:nvPr>
            <p:ph type="body" idx="1"/>
          </p:nvPr>
        </p:nvSpPr>
        <p:spPr>
          <a:xfrm>
            <a:off x="1075850" y="1271232"/>
            <a:ext cx="6996600" cy="2897354"/>
          </a:xfrm>
          <a:prstGeom prst="rect">
            <a:avLst/>
          </a:prstGeom>
        </p:spPr>
        <p:txBody>
          <a:bodyPr spcFirstLastPara="1" wrap="square" lIns="91425" tIns="91425" rIns="91425" bIns="91425" anchor="t" anchorCtr="0">
            <a:noAutofit/>
          </a:bodyPr>
          <a:lstStyle/>
          <a:p>
            <a:pPr lvl="0"/>
            <a:r>
              <a:rPr lang="en-US" dirty="0">
                <a:hlinkClick r:id="rId3"/>
              </a:rPr>
              <a:t>https://bitbucket.org/teamneo/videoanalytics</a:t>
            </a:r>
            <a:endParaRPr lang="en-US" dirty="0"/>
          </a:p>
          <a:p>
            <a:pPr lvl="0"/>
            <a:r>
              <a:rPr lang="en-US" u="sng" dirty="0">
                <a:hlinkClick r:id="rId4"/>
              </a:rPr>
              <a:t>https://trello.com/#</a:t>
            </a:r>
            <a:endParaRPr lang="en-US" u="sng" dirty="0"/>
          </a:p>
          <a:p>
            <a:pPr lvl="0"/>
            <a:r>
              <a:rPr lang="en-US" u="sng" dirty="0">
                <a:hlinkClick r:id="rId5"/>
              </a:rPr>
              <a:t>https://docs.google.com</a:t>
            </a:r>
            <a:endParaRPr lang="en-US" u="sng" dirty="0"/>
          </a:p>
        </p:txBody>
      </p:sp>
      <p:sp>
        <p:nvSpPr>
          <p:cNvPr id="4" name="TextBox 3">
            <a:extLst>
              <a:ext uri="{FF2B5EF4-FFF2-40B4-BE49-F238E27FC236}">
                <a16:creationId xmlns:a16="http://schemas.microsoft.com/office/drawing/2014/main" id="{6A762377-CEEC-4787-9362-4FEB3C6B66C2}"/>
              </a:ext>
            </a:extLst>
          </p:cNvPr>
          <p:cNvSpPr txBox="1"/>
          <p:nvPr/>
        </p:nvSpPr>
        <p:spPr>
          <a:xfrm>
            <a:off x="8635181" y="4848806"/>
            <a:ext cx="508820" cy="307777"/>
          </a:xfrm>
          <a:prstGeom prst="rect">
            <a:avLst/>
          </a:prstGeom>
          <a:noFill/>
        </p:spPr>
        <p:txBody>
          <a:bodyPr wrap="square" rtlCol="0">
            <a:spAutoFit/>
          </a:bodyPr>
          <a:lstStyle/>
          <a:p>
            <a:fld id="{5A806412-8F7E-47F0-A983-ACE7677D7116}" type="slidenum">
              <a:rPr lang="en-SG" smtClean="0"/>
              <a:t>19</a:t>
            </a:fld>
            <a:endParaRPr lang="en-SG" dirty="0"/>
          </a:p>
        </p:txBody>
      </p:sp>
    </p:spTree>
    <p:extLst>
      <p:ext uri="{BB962C8B-B14F-4D97-AF65-F5344CB8AC3E}">
        <p14:creationId xmlns:p14="http://schemas.microsoft.com/office/powerpoint/2010/main" val="275672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047750" y="51414"/>
            <a:ext cx="6996600" cy="715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AGENDA</a:t>
            </a:r>
            <a:endParaRPr dirty="0">
              <a:solidFill>
                <a:srgbClr val="3C78D8"/>
              </a:solidFill>
            </a:endParaRPr>
          </a:p>
        </p:txBody>
      </p:sp>
      <p:sp>
        <p:nvSpPr>
          <p:cNvPr id="485" name="Shape 485"/>
          <p:cNvSpPr txBox="1">
            <a:spLocks noGrp="1"/>
          </p:cNvSpPr>
          <p:nvPr>
            <p:ph type="body" idx="1"/>
          </p:nvPr>
        </p:nvSpPr>
        <p:spPr>
          <a:xfrm>
            <a:off x="1075850" y="995072"/>
            <a:ext cx="6996600" cy="3218336"/>
          </a:xfrm>
          <a:prstGeom prst="rect">
            <a:avLst/>
          </a:prstGeom>
        </p:spPr>
        <p:txBody>
          <a:bodyPr spcFirstLastPara="1" wrap="square" lIns="91425" tIns="91425" rIns="91425" bIns="91425" anchor="t" anchorCtr="0">
            <a:noAutofit/>
          </a:bodyPr>
          <a:lstStyle/>
          <a:p>
            <a:pPr marL="457200" lvl="0" indent="-355600" rtl="0">
              <a:spcBef>
                <a:spcPts val="600"/>
              </a:spcBef>
              <a:spcAft>
                <a:spcPts val="0"/>
              </a:spcAft>
              <a:buSzPts val="2000"/>
              <a:buChar char="◉"/>
            </a:pPr>
            <a:r>
              <a:rPr lang="en-US" dirty="0"/>
              <a:t>Objective</a:t>
            </a:r>
          </a:p>
          <a:p>
            <a:pPr marL="457200" lvl="0" indent="-355600" rtl="0">
              <a:spcBef>
                <a:spcPts val="0"/>
              </a:spcBef>
              <a:spcAft>
                <a:spcPts val="0"/>
              </a:spcAft>
              <a:buSzPts val="2000"/>
              <a:buChar char="◉"/>
            </a:pPr>
            <a:r>
              <a:rPr lang="en-US" dirty="0"/>
              <a:t>Approach</a:t>
            </a:r>
          </a:p>
          <a:p>
            <a:pPr>
              <a:spcBef>
                <a:spcPts val="0"/>
              </a:spcBef>
            </a:pPr>
            <a:r>
              <a:rPr lang="en-US" dirty="0"/>
              <a:t>High Level System Diagram</a:t>
            </a:r>
          </a:p>
          <a:p>
            <a:pPr marL="457200" lvl="0" indent="-355600" rtl="0">
              <a:spcBef>
                <a:spcPts val="0"/>
              </a:spcBef>
              <a:spcAft>
                <a:spcPts val="0"/>
              </a:spcAft>
              <a:buSzPts val="2000"/>
              <a:buChar char="◉"/>
            </a:pPr>
            <a:r>
              <a:rPr lang="en-US" dirty="0"/>
              <a:t>Server / Front end development</a:t>
            </a:r>
          </a:p>
          <a:p>
            <a:pPr>
              <a:spcBef>
                <a:spcPts val="0"/>
              </a:spcBef>
            </a:pPr>
            <a:r>
              <a:rPr lang="en-US" dirty="0"/>
              <a:t>Video Analysis</a:t>
            </a:r>
            <a:endParaRPr dirty="0"/>
          </a:p>
          <a:p>
            <a:pPr marL="457200" lvl="0" indent="-355600" rtl="0">
              <a:spcBef>
                <a:spcPts val="0"/>
              </a:spcBef>
              <a:spcAft>
                <a:spcPts val="0"/>
              </a:spcAft>
              <a:buSzPts val="2000"/>
              <a:buChar char="◉"/>
            </a:pPr>
            <a:r>
              <a:rPr lang="en-US" dirty="0"/>
              <a:t>Demo</a:t>
            </a:r>
          </a:p>
          <a:p>
            <a:pPr marL="457200" lvl="0" indent="-355600" rtl="0">
              <a:spcBef>
                <a:spcPts val="0"/>
              </a:spcBef>
              <a:spcAft>
                <a:spcPts val="0"/>
              </a:spcAft>
              <a:buSzPts val="2000"/>
              <a:buChar char="◉"/>
            </a:pPr>
            <a:r>
              <a:rPr lang="en-US" dirty="0"/>
              <a:t>Current Challenges</a:t>
            </a:r>
          </a:p>
          <a:p>
            <a:pPr marL="457200" lvl="0" indent="-355600" rtl="0">
              <a:spcBef>
                <a:spcPts val="0"/>
              </a:spcBef>
              <a:spcAft>
                <a:spcPts val="0"/>
              </a:spcAft>
              <a:buSzPts val="2000"/>
              <a:buChar char="◉"/>
            </a:pPr>
            <a:r>
              <a:rPr lang="en-US" dirty="0"/>
              <a:t>Future Plan</a:t>
            </a:r>
            <a:endParaRPr dirty="0"/>
          </a:p>
        </p:txBody>
      </p:sp>
      <p:sp>
        <p:nvSpPr>
          <p:cNvPr id="4" name="TextBox 3">
            <a:extLst>
              <a:ext uri="{FF2B5EF4-FFF2-40B4-BE49-F238E27FC236}">
                <a16:creationId xmlns:a16="http://schemas.microsoft.com/office/drawing/2014/main" id="{440B7654-47EC-4757-87C4-8529F3DDD3B1}"/>
              </a:ext>
            </a:extLst>
          </p:cNvPr>
          <p:cNvSpPr txBox="1"/>
          <p:nvPr/>
        </p:nvSpPr>
        <p:spPr>
          <a:xfrm>
            <a:off x="8775291" y="4848806"/>
            <a:ext cx="368710" cy="307777"/>
          </a:xfrm>
          <a:prstGeom prst="rect">
            <a:avLst/>
          </a:prstGeom>
          <a:noFill/>
        </p:spPr>
        <p:txBody>
          <a:bodyPr wrap="square" rtlCol="0">
            <a:spAutoFit/>
          </a:bodyPr>
          <a:lstStyle/>
          <a:p>
            <a:fld id="{5A806412-8F7E-47F0-A983-ACE7677D7116}" type="slidenum">
              <a:rPr lang="en-SG" smtClean="0"/>
              <a:t>2</a:t>
            </a:fld>
            <a:endParaRPr lang="en-S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Shape 507"/>
          <p:cNvSpPr txBox="1">
            <a:spLocks noGrp="1"/>
          </p:cNvSpPr>
          <p:nvPr>
            <p:ph type="title"/>
          </p:nvPr>
        </p:nvSpPr>
        <p:spPr>
          <a:xfrm>
            <a:off x="1009568" y="93938"/>
            <a:ext cx="6996600" cy="53373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OVERALL OBJECTIVES</a:t>
            </a:r>
            <a:endParaRPr dirty="0"/>
          </a:p>
        </p:txBody>
      </p:sp>
      <p:sp>
        <p:nvSpPr>
          <p:cNvPr id="11" name="TextBox 10">
            <a:extLst>
              <a:ext uri="{FF2B5EF4-FFF2-40B4-BE49-F238E27FC236}">
                <a16:creationId xmlns:a16="http://schemas.microsoft.com/office/drawing/2014/main" id="{CC8DB1BA-83E7-4BED-A9F7-C39F9CD8F584}"/>
              </a:ext>
            </a:extLst>
          </p:cNvPr>
          <p:cNvSpPr txBox="1"/>
          <p:nvPr/>
        </p:nvSpPr>
        <p:spPr>
          <a:xfrm>
            <a:off x="4215924" y="2750698"/>
            <a:ext cx="2702117" cy="1600438"/>
          </a:xfrm>
          <a:prstGeom prst="rect">
            <a:avLst/>
          </a:prstGeom>
          <a:noFill/>
          <a:ln>
            <a:solidFill>
              <a:schemeClr val="tx1"/>
            </a:solidFill>
            <a:prstDash val="dashDot"/>
          </a:ln>
        </p:spPr>
        <p:txBody>
          <a:bodyPr wrap="square" rtlCol="0">
            <a:spAutoFit/>
          </a:bodyPr>
          <a:lstStyle/>
          <a:p>
            <a:r>
              <a:rPr lang="en-US" dirty="0"/>
              <a:t>Server (desktop)</a:t>
            </a:r>
          </a:p>
          <a:p>
            <a:pPr marL="342900" indent="-342900">
              <a:buFont typeface="Arial" panose="020B0604020202020204" pitchFamily="34" charset="0"/>
              <a:buChar char="•"/>
            </a:pPr>
            <a:r>
              <a:rPr lang="en-US" dirty="0"/>
              <a:t>Movement profile (sleep, active, sit, </a:t>
            </a:r>
            <a:r>
              <a:rPr lang="en-US" dirty="0" err="1"/>
              <a:t>etc</a:t>
            </a:r>
            <a:r>
              <a:rPr lang="en-US" dirty="0"/>
              <a:t>)</a:t>
            </a:r>
          </a:p>
          <a:p>
            <a:pPr marL="342900" indent="-342900">
              <a:buFont typeface="Arial" panose="020B0604020202020204" pitchFamily="34" charset="0"/>
              <a:buChar char="•"/>
            </a:pPr>
            <a:r>
              <a:rPr lang="en-US" dirty="0"/>
              <a:t>Abnormal movement detection (fall down)</a:t>
            </a:r>
          </a:p>
          <a:p>
            <a:pPr marL="342900" indent="-342900">
              <a:buFont typeface="Arial" panose="020B0604020202020204" pitchFamily="34" charset="0"/>
              <a:buChar char="•"/>
            </a:pPr>
            <a:r>
              <a:rPr lang="en-US" dirty="0"/>
              <a:t>Surveillance management dashboard</a:t>
            </a:r>
            <a:endParaRPr lang="en-SG" dirty="0"/>
          </a:p>
        </p:txBody>
      </p:sp>
      <p:sp>
        <p:nvSpPr>
          <p:cNvPr id="12" name="TextBox 11">
            <a:extLst>
              <a:ext uri="{FF2B5EF4-FFF2-40B4-BE49-F238E27FC236}">
                <a16:creationId xmlns:a16="http://schemas.microsoft.com/office/drawing/2014/main" id="{C6D834C5-CA84-41F1-8A31-4BD7C344C08F}"/>
              </a:ext>
            </a:extLst>
          </p:cNvPr>
          <p:cNvSpPr txBox="1"/>
          <p:nvPr/>
        </p:nvSpPr>
        <p:spPr>
          <a:xfrm>
            <a:off x="6918041" y="2749427"/>
            <a:ext cx="2225959" cy="1600438"/>
          </a:xfrm>
          <a:prstGeom prst="rect">
            <a:avLst/>
          </a:prstGeom>
          <a:noFill/>
          <a:ln>
            <a:solidFill>
              <a:schemeClr val="tx1"/>
            </a:solidFill>
            <a:prstDash val="dashDot"/>
          </a:ln>
        </p:spPr>
        <p:txBody>
          <a:bodyPr wrap="square" rtlCol="0">
            <a:spAutoFit/>
          </a:bodyPr>
          <a:lstStyle/>
          <a:p>
            <a:r>
              <a:rPr lang="en-US" dirty="0"/>
              <a:t>Alert terminal (phone or tablet)</a:t>
            </a:r>
            <a:endParaRPr lang="en-SG" dirty="0"/>
          </a:p>
          <a:p>
            <a:pPr marL="285750" indent="-285750">
              <a:buFont typeface="Arial" panose="020B0604020202020204" pitchFamily="34" charset="0"/>
              <a:buChar char="•"/>
            </a:pPr>
            <a:r>
              <a:rPr lang="en-US" dirty="0"/>
              <a:t>Display message notification, snapshot or short video clip</a:t>
            </a:r>
          </a:p>
          <a:p>
            <a:pPr marL="285750" indent="-285750">
              <a:buFont typeface="Arial" panose="020B0604020202020204" pitchFamily="34" charset="0"/>
              <a:buChar char="•"/>
            </a:pPr>
            <a:r>
              <a:rPr lang="en-US" dirty="0"/>
              <a:t>Display live video streaming</a:t>
            </a:r>
            <a:endParaRPr lang="en-SG" dirty="0"/>
          </a:p>
        </p:txBody>
      </p:sp>
      <p:pic>
        <p:nvPicPr>
          <p:cNvPr id="13" name="Picture 6" descr="Image result for desktop clip art">
            <a:extLst>
              <a:ext uri="{FF2B5EF4-FFF2-40B4-BE49-F238E27FC236}">
                <a16:creationId xmlns:a16="http://schemas.microsoft.com/office/drawing/2014/main" id="{210FC4C1-F0C7-4BC4-880C-065431ADF5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7298" y="1204428"/>
            <a:ext cx="125699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Related image">
            <a:extLst>
              <a:ext uri="{FF2B5EF4-FFF2-40B4-BE49-F238E27FC236}">
                <a16:creationId xmlns:a16="http://schemas.microsoft.com/office/drawing/2014/main" id="{E3B35ABD-F1A4-4BDC-A990-840D403D743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49948" y="2984201"/>
            <a:ext cx="1595604" cy="121327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Image result for cctv camera clip art">
            <a:extLst>
              <a:ext uri="{FF2B5EF4-FFF2-40B4-BE49-F238E27FC236}">
                <a16:creationId xmlns:a16="http://schemas.microsoft.com/office/drawing/2014/main" id="{09B91E0F-58CE-4918-91FF-F2D92FF7A0D4}"/>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159491" y="1120340"/>
            <a:ext cx="1243497"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Image result for intel sense camera clip art">
            <a:extLst>
              <a:ext uri="{FF2B5EF4-FFF2-40B4-BE49-F238E27FC236}">
                <a16:creationId xmlns:a16="http://schemas.microsoft.com/office/drawing/2014/main" id="{4E4097E7-6EE3-4F85-88AC-023B26EEC775}"/>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1330180" y="1815588"/>
            <a:ext cx="1513377"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Related image">
            <a:extLst>
              <a:ext uri="{FF2B5EF4-FFF2-40B4-BE49-F238E27FC236}">
                <a16:creationId xmlns:a16="http://schemas.microsoft.com/office/drawing/2014/main" id="{91C33949-2BAC-4E88-A177-F7815EB1A049}"/>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38206" r="20680"/>
          <a:stretch/>
        </p:blipFill>
        <p:spPr bwMode="auto">
          <a:xfrm>
            <a:off x="2841202" y="2368758"/>
            <a:ext cx="1059941" cy="10800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1C74D2BF-8F24-4AA9-930D-A5A094937E93}"/>
              </a:ext>
            </a:extLst>
          </p:cNvPr>
          <p:cNvSpPr txBox="1"/>
          <p:nvPr/>
        </p:nvSpPr>
        <p:spPr>
          <a:xfrm>
            <a:off x="1349270" y="1291008"/>
            <a:ext cx="1421479" cy="369332"/>
          </a:xfrm>
          <a:prstGeom prst="rect">
            <a:avLst/>
          </a:prstGeom>
          <a:noFill/>
        </p:spPr>
        <p:txBody>
          <a:bodyPr wrap="none" rtlCol="0">
            <a:spAutoFit/>
          </a:bodyPr>
          <a:lstStyle/>
          <a:p>
            <a:r>
              <a:rPr lang="en-US" dirty="0"/>
              <a:t>CCTV camera</a:t>
            </a:r>
            <a:endParaRPr lang="en-SG" dirty="0"/>
          </a:p>
        </p:txBody>
      </p:sp>
      <p:sp>
        <p:nvSpPr>
          <p:cNvPr id="19" name="TextBox 18">
            <a:extLst>
              <a:ext uri="{FF2B5EF4-FFF2-40B4-BE49-F238E27FC236}">
                <a16:creationId xmlns:a16="http://schemas.microsoft.com/office/drawing/2014/main" id="{85E4DA65-3CB7-41F3-A848-D2D6B855D277}"/>
              </a:ext>
            </a:extLst>
          </p:cNvPr>
          <p:cNvSpPr txBox="1"/>
          <p:nvPr/>
        </p:nvSpPr>
        <p:spPr>
          <a:xfrm>
            <a:off x="2746411" y="2015674"/>
            <a:ext cx="1507464" cy="369332"/>
          </a:xfrm>
          <a:prstGeom prst="rect">
            <a:avLst/>
          </a:prstGeom>
          <a:noFill/>
        </p:spPr>
        <p:txBody>
          <a:bodyPr wrap="none" rtlCol="0">
            <a:spAutoFit/>
          </a:bodyPr>
          <a:lstStyle/>
          <a:p>
            <a:r>
              <a:rPr lang="en-US" dirty="0"/>
              <a:t>Depth camera</a:t>
            </a:r>
            <a:endParaRPr lang="en-SG" dirty="0"/>
          </a:p>
        </p:txBody>
      </p:sp>
      <p:sp>
        <p:nvSpPr>
          <p:cNvPr id="20" name="TextBox 19">
            <a:extLst>
              <a:ext uri="{FF2B5EF4-FFF2-40B4-BE49-F238E27FC236}">
                <a16:creationId xmlns:a16="http://schemas.microsoft.com/office/drawing/2014/main" id="{8BC347CF-0D39-4E48-89AF-3339E6385BA6}"/>
              </a:ext>
            </a:extLst>
          </p:cNvPr>
          <p:cNvSpPr txBox="1"/>
          <p:nvPr/>
        </p:nvSpPr>
        <p:spPr>
          <a:xfrm>
            <a:off x="2646512" y="3466238"/>
            <a:ext cx="1707262" cy="369332"/>
          </a:xfrm>
          <a:prstGeom prst="rect">
            <a:avLst/>
          </a:prstGeom>
          <a:noFill/>
        </p:spPr>
        <p:txBody>
          <a:bodyPr wrap="none" rtlCol="0">
            <a:spAutoFit/>
          </a:bodyPr>
          <a:lstStyle/>
          <a:p>
            <a:r>
              <a:rPr lang="en-US" dirty="0"/>
              <a:t>Thermal camera</a:t>
            </a:r>
            <a:endParaRPr lang="en-SG" dirty="0"/>
          </a:p>
        </p:txBody>
      </p:sp>
      <p:pic>
        <p:nvPicPr>
          <p:cNvPr id="21" name="Picture 10" descr="Image result for alert phone clip art">
            <a:extLst>
              <a:ext uri="{FF2B5EF4-FFF2-40B4-BE49-F238E27FC236}">
                <a16:creationId xmlns:a16="http://schemas.microsoft.com/office/drawing/2014/main" id="{8D4FF78C-B0BA-47FA-A0B2-AE64FA8B0588}"/>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82884" y="1242819"/>
            <a:ext cx="1029350" cy="1029350"/>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Arrow 12">
            <a:extLst>
              <a:ext uri="{FF2B5EF4-FFF2-40B4-BE49-F238E27FC236}">
                <a16:creationId xmlns:a16="http://schemas.microsoft.com/office/drawing/2014/main" id="{A7B8E6E7-039B-4339-BD71-846F73D62210}"/>
              </a:ext>
            </a:extLst>
          </p:cNvPr>
          <p:cNvSpPr/>
          <p:nvPr/>
        </p:nvSpPr>
        <p:spPr>
          <a:xfrm rot="20445075">
            <a:off x="4150668" y="1625015"/>
            <a:ext cx="1228436" cy="804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ight Arrow 13">
            <a:extLst>
              <a:ext uri="{FF2B5EF4-FFF2-40B4-BE49-F238E27FC236}">
                <a16:creationId xmlns:a16="http://schemas.microsoft.com/office/drawing/2014/main" id="{9A4E0E95-603F-4AE8-AA4F-ACFA3437DD1F}"/>
              </a:ext>
            </a:extLst>
          </p:cNvPr>
          <p:cNvSpPr/>
          <p:nvPr/>
        </p:nvSpPr>
        <p:spPr>
          <a:xfrm>
            <a:off x="6959314" y="1347666"/>
            <a:ext cx="1360055" cy="8196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Box 24">
            <a:extLst>
              <a:ext uri="{FF2B5EF4-FFF2-40B4-BE49-F238E27FC236}">
                <a16:creationId xmlns:a16="http://schemas.microsoft.com/office/drawing/2014/main" id="{2D56EA80-88DB-4D75-A983-72BCFD14ABDE}"/>
              </a:ext>
            </a:extLst>
          </p:cNvPr>
          <p:cNvSpPr txBox="1"/>
          <p:nvPr/>
        </p:nvSpPr>
        <p:spPr>
          <a:xfrm>
            <a:off x="0" y="4165199"/>
            <a:ext cx="2445862" cy="369332"/>
          </a:xfrm>
          <a:prstGeom prst="rect">
            <a:avLst/>
          </a:prstGeom>
          <a:noFill/>
        </p:spPr>
        <p:txBody>
          <a:bodyPr wrap="none" rtlCol="0">
            <a:spAutoFit/>
          </a:bodyPr>
          <a:lstStyle/>
          <a:p>
            <a:r>
              <a:rPr lang="en-US" dirty="0"/>
              <a:t>An use case in eldercare</a:t>
            </a:r>
            <a:endParaRPr lang="en-SG" dirty="0"/>
          </a:p>
        </p:txBody>
      </p:sp>
      <p:sp>
        <p:nvSpPr>
          <p:cNvPr id="24" name="TextBox 23">
            <a:extLst>
              <a:ext uri="{FF2B5EF4-FFF2-40B4-BE49-F238E27FC236}">
                <a16:creationId xmlns:a16="http://schemas.microsoft.com/office/drawing/2014/main" id="{293EB44C-69BC-4752-8B59-2191B9B95AAF}"/>
              </a:ext>
            </a:extLst>
          </p:cNvPr>
          <p:cNvSpPr txBox="1"/>
          <p:nvPr/>
        </p:nvSpPr>
        <p:spPr>
          <a:xfrm>
            <a:off x="8775291" y="4848806"/>
            <a:ext cx="368710" cy="307777"/>
          </a:xfrm>
          <a:prstGeom prst="rect">
            <a:avLst/>
          </a:prstGeom>
          <a:noFill/>
        </p:spPr>
        <p:txBody>
          <a:bodyPr wrap="square" rtlCol="0">
            <a:spAutoFit/>
          </a:bodyPr>
          <a:lstStyle/>
          <a:p>
            <a:fld id="{5A806412-8F7E-47F0-A983-ACE7677D7116}" type="slidenum">
              <a:rPr lang="en-SG" smtClean="0"/>
              <a:t>3</a:t>
            </a:fld>
            <a:endParaRPr lang="en-SG" dirty="0"/>
          </a:p>
        </p:txBody>
      </p:sp>
    </p:spTree>
    <p:extLst>
      <p:ext uri="{BB962C8B-B14F-4D97-AF65-F5344CB8AC3E}">
        <p14:creationId xmlns:p14="http://schemas.microsoft.com/office/powerpoint/2010/main" val="3947951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047750" y="51414"/>
            <a:ext cx="6996600" cy="715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PHASE 1 USE CASES</a:t>
            </a:r>
            <a:endParaRPr dirty="0">
              <a:solidFill>
                <a:srgbClr val="3C78D8"/>
              </a:solidFill>
            </a:endParaRPr>
          </a:p>
        </p:txBody>
      </p:sp>
      <p:sp>
        <p:nvSpPr>
          <p:cNvPr id="485" name="Shape 485"/>
          <p:cNvSpPr txBox="1">
            <a:spLocks noGrp="1"/>
          </p:cNvSpPr>
          <p:nvPr>
            <p:ph type="body" idx="1"/>
          </p:nvPr>
        </p:nvSpPr>
        <p:spPr>
          <a:xfrm>
            <a:off x="1075850" y="995072"/>
            <a:ext cx="6996600" cy="3218336"/>
          </a:xfrm>
          <a:prstGeom prst="rect">
            <a:avLst/>
          </a:prstGeom>
        </p:spPr>
        <p:txBody>
          <a:bodyPr spcFirstLastPara="1" wrap="square" lIns="91425" tIns="91425" rIns="91425" bIns="91425" anchor="t" anchorCtr="0">
            <a:noAutofit/>
          </a:bodyPr>
          <a:lstStyle/>
          <a:p>
            <a:pPr marL="457200" lvl="0" indent="-355600" rtl="0">
              <a:spcBef>
                <a:spcPts val="600"/>
              </a:spcBef>
              <a:spcAft>
                <a:spcPts val="0"/>
              </a:spcAft>
              <a:buSzPts val="2000"/>
              <a:buChar char="◉"/>
            </a:pPr>
            <a:r>
              <a:rPr lang="en-US" dirty="0"/>
              <a:t>Research and finalize the purchase of camera</a:t>
            </a:r>
          </a:p>
          <a:p>
            <a:pPr marL="457200" lvl="0" indent="-355600" rtl="0">
              <a:spcBef>
                <a:spcPts val="600"/>
              </a:spcBef>
              <a:spcAft>
                <a:spcPts val="0"/>
              </a:spcAft>
              <a:buSzPts val="2000"/>
              <a:buChar char="◉"/>
            </a:pPr>
            <a:r>
              <a:rPr lang="en-US" dirty="0"/>
              <a:t>Setup the Camera with mini processor </a:t>
            </a:r>
          </a:p>
          <a:p>
            <a:pPr marL="457200" lvl="0" indent="-355600" rtl="0">
              <a:spcBef>
                <a:spcPts val="600"/>
              </a:spcBef>
              <a:spcAft>
                <a:spcPts val="0"/>
              </a:spcAft>
              <a:buSzPts val="2000"/>
              <a:buChar char="◉"/>
            </a:pPr>
            <a:r>
              <a:rPr lang="en-US" dirty="0"/>
              <a:t>RGB video analytics to find if person is active or inactive</a:t>
            </a:r>
          </a:p>
          <a:p>
            <a:pPr marL="457200" lvl="0" indent="-355600" rtl="0">
              <a:spcBef>
                <a:spcPts val="600"/>
              </a:spcBef>
              <a:spcAft>
                <a:spcPts val="0"/>
              </a:spcAft>
              <a:buSzPts val="2000"/>
              <a:buChar char="◉"/>
            </a:pPr>
            <a:r>
              <a:rPr lang="en-US" dirty="0"/>
              <a:t>Raise an alert if person is inactive in daytime or active in night time </a:t>
            </a:r>
          </a:p>
          <a:p>
            <a:pPr marL="457200" lvl="0" indent="-355600" rtl="0">
              <a:spcBef>
                <a:spcPts val="600"/>
              </a:spcBef>
              <a:spcAft>
                <a:spcPts val="0"/>
              </a:spcAft>
              <a:buSzPts val="2000"/>
              <a:buChar char="◉"/>
            </a:pPr>
            <a:r>
              <a:rPr lang="en-US" dirty="0"/>
              <a:t>Upload the clip to server and stream on dashboard</a:t>
            </a:r>
          </a:p>
          <a:p>
            <a:pPr marL="457200" lvl="0" indent="-355600" rtl="0">
              <a:spcBef>
                <a:spcPts val="600"/>
              </a:spcBef>
              <a:spcAft>
                <a:spcPts val="0"/>
              </a:spcAft>
              <a:buSzPts val="2000"/>
              <a:buChar char="◉"/>
            </a:pPr>
            <a:r>
              <a:rPr lang="en-US" dirty="0"/>
              <a:t>SMS the alert message to registered number</a:t>
            </a:r>
          </a:p>
          <a:p>
            <a:pPr marL="457200" lvl="0" indent="-355600" rtl="0">
              <a:spcBef>
                <a:spcPts val="600"/>
              </a:spcBef>
              <a:spcAft>
                <a:spcPts val="0"/>
              </a:spcAft>
              <a:buSzPts val="2000"/>
              <a:buChar char="◉"/>
            </a:pPr>
            <a:r>
              <a:rPr lang="en-US" dirty="0"/>
              <a:t>Dashboard showing the active/inactive live status and chart</a:t>
            </a:r>
          </a:p>
          <a:p>
            <a:pPr marL="457200" lvl="0" indent="-355600" rtl="0">
              <a:spcBef>
                <a:spcPts val="600"/>
              </a:spcBef>
              <a:spcAft>
                <a:spcPts val="0"/>
              </a:spcAft>
              <a:buSzPts val="2000"/>
              <a:buChar char="◉"/>
            </a:pPr>
            <a:endParaRPr dirty="0"/>
          </a:p>
        </p:txBody>
      </p:sp>
      <p:sp>
        <p:nvSpPr>
          <p:cNvPr id="4" name="TextBox 3">
            <a:extLst>
              <a:ext uri="{FF2B5EF4-FFF2-40B4-BE49-F238E27FC236}">
                <a16:creationId xmlns:a16="http://schemas.microsoft.com/office/drawing/2014/main" id="{3F4DC373-0674-4A89-8A4D-7966D38EB968}"/>
              </a:ext>
            </a:extLst>
          </p:cNvPr>
          <p:cNvSpPr txBox="1"/>
          <p:nvPr/>
        </p:nvSpPr>
        <p:spPr>
          <a:xfrm>
            <a:off x="8775291" y="4848806"/>
            <a:ext cx="368710" cy="307777"/>
          </a:xfrm>
          <a:prstGeom prst="rect">
            <a:avLst/>
          </a:prstGeom>
          <a:noFill/>
        </p:spPr>
        <p:txBody>
          <a:bodyPr wrap="square" rtlCol="0">
            <a:spAutoFit/>
          </a:bodyPr>
          <a:lstStyle/>
          <a:p>
            <a:fld id="{5A806412-8F7E-47F0-A983-ACE7677D7116}" type="slidenum">
              <a:rPr lang="en-SG" smtClean="0"/>
              <a:t>4</a:t>
            </a:fld>
            <a:endParaRPr lang="en-SG" dirty="0"/>
          </a:p>
        </p:txBody>
      </p:sp>
    </p:spTree>
    <p:extLst>
      <p:ext uri="{BB962C8B-B14F-4D97-AF65-F5344CB8AC3E}">
        <p14:creationId xmlns:p14="http://schemas.microsoft.com/office/powerpoint/2010/main" val="260986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High Level System Diagram</a:t>
            </a:r>
            <a:endParaRPr dirty="0"/>
          </a:p>
        </p:txBody>
      </p:sp>
      <p:sp>
        <p:nvSpPr>
          <p:cNvPr id="474" name="Shape 474"/>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
        <p:nvSpPr>
          <p:cNvPr id="4" name="TextBox 3">
            <a:extLst>
              <a:ext uri="{FF2B5EF4-FFF2-40B4-BE49-F238E27FC236}">
                <a16:creationId xmlns:a16="http://schemas.microsoft.com/office/drawing/2014/main" id="{64D95C24-94F0-409F-B124-9CB6CE337B1C}"/>
              </a:ext>
            </a:extLst>
          </p:cNvPr>
          <p:cNvSpPr txBox="1"/>
          <p:nvPr/>
        </p:nvSpPr>
        <p:spPr>
          <a:xfrm>
            <a:off x="8775291" y="4848806"/>
            <a:ext cx="368710" cy="307777"/>
          </a:xfrm>
          <a:prstGeom prst="rect">
            <a:avLst/>
          </a:prstGeom>
          <a:noFill/>
        </p:spPr>
        <p:txBody>
          <a:bodyPr wrap="square" rtlCol="0">
            <a:spAutoFit/>
          </a:bodyPr>
          <a:lstStyle/>
          <a:p>
            <a:fld id="{5A806412-8F7E-47F0-A983-ACE7677D7116}" type="slidenum">
              <a:rPr lang="en-SG" smtClean="0"/>
              <a:t>5</a:t>
            </a:fld>
            <a:endParaRPr lang="en-SG" dirty="0"/>
          </a:p>
        </p:txBody>
      </p:sp>
    </p:spTree>
    <p:extLst>
      <p:ext uri="{BB962C8B-B14F-4D97-AF65-F5344CB8AC3E}">
        <p14:creationId xmlns:p14="http://schemas.microsoft.com/office/powerpoint/2010/main" val="56302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7" name="Shape 557"/>
          <p:cNvSpPr txBox="1">
            <a:spLocks noGrp="1"/>
          </p:cNvSpPr>
          <p:nvPr>
            <p:ph type="title"/>
          </p:nvPr>
        </p:nvSpPr>
        <p:spPr>
          <a:xfrm>
            <a:off x="-1" y="1921376"/>
            <a:ext cx="3909849" cy="67993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SYSTEM ARCHITECTURE</a:t>
            </a:r>
            <a:endParaRPr dirty="0"/>
          </a:p>
        </p:txBody>
      </p:sp>
      <p:sp>
        <p:nvSpPr>
          <p:cNvPr id="5" name="TextBox 4">
            <a:extLst>
              <a:ext uri="{FF2B5EF4-FFF2-40B4-BE49-F238E27FC236}">
                <a16:creationId xmlns:a16="http://schemas.microsoft.com/office/drawing/2014/main" id="{E3A9E74A-9908-40C5-83B8-9DA38B083F85}"/>
              </a:ext>
            </a:extLst>
          </p:cNvPr>
          <p:cNvSpPr txBox="1"/>
          <p:nvPr/>
        </p:nvSpPr>
        <p:spPr>
          <a:xfrm>
            <a:off x="8775291" y="4848806"/>
            <a:ext cx="368710" cy="307777"/>
          </a:xfrm>
          <a:prstGeom prst="rect">
            <a:avLst/>
          </a:prstGeom>
          <a:noFill/>
        </p:spPr>
        <p:txBody>
          <a:bodyPr wrap="square" rtlCol="0">
            <a:spAutoFit/>
          </a:bodyPr>
          <a:lstStyle/>
          <a:p>
            <a:fld id="{5A806412-8F7E-47F0-A983-ACE7677D7116}" type="slidenum">
              <a:rPr lang="en-SG" smtClean="0"/>
              <a:t>6</a:t>
            </a:fld>
            <a:endParaRPr lang="en-SG" dirty="0"/>
          </a:p>
        </p:txBody>
      </p:sp>
      <p:pic>
        <p:nvPicPr>
          <p:cNvPr id="2" name="Picture 1">
            <a:extLst>
              <a:ext uri="{FF2B5EF4-FFF2-40B4-BE49-F238E27FC236}">
                <a16:creationId xmlns:a16="http://schemas.microsoft.com/office/drawing/2014/main" id="{83B114B2-5B8D-4272-849D-4DEF383FB56D}"/>
              </a:ext>
            </a:extLst>
          </p:cNvPr>
          <p:cNvPicPr>
            <a:picLocks noChangeAspect="1"/>
          </p:cNvPicPr>
          <p:nvPr/>
        </p:nvPicPr>
        <p:blipFill>
          <a:blip r:embed="rId3"/>
          <a:stretch>
            <a:fillRect/>
          </a:stretch>
        </p:blipFill>
        <p:spPr>
          <a:xfrm>
            <a:off x="3909848" y="0"/>
            <a:ext cx="4682590" cy="4689158"/>
          </a:xfrm>
          <a:prstGeom prst="rect">
            <a:avLst/>
          </a:prstGeom>
        </p:spPr>
      </p:pic>
    </p:spTree>
    <p:extLst>
      <p:ext uri="{BB962C8B-B14F-4D97-AF65-F5344CB8AC3E}">
        <p14:creationId xmlns:p14="http://schemas.microsoft.com/office/powerpoint/2010/main" val="1299004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101600" lvl="0">
              <a:buSzPts val="2000"/>
            </a:pPr>
            <a:r>
              <a:rPr lang="en-US" dirty="0"/>
              <a:t>Front end development</a:t>
            </a:r>
          </a:p>
        </p:txBody>
      </p:sp>
      <p:sp>
        <p:nvSpPr>
          <p:cNvPr id="474" name="Shape 474"/>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3</a:t>
            </a:r>
            <a:endParaRPr sz="12000" dirty="0">
              <a:solidFill>
                <a:srgbClr val="3C78D8"/>
              </a:solidFill>
            </a:endParaRPr>
          </a:p>
        </p:txBody>
      </p:sp>
      <p:sp>
        <p:nvSpPr>
          <p:cNvPr id="4" name="TextBox 3">
            <a:extLst>
              <a:ext uri="{FF2B5EF4-FFF2-40B4-BE49-F238E27FC236}">
                <a16:creationId xmlns:a16="http://schemas.microsoft.com/office/drawing/2014/main" id="{217BF0A1-D764-4AE4-B50F-91AFDA07AFCE}"/>
              </a:ext>
            </a:extLst>
          </p:cNvPr>
          <p:cNvSpPr txBox="1"/>
          <p:nvPr/>
        </p:nvSpPr>
        <p:spPr>
          <a:xfrm>
            <a:off x="8775291" y="4848806"/>
            <a:ext cx="368710" cy="307777"/>
          </a:xfrm>
          <a:prstGeom prst="rect">
            <a:avLst/>
          </a:prstGeom>
          <a:noFill/>
        </p:spPr>
        <p:txBody>
          <a:bodyPr wrap="square" rtlCol="0">
            <a:spAutoFit/>
          </a:bodyPr>
          <a:lstStyle/>
          <a:p>
            <a:fld id="{5A806412-8F7E-47F0-A983-ACE7677D7116}" type="slidenum">
              <a:rPr lang="en-SG" smtClean="0"/>
              <a:t>7</a:t>
            </a:fld>
            <a:endParaRPr lang="en-SG" dirty="0"/>
          </a:p>
        </p:txBody>
      </p:sp>
    </p:spTree>
    <p:extLst>
      <p:ext uri="{BB962C8B-B14F-4D97-AF65-F5344CB8AC3E}">
        <p14:creationId xmlns:p14="http://schemas.microsoft.com/office/powerpoint/2010/main" val="817526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504A-4D99-4A4F-9413-68B950EE5B97}"/>
              </a:ext>
            </a:extLst>
          </p:cNvPr>
          <p:cNvSpPr>
            <a:spLocks noGrp="1"/>
          </p:cNvSpPr>
          <p:nvPr>
            <p:ph type="title"/>
          </p:nvPr>
        </p:nvSpPr>
        <p:spPr>
          <a:xfrm>
            <a:off x="1012308" y="130851"/>
            <a:ext cx="6996600" cy="715800"/>
          </a:xfrm>
        </p:spPr>
        <p:txBody>
          <a:bodyPr/>
          <a:lstStyle/>
          <a:p>
            <a:r>
              <a:rPr lang="en-US" dirty="0"/>
              <a:t>Tools and process</a:t>
            </a:r>
            <a:endParaRPr lang="en-SG" dirty="0"/>
          </a:p>
        </p:txBody>
      </p:sp>
      <p:sp>
        <p:nvSpPr>
          <p:cNvPr id="3" name="Text Placeholder 2">
            <a:extLst>
              <a:ext uri="{FF2B5EF4-FFF2-40B4-BE49-F238E27FC236}">
                <a16:creationId xmlns:a16="http://schemas.microsoft.com/office/drawing/2014/main" id="{AF711925-0495-4D9E-AE0F-50C31A67AF61}"/>
              </a:ext>
            </a:extLst>
          </p:cNvPr>
          <p:cNvSpPr>
            <a:spLocks noGrp="1"/>
          </p:cNvSpPr>
          <p:nvPr>
            <p:ph type="body" idx="1"/>
          </p:nvPr>
        </p:nvSpPr>
        <p:spPr>
          <a:xfrm>
            <a:off x="1132557" y="951839"/>
            <a:ext cx="6996600" cy="2769555"/>
          </a:xfrm>
        </p:spPr>
        <p:txBody>
          <a:bodyPr/>
          <a:lstStyle/>
          <a:p>
            <a:r>
              <a:rPr lang="en-US" dirty="0"/>
              <a:t>Node JS was used for server backend to capture every second status and the video clip if there is alert</a:t>
            </a:r>
          </a:p>
          <a:p>
            <a:r>
              <a:rPr lang="en-US" dirty="0"/>
              <a:t>Database used for storing status is SQLite</a:t>
            </a:r>
          </a:p>
          <a:p>
            <a:r>
              <a:rPr lang="en-US" dirty="0"/>
              <a:t>React JS was used for building user interface and thus display in the dashboard real time status(active and inactive)</a:t>
            </a:r>
          </a:p>
        </p:txBody>
      </p:sp>
      <p:sp>
        <p:nvSpPr>
          <p:cNvPr id="4" name="TextBox 3">
            <a:extLst>
              <a:ext uri="{FF2B5EF4-FFF2-40B4-BE49-F238E27FC236}">
                <a16:creationId xmlns:a16="http://schemas.microsoft.com/office/drawing/2014/main" id="{EC2D8447-9EAE-4D3D-853D-B7745FE51C3D}"/>
              </a:ext>
            </a:extLst>
          </p:cNvPr>
          <p:cNvSpPr txBox="1"/>
          <p:nvPr/>
        </p:nvSpPr>
        <p:spPr>
          <a:xfrm>
            <a:off x="8635181" y="4848806"/>
            <a:ext cx="508820" cy="307777"/>
          </a:xfrm>
          <a:prstGeom prst="rect">
            <a:avLst/>
          </a:prstGeom>
          <a:noFill/>
        </p:spPr>
        <p:txBody>
          <a:bodyPr wrap="square" rtlCol="0">
            <a:spAutoFit/>
          </a:bodyPr>
          <a:lstStyle/>
          <a:p>
            <a:fld id="{5A806412-8F7E-47F0-A983-ACE7677D7116}" type="slidenum">
              <a:rPr lang="en-SG" smtClean="0"/>
              <a:t>8</a:t>
            </a:fld>
            <a:endParaRPr lang="en-SG" dirty="0"/>
          </a:p>
        </p:txBody>
      </p:sp>
    </p:spTree>
    <p:extLst>
      <p:ext uri="{BB962C8B-B14F-4D97-AF65-F5344CB8AC3E}">
        <p14:creationId xmlns:p14="http://schemas.microsoft.com/office/powerpoint/2010/main" val="1210938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Video Analysis</a:t>
            </a:r>
            <a:endParaRPr dirty="0"/>
          </a:p>
        </p:txBody>
      </p:sp>
      <p:sp>
        <p:nvSpPr>
          <p:cNvPr id="474" name="Shape 474"/>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4</a:t>
            </a:r>
            <a:endParaRPr sz="12000" dirty="0">
              <a:solidFill>
                <a:srgbClr val="3C78D8"/>
              </a:solidFill>
            </a:endParaRPr>
          </a:p>
        </p:txBody>
      </p:sp>
      <p:sp>
        <p:nvSpPr>
          <p:cNvPr id="6" name="TextBox 5">
            <a:extLst>
              <a:ext uri="{FF2B5EF4-FFF2-40B4-BE49-F238E27FC236}">
                <a16:creationId xmlns:a16="http://schemas.microsoft.com/office/drawing/2014/main" id="{15E6A37D-ACA8-4206-A8A3-DB131339D71B}"/>
              </a:ext>
            </a:extLst>
          </p:cNvPr>
          <p:cNvSpPr txBox="1"/>
          <p:nvPr/>
        </p:nvSpPr>
        <p:spPr>
          <a:xfrm>
            <a:off x="8635181" y="4848806"/>
            <a:ext cx="508820" cy="307777"/>
          </a:xfrm>
          <a:prstGeom prst="rect">
            <a:avLst/>
          </a:prstGeom>
          <a:noFill/>
        </p:spPr>
        <p:txBody>
          <a:bodyPr wrap="square" rtlCol="0">
            <a:spAutoFit/>
          </a:bodyPr>
          <a:lstStyle/>
          <a:p>
            <a:fld id="{5A806412-8F7E-47F0-A983-ACE7677D7116}" type="slidenum">
              <a:rPr lang="en-SG" smtClean="0"/>
              <a:t>9</a:t>
            </a:fld>
            <a:endParaRPr lang="en-SG" dirty="0"/>
          </a:p>
        </p:txBody>
      </p:sp>
    </p:spTree>
    <p:extLst>
      <p:ext uri="{BB962C8B-B14F-4D97-AF65-F5344CB8AC3E}">
        <p14:creationId xmlns:p14="http://schemas.microsoft.com/office/powerpoint/2010/main" val="2954814857"/>
      </p:ext>
    </p:extLst>
  </p:cSld>
  <p:clrMapOvr>
    <a:masterClrMapping/>
  </p:clrMapOvr>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1634</TotalTime>
  <Words>680</Words>
  <Application>Microsoft Office PowerPoint</Application>
  <PresentationFormat>On-screen Show (16:9)</PresentationFormat>
  <Paragraphs>102</Paragraphs>
  <Slides>19</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Oswald</vt:lpstr>
      <vt:lpstr>Arial</vt:lpstr>
      <vt:lpstr>Source Sans Pro</vt:lpstr>
      <vt:lpstr>Quince template</vt:lpstr>
      <vt:lpstr>Multimodal camera-based human activity monitoring   Independent Work  Supervisor: Dr TIAN Jing </vt:lpstr>
      <vt:lpstr>AGENDA</vt:lpstr>
      <vt:lpstr>OVERALL OBJECTIVES</vt:lpstr>
      <vt:lpstr>PHASE 1 USE CASES</vt:lpstr>
      <vt:lpstr>High Level System Diagram</vt:lpstr>
      <vt:lpstr>SYSTEM ARCHITECTURE</vt:lpstr>
      <vt:lpstr>Front end development</vt:lpstr>
      <vt:lpstr>Tools and process</vt:lpstr>
      <vt:lpstr>Video Analysis</vt:lpstr>
      <vt:lpstr>HUMAN DETECTION AND TRACKING</vt:lpstr>
      <vt:lpstr>Demo</vt:lpstr>
      <vt:lpstr>FLOW CHART</vt:lpstr>
      <vt:lpstr>DASHBOARD</vt:lpstr>
      <vt:lpstr>Challenges</vt:lpstr>
      <vt:lpstr>CHALLENGES</vt:lpstr>
      <vt:lpstr>What’s Next</vt:lpstr>
      <vt:lpstr>FALL DETECTION</vt:lpstr>
      <vt:lpstr>WHAT’S NEXT</vt:lpstr>
      <vt:lpstr>Project 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Infant Smart Monitoring System</dc:title>
  <dc:creator>Sri</dc:creator>
  <cp:lastModifiedBy>Pradeep Kumar</cp:lastModifiedBy>
  <cp:revision>241</cp:revision>
  <dcterms:modified xsi:type="dcterms:W3CDTF">2018-06-13T03:14:32Z</dcterms:modified>
</cp:coreProperties>
</file>