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98" r:id="rId5"/>
    <p:sldId id="328" r:id="rId6"/>
    <p:sldId id="327" r:id="rId7"/>
    <p:sldId id="316" r:id="rId8"/>
    <p:sldId id="326" r:id="rId9"/>
    <p:sldId id="300" r:id="rId10"/>
    <p:sldId id="329" r:id="rId11"/>
    <p:sldId id="330" r:id="rId12"/>
    <p:sldId id="317" r:id="rId13"/>
    <p:sldId id="331" r:id="rId14"/>
    <p:sldId id="318" r:id="rId15"/>
    <p:sldId id="332" r:id="rId16"/>
    <p:sldId id="333" r:id="rId17"/>
    <p:sldId id="301" r:id="rId18"/>
    <p:sldId id="302" r:id="rId19"/>
    <p:sldId id="305" r:id="rId20"/>
    <p:sldId id="306" r:id="rId21"/>
    <p:sldId id="312" r:id="rId22"/>
    <p:sldId id="334" r:id="rId23"/>
    <p:sldId id="321" r:id="rId24"/>
    <p:sldId id="335" r:id="rId25"/>
    <p:sldId id="336" r:id="rId26"/>
    <p:sldId id="337" r:id="rId27"/>
    <p:sldId id="29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5" autoAdjust="0"/>
    <p:restoredTop sz="85572" autoAdjust="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1AABCC-EE39-41F5-9274-1B24E31CEC5D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50D4F8B5-129C-4922-AD7F-1105E80FF3F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Doctor prescribe activities goals (Hospital or in-Home)</a:t>
          </a:r>
        </a:p>
      </dgm:t>
    </dgm:pt>
    <dgm:pt modelId="{337721E3-9FC3-4549-A851-BFA23153F054}" type="parTrans" cxnId="{C3B4F7C4-E9B8-4EFA-BD18-1CC7FD8E4705}">
      <dgm:prSet/>
      <dgm:spPr/>
      <dgm:t>
        <a:bodyPr/>
        <a:lstStyle/>
        <a:p>
          <a:endParaRPr lang="en-US"/>
        </a:p>
      </dgm:t>
    </dgm:pt>
    <dgm:pt modelId="{99F8C230-E532-4494-AE19-C0D8DD4E91FC}" type="sibTrans" cxnId="{C3B4F7C4-E9B8-4EFA-BD18-1CC7FD8E4705}">
      <dgm:prSet/>
      <dgm:spPr/>
      <dgm:t>
        <a:bodyPr/>
        <a:lstStyle/>
        <a:p>
          <a:endParaRPr lang="en-US"/>
        </a:p>
      </dgm:t>
    </dgm:pt>
    <dgm:pt modelId="{EA17DA9A-53E1-4FD3-8962-CE2A8EC10EB5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Patient performs in front of Smart device</a:t>
          </a:r>
        </a:p>
      </dgm:t>
    </dgm:pt>
    <dgm:pt modelId="{B2E2E5A2-4874-4661-9076-F0E365A28F8D}" type="parTrans" cxnId="{7C54593E-1EAF-4282-BB4A-7096E4C03EB5}">
      <dgm:prSet/>
      <dgm:spPr/>
      <dgm:t>
        <a:bodyPr/>
        <a:lstStyle/>
        <a:p>
          <a:endParaRPr lang="en-US"/>
        </a:p>
      </dgm:t>
    </dgm:pt>
    <dgm:pt modelId="{069A818A-1A83-46E4-8E33-9AA43A895CD2}" type="sibTrans" cxnId="{7C54593E-1EAF-4282-BB4A-7096E4C03EB5}">
      <dgm:prSet/>
      <dgm:spPr/>
      <dgm:t>
        <a:bodyPr/>
        <a:lstStyle/>
        <a:p>
          <a:endParaRPr lang="en-US"/>
        </a:p>
      </dgm:t>
    </dgm:pt>
    <dgm:pt modelId="{C22188AA-1CB7-4373-A972-E9D64837C0C8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Device collect data (Privacy safe)</a:t>
          </a:r>
        </a:p>
      </dgm:t>
    </dgm:pt>
    <dgm:pt modelId="{1ECFE470-34A2-4F0A-8A92-E03A4AC3D3C3}" type="parTrans" cxnId="{8CD853DC-8F9B-4A51-B540-717CD078B8CC}">
      <dgm:prSet/>
      <dgm:spPr/>
      <dgm:t>
        <a:bodyPr/>
        <a:lstStyle/>
        <a:p>
          <a:endParaRPr lang="en-US"/>
        </a:p>
      </dgm:t>
    </dgm:pt>
    <dgm:pt modelId="{B8668BB9-A2D0-46E8-A7CB-F4CE3BBD67B7}" type="sibTrans" cxnId="{8CD853DC-8F9B-4A51-B540-717CD078B8CC}">
      <dgm:prSet/>
      <dgm:spPr/>
      <dgm:t>
        <a:bodyPr/>
        <a:lstStyle/>
        <a:p>
          <a:endParaRPr lang="en-US"/>
        </a:p>
      </dgm:t>
    </dgm:pt>
    <dgm:pt modelId="{33F7134E-E7EC-434C-9EA2-A4FCF8970C96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Server performs Data Op</a:t>
          </a:r>
        </a:p>
      </dgm:t>
    </dgm:pt>
    <dgm:pt modelId="{0AC4F5C7-A09E-4D7B-BC7D-82822D93A1A2}" type="parTrans" cxnId="{B8B7DEF7-A34A-46C9-B17B-B11F30EC0061}">
      <dgm:prSet/>
      <dgm:spPr/>
      <dgm:t>
        <a:bodyPr/>
        <a:lstStyle/>
        <a:p>
          <a:endParaRPr lang="en-US"/>
        </a:p>
      </dgm:t>
    </dgm:pt>
    <dgm:pt modelId="{7C3FBB34-699E-4784-A41B-3E1A2F363E25}" type="sibTrans" cxnId="{B8B7DEF7-A34A-46C9-B17B-B11F30EC0061}">
      <dgm:prSet/>
      <dgm:spPr/>
      <dgm:t>
        <a:bodyPr/>
        <a:lstStyle/>
        <a:p>
          <a:endParaRPr lang="en-US"/>
        </a:p>
      </dgm:t>
    </dgm:pt>
    <dgm:pt modelId="{9DCC2FFC-1AE1-4F4F-AF03-00B11103330F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Dashboard provide interface to maintain and present data</a:t>
          </a:r>
        </a:p>
      </dgm:t>
    </dgm:pt>
    <dgm:pt modelId="{90CEEFDA-09C1-4A70-8F0B-522A35D7165F}" type="parTrans" cxnId="{0F0B82F3-3E44-43B2-8D33-D49DDBBDB4A4}">
      <dgm:prSet/>
      <dgm:spPr/>
      <dgm:t>
        <a:bodyPr/>
        <a:lstStyle/>
        <a:p>
          <a:endParaRPr lang="en-US"/>
        </a:p>
      </dgm:t>
    </dgm:pt>
    <dgm:pt modelId="{AD926677-92B1-459D-9CF4-1B4BD590693B}" type="sibTrans" cxnId="{0F0B82F3-3E44-43B2-8D33-D49DDBBDB4A4}">
      <dgm:prSet/>
      <dgm:spPr/>
      <dgm:t>
        <a:bodyPr/>
        <a:lstStyle/>
        <a:p>
          <a:endParaRPr lang="en-US"/>
        </a:p>
      </dgm:t>
    </dgm:pt>
    <dgm:pt modelId="{509243DB-92A8-42D3-A832-2FE03FD7EB60}" type="pres">
      <dgm:prSet presAssocID="{3D1AABCC-EE39-41F5-9274-1B24E31CEC5D}" presName="CompostProcess" presStyleCnt="0">
        <dgm:presLayoutVars>
          <dgm:dir/>
          <dgm:resizeHandles val="exact"/>
        </dgm:presLayoutVars>
      </dgm:prSet>
      <dgm:spPr/>
    </dgm:pt>
    <dgm:pt modelId="{E35F2BCC-2402-4E94-BCCE-AC5B0D5F20F4}" type="pres">
      <dgm:prSet presAssocID="{3D1AABCC-EE39-41F5-9274-1B24E31CEC5D}" presName="arrow" presStyleLbl="bgShp" presStyleIdx="0" presStyleCnt="1"/>
      <dgm:spPr>
        <a:solidFill>
          <a:schemeClr val="bg2">
            <a:lumMod val="90000"/>
          </a:schemeClr>
        </a:solidFill>
      </dgm:spPr>
    </dgm:pt>
    <dgm:pt modelId="{A9DCED23-A2E3-4372-9E1D-7BDF677CED46}" type="pres">
      <dgm:prSet presAssocID="{3D1AABCC-EE39-41F5-9274-1B24E31CEC5D}" presName="linearProcess" presStyleCnt="0"/>
      <dgm:spPr/>
    </dgm:pt>
    <dgm:pt modelId="{B347FD97-6811-4C1C-AA5B-DFDE79586D8D}" type="pres">
      <dgm:prSet presAssocID="{50D4F8B5-129C-4922-AD7F-1105E80FF3FA}" presName="textNode" presStyleLbl="node1" presStyleIdx="0" presStyleCnt="5">
        <dgm:presLayoutVars>
          <dgm:bulletEnabled val="1"/>
        </dgm:presLayoutVars>
      </dgm:prSet>
      <dgm:spPr/>
    </dgm:pt>
    <dgm:pt modelId="{76272877-0135-4761-9CB6-BCF17F5D8B6E}" type="pres">
      <dgm:prSet presAssocID="{99F8C230-E532-4494-AE19-C0D8DD4E91FC}" presName="sibTrans" presStyleCnt="0"/>
      <dgm:spPr/>
    </dgm:pt>
    <dgm:pt modelId="{CDAE048E-B035-46E9-8790-42C08712463D}" type="pres">
      <dgm:prSet presAssocID="{EA17DA9A-53E1-4FD3-8962-CE2A8EC10EB5}" presName="textNode" presStyleLbl="node1" presStyleIdx="1" presStyleCnt="5">
        <dgm:presLayoutVars>
          <dgm:bulletEnabled val="1"/>
        </dgm:presLayoutVars>
      </dgm:prSet>
      <dgm:spPr/>
    </dgm:pt>
    <dgm:pt modelId="{BE5B2D06-238B-4048-ACF4-8E3BCC5FC4DB}" type="pres">
      <dgm:prSet presAssocID="{069A818A-1A83-46E4-8E33-9AA43A895CD2}" presName="sibTrans" presStyleCnt="0"/>
      <dgm:spPr/>
    </dgm:pt>
    <dgm:pt modelId="{8A777770-8433-4C10-860A-53B6F8F252F8}" type="pres">
      <dgm:prSet presAssocID="{C22188AA-1CB7-4373-A972-E9D64837C0C8}" presName="textNode" presStyleLbl="node1" presStyleIdx="2" presStyleCnt="5">
        <dgm:presLayoutVars>
          <dgm:bulletEnabled val="1"/>
        </dgm:presLayoutVars>
      </dgm:prSet>
      <dgm:spPr/>
    </dgm:pt>
    <dgm:pt modelId="{E9F82FC6-53B0-4311-92C9-4AC3F63FEDF6}" type="pres">
      <dgm:prSet presAssocID="{B8668BB9-A2D0-46E8-A7CB-F4CE3BBD67B7}" presName="sibTrans" presStyleCnt="0"/>
      <dgm:spPr/>
    </dgm:pt>
    <dgm:pt modelId="{8010DD4D-4EEB-406A-BCA8-E350C17682AC}" type="pres">
      <dgm:prSet presAssocID="{33F7134E-E7EC-434C-9EA2-A4FCF8970C96}" presName="textNode" presStyleLbl="node1" presStyleIdx="3" presStyleCnt="5">
        <dgm:presLayoutVars>
          <dgm:bulletEnabled val="1"/>
        </dgm:presLayoutVars>
      </dgm:prSet>
      <dgm:spPr/>
    </dgm:pt>
    <dgm:pt modelId="{2E2C7F5C-3BFB-4F92-9D2F-BC25F0971C31}" type="pres">
      <dgm:prSet presAssocID="{7C3FBB34-699E-4784-A41B-3E1A2F363E25}" presName="sibTrans" presStyleCnt="0"/>
      <dgm:spPr/>
    </dgm:pt>
    <dgm:pt modelId="{1FE5EDC2-AAB9-4F9F-BBB1-8CC9B4626DF3}" type="pres">
      <dgm:prSet presAssocID="{9DCC2FFC-1AE1-4F4F-AF03-00B11103330F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7C54593E-1EAF-4282-BB4A-7096E4C03EB5}" srcId="{3D1AABCC-EE39-41F5-9274-1B24E31CEC5D}" destId="{EA17DA9A-53E1-4FD3-8962-CE2A8EC10EB5}" srcOrd="1" destOrd="0" parTransId="{B2E2E5A2-4874-4661-9076-F0E365A28F8D}" sibTransId="{069A818A-1A83-46E4-8E33-9AA43A895CD2}"/>
    <dgm:cxn modelId="{B76D787D-978B-4FDC-A1A4-19C4DCA655DF}" type="presOf" srcId="{C22188AA-1CB7-4373-A972-E9D64837C0C8}" destId="{8A777770-8433-4C10-860A-53B6F8F252F8}" srcOrd="0" destOrd="0" presId="urn:microsoft.com/office/officeart/2005/8/layout/hProcess9"/>
    <dgm:cxn modelId="{3516EE9D-C6EA-4E24-96CF-2F3B7ECFBBA9}" type="presOf" srcId="{3D1AABCC-EE39-41F5-9274-1B24E31CEC5D}" destId="{509243DB-92A8-42D3-A832-2FE03FD7EB60}" srcOrd="0" destOrd="0" presId="urn:microsoft.com/office/officeart/2005/8/layout/hProcess9"/>
    <dgm:cxn modelId="{019EA5A6-4A0C-4D47-995B-037244D50D56}" type="presOf" srcId="{9DCC2FFC-1AE1-4F4F-AF03-00B11103330F}" destId="{1FE5EDC2-AAB9-4F9F-BBB1-8CC9B4626DF3}" srcOrd="0" destOrd="0" presId="urn:microsoft.com/office/officeart/2005/8/layout/hProcess9"/>
    <dgm:cxn modelId="{B05D27B9-8095-49E8-92FA-88BA2AFFB671}" type="presOf" srcId="{50D4F8B5-129C-4922-AD7F-1105E80FF3FA}" destId="{B347FD97-6811-4C1C-AA5B-DFDE79586D8D}" srcOrd="0" destOrd="0" presId="urn:microsoft.com/office/officeart/2005/8/layout/hProcess9"/>
    <dgm:cxn modelId="{C3B4F7C4-E9B8-4EFA-BD18-1CC7FD8E4705}" srcId="{3D1AABCC-EE39-41F5-9274-1B24E31CEC5D}" destId="{50D4F8B5-129C-4922-AD7F-1105E80FF3FA}" srcOrd="0" destOrd="0" parTransId="{337721E3-9FC3-4549-A851-BFA23153F054}" sibTransId="{99F8C230-E532-4494-AE19-C0D8DD4E91FC}"/>
    <dgm:cxn modelId="{6FD1A3D2-64DA-4EDC-A7A8-3E66C935B89C}" type="presOf" srcId="{EA17DA9A-53E1-4FD3-8962-CE2A8EC10EB5}" destId="{CDAE048E-B035-46E9-8790-42C08712463D}" srcOrd="0" destOrd="0" presId="urn:microsoft.com/office/officeart/2005/8/layout/hProcess9"/>
    <dgm:cxn modelId="{8CD853DC-8F9B-4A51-B540-717CD078B8CC}" srcId="{3D1AABCC-EE39-41F5-9274-1B24E31CEC5D}" destId="{C22188AA-1CB7-4373-A972-E9D64837C0C8}" srcOrd="2" destOrd="0" parTransId="{1ECFE470-34A2-4F0A-8A92-E03A4AC3D3C3}" sibTransId="{B8668BB9-A2D0-46E8-A7CB-F4CE3BBD67B7}"/>
    <dgm:cxn modelId="{EB7322F1-5330-43BF-8ADA-F295C20D0959}" type="presOf" srcId="{33F7134E-E7EC-434C-9EA2-A4FCF8970C96}" destId="{8010DD4D-4EEB-406A-BCA8-E350C17682AC}" srcOrd="0" destOrd="0" presId="urn:microsoft.com/office/officeart/2005/8/layout/hProcess9"/>
    <dgm:cxn modelId="{0F0B82F3-3E44-43B2-8D33-D49DDBBDB4A4}" srcId="{3D1AABCC-EE39-41F5-9274-1B24E31CEC5D}" destId="{9DCC2FFC-1AE1-4F4F-AF03-00B11103330F}" srcOrd="4" destOrd="0" parTransId="{90CEEFDA-09C1-4A70-8F0B-522A35D7165F}" sibTransId="{AD926677-92B1-459D-9CF4-1B4BD590693B}"/>
    <dgm:cxn modelId="{B8B7DEF7-A34A-46C9-B17B-B11F30EC0061}" srcId="{3D1AABCC-EE39-41F5-9274-1B24E31CEC5D}" destId="{33F7134E-E7EC-434C-9EA2-A4FCF8970C96}" srcOrd="3" destOrd="0" parTransId="{0AC4F5C7-A09E-4D7B-BC7D-82822D93A1A2}" sibTransId="{7C3FBB34-699E-4784-A41B-3E1A2F363E25}"/>
    <dgm:cxn modelId="{A8BC8617-E920-41A6-AE3C-AC1E955F824E}" type="presParOf" srcId="{509243DB-92A8-42D3-A832-2FE03FD7EB60}" destId="{E35F2BCC-2402-4E94-BCCE-AC5B0D5F20F4}" srcOrd="0" destOrd="0" presId="urn:microsoft.com/office/officeart/2005/8/layout/hProcess9"/>
    <dgm:cxn modelId="{8B8E89F3-9234-4B32-AE4D-67B3EA94A1B5}" type="presParOf" srcId="{509243DB-92A8-42D3-A832-2FE03FD7EB60}" destId="{A9DCED23-A2E3-4372-9E1D-7BDF677CED46}" srcOrd="1" destOrd="0" presId="urn:microsoft.com/office/officeart/2005/8/layout/hProcess9"/>
    <dgm:cxn modelId="{529A5184-D0C3-4B73-BF5B-781FD68416CA}" type="presParOf" srcId="{A9DCED23-A2E3-4372-9E1D-7BDF677CED46}" destId="{B347FD97-6811-4C1C-AA5B-DFDE79586D8D}" srcOrd="0" destOrd="0" presId="urn:microsoft.com/office/officeart/2005/8/layout/hProcess9"/>
    <dgm:cxn modelId="{82034070-8028-44D1-BFF9-730880FE3043}" type="presParOf" srcId="{A9DCED23-A2E3-4372-9E1D-7BDF677CED46}" destId="{76272877-0135-4761-9CB6-BCF17F5D8B6E}" srcOrd="1" destOrd="0" presId="urn:microsoft.com/office/officeart/2005/8/layout/hProcess9"/>
    <dgm:cxn modelId="{0D39A54A-E5F7-4221-BB33-876E7CAC200C}" type="presParOf" srcId="{A9DCED23-A2E3-4372-9E1D-7BDF677CED46}" destId="{CDAE048E-B035-46E9-8790-42C08712463D}" srcOrd="2" destOrd="0" presId="urn:microsoft.com/office/officeart/2005/8/layout/hProcess9"/>
    <dgm:cxn modelId="{520F8704-EF73-4E00-9002-0603F94616E1}" type="presParOf" srcId="{A9DCED23-A2E3-4372-9E1D-7BDF677CED46}" destId="{BE5B2D06-238B-4048-ACF4-8E3BCC5FC4DB}" srcOrd="3" destOrd="0" presId="urn:microsoft.com/office/officeart/2005/8/layout/hProcess9"/>
    <dgm:cxn modelId="{E626E6A8-9089-4994-8267-D6B91428C178}" type="presParOf" srcId="{A9DCED23-A2E3-4372-9E1D-7BDF677CED46}" destId="{8A777770-8433-4C10-860A-53B6F8F252F8}" srcOrd="4" destOrd="0" presId="urn:microsoft.com/office/officeart/2005/8/layout/hProcess9"/>
    <dgm:cxn modelId="{6384CC08-A39E-4483-BA3B-F50A2D59EBB5}" type="presParOf" srcId="{A9DCED23-A2E3-4372-9E1D-7BDF677CED46}" destId="{E9F82FC6-53B0-4311-92C9-4AC3F63FEDF6}" srcOrd="5" destOrd="0" presId="urn:microsoft.com/office/officeart/2005/8/layout/hProcess9"/>
    <dgm:cxn modelId="{50AA8C76-7423-44D4-BE7F-724B6D5D7DCD}" type="presParOf" srcId="{A9DCED23-A2E3-4372-9E1D-7BDF677CED46}" destId="{8010DD4D-4EEB-406A-BCA8-E350C17682AC}" srcOrd="6" destOrd="0" presId="urn:microsoft.com/office/officeart/2005/8/layout/hProcess9"/>
    <dgm:cxn modelId="{1283C6CD-A47B-4D71-8C98-AD5E8C3855F7}" type="presParOf" srcId="{A9DCED23-A2E3-4372-9E1D-7BDF677CED46}" destId="{2E2C7F5C-3BFB-4F92-9D2F-BC25F0971C31}" srcOrd="7" destOrd="0" presId="urn:microsoft.com/office/officeart/2005/8/layout/hProcess9"/>
    <dgm:cxn modelId="{90261710-DA8A-41EB-ABA7-5F35DCA4799E}" type="presParOf" srcId="{A9DCED23-A2E3-4372-9E1D-7BDF677CED46}" destId="{1FE5EDC2-AAB9-4F9F-BBB1-8CC9B4626DF3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F2BCC-2402-4E94-BCCE-AC5B0D5F20F4}">
      <dsp:nvSpPr>
        <dsp:cNvPr id="0" name=""/>
        <dsp:cNvSpPr/>
      </dsp:nvSpPr>
      <dsp:spPr>
        <a:xfrm>
          <a:off x="609599" y="0"/>
          <a:ext cx="6908800" cy="5418667"/>
        </a:xfrm>
        <a:prstGeom prst="rightArrow">
          <a:avLst/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47FD97-6811-4C1C-AA5B-DFDE79586D8D}">
      <dsp:nvSpPr>
        <dsp:cNvPr id="0" name=""/>
        <dsp:cNvSpPr/>
      </dsp:nvSpPr>
      <dsp:spPr>
        <a:xfrm>
          <a:off x="3571" y="1625600"/>
          <a:ext cx="1561703" cy="2167466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Doctor prescribe activities goals (Hospital or in-Home)</a:t>
          </a:r>
        </a:p>
      </dsp:txBody>
      <dsp:txXfrm>
        <a:off x="79807" y="1701836"/>
        <a:ext cx="1409231" cy="2014994"/>
      </dsp:txXfrm>
    </dsp:sp>
    <dsp:sp modelId="{CDAE048E-B035-46E9-8790-42C08712463D}">
      <dsp:nvSpPr>
        <dsp:cNvPr id="0" name=""/>
        <dsp:cNvSpPr/>
      </dsp:nvSpPr>
      <dsp:spPr>
        <a:xfrm>
          <a:off x="1643360" y="1625600"/>
          <a:ext cx="1561703" cy="2167466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Patient performs in front of Smart device</a:t>
          </a:r>
        </a:p>
      </dsp:txBody>
      <dsp:txXfrm>
        <a:off x="1719596" y="1701836"/>
        <a:ext cx="1409231" cy="2014994"/>
      </dsp:txXfrm>
    </dsp:sp>
    <dsp:sp modelId="{8A777770-8433-4C10-860A-53B6F8F252F8}">
      <dsp:nvSpPr>
        <dsp:cNvPr id="0" name=""/>
        <dsp:cNvSpPr/>
      </dsp:nvSpPr>
      <dsp:spPr>
        <a:xfrm>
          <a:off x="3283148" y="1625600"/>
          <a:ext cx="1561703" cy="2167466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Device collect data (Privacy safe)</a:t>
          </a:r>
        </a:p>
      </dsp:txBody>
      <dsp:txXfrm>
        <a:off x="3359384" y="1701836"/>
        <a:ext cx="1409231" cy="2014994"/>
      </dsp:txXfrm>
    </dsp:sp>
    <dsp:sp modelId="{8010DD4D-4EEB-406A-BCA8-E350C17682AC}">
      <dsp:nvSpPr>
        <dsp:cNvPr id="0" name=""/>
        <dsp:cNvSpPr/>
      </dsp:nvSpPr>
      <dsp:spPr>
        <a:xfrm>
          <a:off x="4922936" y="1625600"/>
          <a:ext cx="1561703" cy="2167466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Server performs Data Op</a:t>
          </a:r>
        </a:p>
      </dsp:txBody>
      <dsp:txXfrm>
        <a:off x="4999172" y="1701836"/>
        <a:ext cx="1409231" cy="2014994"/>
      </dsp:txXfrm>
    </dsp:sp>
    <dsp:sp modelId="{1FE5EDC2-AAB9-4F9F-BBB1-8CC9B4626DF3}">
      <dsp:nvSpPr>
        <dsp:cNvPr id="0" name=""/>
        <dsp:cNvSpPr/>
      </dsp:nvSpPr>
      <dsp:spPr>
        <a:xfrm>
          <a:off x="6562724" y="1625600"/>
          <a:ext cx="1561703" cy="2167466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Dashboard provide interface to maintain and present data</a:t>
          </a:r>
        </a:p>
      </dsp:txBody>
      <dsp:txXfrm>
        <a:off x="6638960" y="1701836"/>
        <a:ext cx="1409231" cy="2014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2018/11/12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2018/11/12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5718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0178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16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58210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17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42322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18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36466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19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78239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21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9064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22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1560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23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4334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769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4020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47176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61637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9932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3818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8331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68813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</a:t>
            </a:r>
            <a:br>
              <a:rPr lang="en-ZA" dirty="0"/>
            </a:br>
            <a:r>
              <a:rPr lang="en-ZA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ZA" dirty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ZA" dirty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</a:t>
            </a:r>
            <a:br>
              <a:rPr lang="en-ZA" dirty="0"/>
            </a:br>
            <a:r>
              <a:rPr lang="en-ZA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ZA" dirty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ZA" dirty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Enter your caption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dirty="0"/>
              <a:t>Thank You</a:t>
            </a:r>
            <a:endParaRPr lang="en-ZA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Team Neo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teamneo/videoanalytic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docs.google.com/" TargetMode="External"/><Relationship Id="rId4" Type="http://schemas.openxmlformats.org/officeDocument/2006/relationships/hyperlink" Target="https://trello.com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/>
          <a:lstStyle/>
          <a:p>
            <a:r>
              <a:rPr lang="en-ZA" sz="4000" dirty="0"/>
              <a:t>Multi Model Camera-based Human Activity Monitoring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680538"/>
          </a:xfrm>
        </p:spPr>
        <p:txBody>
          <a:bodyPr/>
          <a:lstStyle/>
          <a:p>
            <a:r>
              <a:rPr lang="pt-BR" sz="1600" dirty="0"/>
              <a:t>Anusuya Manickavasagam - A0163300Y, Muni Ranjan - A0163382E Pradeep Kumar - A0163453H, Kesavan Sridhar – A0163207M</a:t>
            </a:r>
            <a:endParaRPr lang="en-US" sz="1600" dirty="0"/>
          </a:p>
          <a:p>
            <a:endParaRPr lang="en-ZA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10284923" y="4401308"/>
            <a:ext cx="1402741" cy="522629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ZA" sz="3600" b="1" i="0" spc="-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ISS-TJ </a:t>
            </a:r>
            <a:br>
              <a:rPr lang="en-ZA" sz="2400" b="1" i="0" spc="-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endParaRPr lang="en-ZA" sz="2400" b="1" i="0" spc="-10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ctr">
              <a:lnSpc>
                <a:spcPts val="1000"/>
              </a:lnSpc>
            </a:pPr>
            <a:endParaRPr lang="en-ZA" b="0" i="0" spc="14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310698-A1E3-4F1B-9F1F-1DE83544D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0588" y="0"/>
            <a:ext cx="2411412" cy="193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/>
          <a:lstStyle/>
          <a:p>
            <a:r>
              <a:rPr lang="en-ZA" dirty="0"/>
              <a:t>High Level System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3CDE9-73C9-4526-B204-C66AC732D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453" y="1378627"/>
            <a:ext cx="4916868" cy="499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25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/>
          <a:lstStyle/>
          <a:p>
            <a:r>
              <a:rPr lang="en-ZA" dirty="0"/>
              <a:t>DB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11</a:t>
            </a:fld>
            <a:endParaRPr lang="en-Z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819788-16D1-4177-B58C-D329F519A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809" y="1756264"/>
            <a:ext cx="8551718" cy="418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85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/>
          <a:lstStyle/>
          <a:p>
            <a:r>
              <a:rPr lang="en-ZA" dirty="0"/>
              <a:t>Admin 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12</a:t>
            </a:fld>
            <a:endParaRPr lang="en-Z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40958-71AC-4400-BD36-DDD107F3F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936" y="1963063"/>
            <a:ext cx="8281508" cy="348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61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/>
          <a:lstStyle/>
          <a:p>
            <a:r>
              <a:rPr lang="en-ZA" dirty="0"/>
              <a:t>Flow Chart - Classification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13</a:t>
            </a:fld>
            <a:endParaRPr lang="en-Z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027AE0-4817-4875-801F-718F21B00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613" y="990649"/>
            <a:ext cx="4310561" cy="538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8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Pose Classification Using HMM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3310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/>
          <a:lstStyle/>
          <a:p>
            <a:r>
              <a:rPr lang="en-ZA" dirty="0"/>
              <a:t>Pose Classification using HMM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15</a:t>
            </a:fld>
            <a:endParaRPr lang="en-Z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10A50-D953-4437-9602-071FAD3EE94D}"/>
              </a:ext>
            </a:extLst>
          </p:cNvPr>
          <p:cNvSpPr txBox="1"/>
          <p:nvPr/>
        </p:nvSpPr>
        <p:spPr>
          <a:xfrm>
            <a:off x="650631" y="2004646"/>
            <a:ext cx="108760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&lt;TBD – Add lines about HMM&gt;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Trained for the sample of exercise like Head Bend, </a:t>
            </a:r>
            <a:r>
              <a:rPr lang="en-US" dirty="0" err="1"/>
              <a:t>Situp</a:t>
            </a:r>
            <a:r>
              <a:rPr lang="en-US" dirty="0"/>
              <a:t>, Hand raise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Computer Vision capability using OpenCV and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Image Frames &lt;what this?&gt;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Alert capability if the goal is not met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97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Front End Development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65030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/>
          <a:lstStyle/>
          <a:p>
            <a:r>
              <a:rPr lang="en-ZA" dirty="0"/>
              <a:t>Tools &amp;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17</a:t>
            </a:fld>
            <a:endParaRPr lang="en-Z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637C66-3364-48D7-8003-46A867B3A4DF}"/>
              </a:ext>
            </a:extLst>
          </p:cNvPr>
          <p:cNvSpPr/>
          <p:nvPr/>
        </p:nvSpPr>
        <p:spPr>
          <a:xfrm>
            <a:off x="431799" y="1653683"/>
            <a:ext cx="93356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Node JS was used for server backend to capture every second status and the video clip if there is alert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Lightweight SQLite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React JS was used for building user interface and thus display in the dashboard real time status(active and inactive)</a:t>
            </a:r>
          </a:p>
        </p:txBody>
      </p:sp>
    </p:spTree>
    <p:extLst>
      <p:ext uri="{BB962C8B-B14F-4D97-AF65-F5344CB8AC3E}">
        <p14:creationId xmlns:p14="http://schemas.microsoft.com/office/powerpoint/2010/main" val="3795118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5700" y="2204792"/>
            <a:ext cx="5956300" cy="1944000"/>
          </a:xfrm>
        </p:spPr>
        <p:txBody>
          <a:bodyPr/>
          <a:lstStyle/>
          <a:p>
            <a:r>
              <a:rPr lang="en-ZA" dirty="0"/>
              <a:t>DEMO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5700" y="4148860"/>
            <a:ext cx="5956300" cy="1100565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28915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6955" y="2204792"/>
            <a:ext cx="6425045" cy="1944000"/>
          </a:xfrm>
        </p:spPr>
        <p:txBody>
          <a:bodyPr/>
          <a:lstStyle/>
          <a:p>
            <a:r>
              <a:rPr lang="en-ZA" dirty="0"/>
              <a:t>Analysis/Challenges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6955" y="4148860"/>
            <a:ext cx="6425045" cy="1100565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6790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66255"/>
            <a:ext cx="5472000" cy="5891645"/>
          </a:xfrm>
        </p:spPr>
        <p:txBody>
          <a:bodyPr/>
          <a:lstStyle/>
          <a:p>
            <a:pPr marL="0" indent="0">
              <a:buNone/>
            </a:pPr>
            <a:r>
              <a:rPr lang="en-ZA" sz="2400" dirty="0"/>
              <a:t>Agenda</a:t>
            </a:r>
          </a:p>
          <a:p>
            <a:r>
              <a:rPr lang="en-ZA" sz="2000" dirty="0"/>
              <a:t>Recap</a:t>
            </a:r>
          </a:p>
          <a:p>
            <a:r>
              <a:rPr lang="en-ZA" sz="2000" dirty="0"/>
              <a:t>Objectives</a:t>
            </a:r>
          </a:p>
          <a:p>
            <a:r>
              <a:rPr lang="en-ZA" sz="2000" dirty="0"/>
              <a:t>High Level System Diagram</a:t>
            </a:r>
          </a:p>
          <a:p>
            <a:r>
              <a:rPr lang="en-ZA" sz="2000" dirty="0"/>
              <a:t>HMM Classification Module</a:t>
            </a:r>
          </a:p>
          <a:p>
            <a:r>
              <a:rPr lang="en-ZA" sz="2000" dirty="0"/>
              <a:t>Front End Development</a:t>
            </a:r>
          </a:p>
          <a:p>
            <a:r>
              <a:rPr lang="en-ZA" sz="2000" dirty="0"/>
              <a:t>Demo</a:t>
            </a:r>
          </a:p>
          <a:p>
            <a:r>
              <a:rPr lang="en-ZA" sz="2000" dirty="0"/>
              <a:t>Current challenges</a:t>
            </a:r>
          </a:p>
          <a:p>
            <a:r>
              <a:rPr lang="en-ZA" sz="2000" dirty="0"/>
              <a:t>Future Improvements</a:t>
            </a:r>
          </a:p>
          <a:p>
            <a:pPr marL="0" indent="0">
              <a:buNone/>
            </a:pPr>
            <a:endParaRPr lang="en-ZA" sz="2400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sz="2400" dirty="0"/>
          </a:p>
          <a:p>
            <a:pPr marL="0" indent="0">
              <a:buNone/>
            </a:pPr>
            <a:endParaRPr lang="en-ZA" sz="2400" dirty="0"/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 descr="Accent block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/>
              <a:t>Agenda for the day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76124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709" y="625963"/>
            <a:ext cx="11328000" cy="432000"/>
          </a:xfrm>
        </p:spPr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20</a:t>
            </a:fld>
            <a:endParaRPr lang="en-Z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20648"/>
              </p:ext>
            </p:extLst>
          </p:nvPr>
        </p:nvGraphicFramePr>
        <p:xfrm>
          <a:off x="2361044" y="1860157"/>
          <a:ext cx="7281086" cy="4371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34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7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342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Modelling</a:t>
                      </a:r>
                      <a:endParaRPr lang="en-GB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Overall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3423">
                <a:tc rowSpan="3"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In general, HMM works pretty good in control environment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dirty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Modelling is better if trained on full RGB frame like instructor video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dirty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Prediction could be done using the background subtracted images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Cheaper alternative to Kinect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3423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Easy to work for an application such as healthcare in controlled environment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161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Extendable to cater to more use cases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26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/>
          <a:lstStyle/>
          <a:p>
            <a:r>
              <a:rPr lang="en-ZA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21</a:t>
            </a:fld>
            <a:endParaRPr lang="en-Z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637C66-3364-48D7-8003-46A867B3A4DF}"/>
              </a:ext>
            </a:extLst>
          </p:cNvPr>
          <p:cNvSpPr/>
          <p:nvPr/>
        </p:nvSpPr>
        <p:spPr>
          <a:xfrm>
            <a:off x="431799" y="1653683"/>
            <a:ext cx="933565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Time constraint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Support community for intel 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Exploration of depth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Poor Skeleton in-accuracies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Application/Overall concept in prototype</a:t>
            </a:r>
          </a:p>
        </p:txBody>
      </p:sp>
    </p:spTree>
    <p:extLst>
      <p:ext uri="{BB962C8B-B14F-4D97-AF65-F5344CB8AC3E}">
        <p14:creationId xmlns:p14="http://schemas.microsoft.com/office/powerpoint/2010/main" val="2139775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6955" y="2204792"/>
            <a:ext cx="6425045" cy="1944000"/>
          </a:xfrm>
        </p:spPr>
        <p:txBody>
          <a:bodyPr/>
          <a:lstStyle/>
          <a:p>
            <a:r>
              <a:rPr lang="en-ZA" dirty="0"/>
              <a:t>Documentation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6955" y="4148860"/>
            <a:ext cx="6425045" cy="1100565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45795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/>
          <a:lstStyle/>
          <a:p>
            <a:r>
              <a:rPr lang="en-ZA" dirty="0"/>
              <a:t>Documentation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23</a:t>
            </a:fld>
            <a:endParaRPr lang="en-Z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637C66-3364-48D7-8003-46A867B3A4DF}"/>
              </a:ext>
            </a:extLst>
          </p:cNvPr>
          <p:cNvSpPr/>
          <p:nvPr/>
        </p:nvSpPr>
        <p:spPr>
          <a:xfrm>
            <a:off x="431799" y="1653683"/>
            <a:ext cx="933565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hlinkClick r:id="rId3"/>
              </a:rPr>
              <a:t>https://bitbucket.org/teamneo/videoanalytics</a:t>
            </a:r>
            <a:endParaRPr lang="en-US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u="sng" dirty="0">
                <a:hlinkClick r:id="rId4"/>
              </a:rPr>
              <a:t>https://trello.com/#</a:t>
            </a:r>
            <a:endParaRPr lang="en-US" sz="2800" u="sng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u="sng" dirty="0">
                <a:hlinkClick r:id="rId5"/>
              </a:rPr>
              <a:t>https://docs.google.com</a:t>
            </a:r>
            <a:endParaRPr lang="en-US" sz="2800" u="sng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08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/>
              <a:t>Thank You</a:t>
            </a:r>
            <a:endParaRPr lang="en-ZA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610591"/>
            <a:ext cx="5472000" cy="4447309"/>
          </a:xfrm>
        </p:spPr>
        <p:txBody>
          <a:bodyPr/>
          <a:lstStyle/>
          <a:p>
            <a:pPr marL="0" indent="0">
              <a:buNone/>
            </a:pPr>
            <a:endParaRPr lang="en-ZA" sz="2800" dirty="0"/>
          </a:p>
          <a:p>
            <a:pPr marL="0" indent="0">
              <a:buNone/>
            </a:pPr>
            <a:r>
              <a:rPr lang="en-ZA" sz="2800" dirty="0"/>
              <a:t>RECAP</a:t>
            </a:r>
          </a:p>
          <a:p>
            <a:r>
              <a:rPr lang="en-ZA" sz="2000" dirty="0"/>
              <a:t>Purchase and setup Intel Depth Camera</a:t>
            </a:r>
          </a:p>
          <a:p>
            <a:r>
              <a:rPr lang="en-ZA" sz="2000" dirty="0"/>
              <a:t>Explore the Intel </a:t>
            </a:r>
            <a:r>
              <a:rPr lang="en-ZA" sz="2000" dirty="0" err="1"/>
              <a:t>Upboard</a:t>
            </a:r>
            <a:endParaRPr lang="en-ZA" sz="2000" dirty="0"/>
          </a:p>
          <a:p>
            <a:r>
              <a:rPr lang="en-ZA" sz="2000" dirty="0"/>
              <a:t>Setup SDK and Camera connections</a:t>
            </a:r>
          </a:p>
          <a:p>
            <a:r>
              <a:rPr lang="en-ZA" sz="2000" dirty="0"/>
              <a:t>Do initial Video streaming and analysis</a:t>
            </a:r>
          </a:p>
          <a:p>
            <a:r>
              <a:rPr lang="en-ZA" sz="2000" dirty="0"/>
              <a:t>Differentiate between Active/Not Active users</a:t>
            </a:r>
          </a:p>
          <a:p>
            <a:endParaRPr lang="en-ZA" sz="2800" dirty="0"/>
          </a:p>
          <a:p>
            <a:endParaRPr lang="en-ZA" sz="2000" dirty="0"/>
          </a:p>
          <a:p>
            <a:pPr marL="0" indent="0">
              <a:buNone/>
            </a:pPr>
            <a:endParaRPr lang="en-ZA" sz="2800" dirty="0"/>
          </a:p>
          <a:p>
            <a:pPr marL="0" indent="0">
              <a:buNone/>
            </a:pPr>
            <a:endParaRPr lang="en-ZA" sz="2800" dirty="0"/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 descr="Accent block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/>
              <a:t>Explore Smart Monitoring Capabilities using the Intel Depth Camera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29788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987137"/>
            <a:ext cx="5472000" cy="3096491"/>
          </a:xfrm>
        </p:spPr>
        <p:txBody>
          <a:bodyPr/>
          <a:lstStyle/>
          <a:p>
            <a:pPr marL="0" indent="0">
              <a:buNone/>
            </a:pPr>
            <a:r>
              <a:rPr lang="en-ZA" sz="2800" dirty="0"/>
              <a:t>Objectives</a:t>
            </a:r>
          </a:p>
          <a:p>
            <a:r>
              <a:rPr lang="en-ZA" dirty="0"/>
              <a:t>Based on learnings from past Re-define the System use cases</a:t>
            </a:r>
          </a:p>
          <a:p>
            <a:r>
              <a:rPr lang="en-ZA" dirty="0"/>
              <a:t>Implement the module for classification</a:t>
            </a:r>
          </a:p>
          <a:p>
            <a:r>
              <a:rPr lang="en-ZA" dirty="0"/>
              <a:t>Re-construct the Webapp to cater to use cases</a:t>
            </a:r>
          </a:p>
          <a:p>
            <a:r>
              <a:rPr lang="en-ZA" dirty="0"/>
              <a:t>Paper to publish for Proposed app workflow </a:t>
            </a:r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 descr="Accent block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/>
              <a:t>Defined the Objectives for the IW2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9282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Business Research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9053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/>
          <a:lstStyle/>
          <a:p>
            <a:r>
              <a:rPr lang="en-ZA" dirty="0"/>
              <a:t>Business Research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6387E-D377-4D7D-948B-41565D40AA9C}"/>
              </a:ext>
            </a:extLst>
          </p:cNvPr>
          <p:cNvSpPr txBox="1"/>
          <p:nvPr/>
        </p:nvSpPr>
        <p:spPr>
          <a:xfrm>
            <a:off x="4522428" y="3914538"/>
            <a:ext cx="2702117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Server (desktop)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Collect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Detect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Save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FAEA26-F81C-45BE-A2F1-5A6EAEB52300}"/>
              </a:ext>
            </a:extLst>
          </p:cNvPr>
          <p:cNvSpPr txBox="1"/>
          <p:nvPr/>
        </p:nvSpPr>
        <p:spPr>
          <a:xfrm>
            <a:off x="8098031" y="3914538"/>
            <a:ext cx="2435216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Present</a:t>
            </a:r>
            <a:endParaRPr lang="en-US" dirty="0"/>
          </a:p>
        </p:txBody>
      </p:sp>
      <p:pic>
        <p:nvPicPr>
          <p:cNvPr id="10" name="Picture 6" descr="Image result for desktop clip art">
            <a:extLst>
              <a:ext uri="{FF2B5EF4-FFF2-40B4-BE49-F238E27FC236}">
                <a16:creationId xmlns:a16="http://schemas.microsoft.com/office/drawing/2014/main" id="{2F45E01E-C6AD-470B-837D-99769B334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300" y="1906790"/>
            <a:ext cx="125699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Image result for intel sense camera clip art">
            <a:extLst>
              <a:ext uri="{FF2B5EF4-FFF2-40B4-BE49-F238E27FC236}">
                <a16:creationId xmlns:a16="http://schemas.microsoft.com/office/drawing/2014/main" id="{034CD24D-E20A-454C-925E-A3B63975B5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97523" y="2098107"/>
            <a:ext cx="1664715" cy="11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A6E80D-3496-41F7-ADA0-B9EDE39E69C6}"/>
              </a:ext>
            </a:extLst>
          </p:cNvPr>
          <p:cNvSpPr txBox="1"/>
          <p:nvPr/>
        </p:nvSpPr>
        <p:spPr>
          <a:xfrm>
            <a:off x="2051734" y="1611239"/>
            <a:ext cx="150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camera</a:t>
            </a:r>
            <a:endParaRPr lang="en-SG" dirty="0"/>
          </a:p>
        </p:txBody>
      </p:sp>
      <p:sp>
        <p:nvSpPr>
          <p:cNvPr id="14" name="Right Arrow 12">
            <a:extLst>
              <a:ext uri="{FF2B5EF4-FFF2-40B4-BE49-F238E27FC236}">
                <a16:creationId xmlns:a16="http://schemas.microsoft.com/office/drawing/2014/main" id="{A09DEB98-918E-4115-8A9D-FC97681380D3}"/>
              </a:ext>
            </a:extLst>
          </p:cNvPr>
          <p:cNvSpPr/>
          <p:nvPr/>
        </p:nvSpPr>
        <p:spPr>
          <a:xfrm>
            <a:off x="3711419" y="2393106"/>
            <a:ext cx="1085766" cy="420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88589-4F08-4011-85E9-3D2E703B0AF0}"/>
              </a:ext>
            </a:extLst>
          </p:cNvPr>
          <p:cNvSpPr txBox="1"/>
          <p:nvPr/>
        </p:nvSpPr>
        <p:spPr>
          <a:xfrm>
            <a:off x="1704105" y="4902951"/>
            <a:ext cx="2379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PHYSIOTHERAPEUTIC </a:t>
            </a:r>
          </a:p>
          <a:p>
            <a:r>
              <a:rPr lang="en-US" b="1" dirty="0"/>
              <a:t>PATIENTS ACTIVITIY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EE90CB6-2C16-46E3-BEDB-06DC61D418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031" y="2053382"/>
            <a:ext cx="2435216" cy="1095847"/>
          </a:xfrm>
          <a:prstGeom prst="rect">
            <a:avLst/>
          </a:prstGeom>
        </p:spPr>
      </p:pic>
      <p:sp>
        <p:nvSpPr>
          <p:cNvPr id="17" name="Right Arrow 12">
            <a:extLst>
              <a:ext uri="{FF2B5EF4-FFF2-40B4-BE49-F238E27FC236}">
                <a16:creationId xmlns:a16="http://schemas.microsoft.com/office/drawing/2014/main" id="{510BF52F-D0E2-48E9-BBF0-B0AD52CB768B}"/>
              </a:ext>
            </a:extLst>
          </p:cNvPr>
          <p:cNvSpPr/>
          <p:nvPr/>
        </p:nvSpPr>
        <p:spPr>
          <a:xfrm>
            <a:off x="6681662" y="2393106"/>
            <a:ext cx="1085766" cy="420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774D7-0FA9-4997-A6F3-AC1B3B3355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9342" y="3509707"/>
            <a:ext cx="1132247" cy="12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7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/>
          <a:lstStyle/>
          <a:p>
            <a:r>
              <a:rPr lang="en-ZA" dirty="0"/>
              <a:t>User 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619BB28-D679-419A-BFDF-A1C0CA4669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856999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6643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/>
          <a:lstStyle/>
          <a:p>
            <a:r>
              <a:rPr lang="en-ZA" dirty="0"/>
              <a:t>User 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CCF716-B7B3-4E62-A24C-8212E1C4441C}"/>
              </a:ext>
            </a:extLst>
          </p:cNvPr>
          <p:cNvSpPr/>
          <p:nvPr/>
        </p:nvSpPr>
        <p:spPr>
          <a:xfrm>
            <a:off x="1697181" y="1951140"/>
            <a:ext cx="8070273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lvl="0" indent="-342900">
              <a:spcBef>
                <a:spcPts val="6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2400" dirty="0"/>
              <a:t>Capture the depth camera video for model classification</a:t>
            </a:r>
          </a:p>
          <a:p>
            <a:pPr marL="444500" lvl="0" indent="-342900">
              <a:spcBef>
                <a:spcPts val="6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2400" dirty="0"/>
              <a:t>Capture stream by obscuring the details for Person privacy</a:t>
            </a:r>
          </a:p>
          <a:p>
            <a:pPr marL="444500" lvl="0" indent="-342900">
              <a:spcBef>
                <a:spcPts val="6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2400" dirty="0"/>
              <a:t>Raise an alert if person has not performed the activity as per goals</a:t>
            </a:r>
          </a:p>
          <a:p>
            <a:pPr marL="444500" lvl="0" indent="-342900">
              <a:spcBef>
                <a:spcPts val="6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2400" dirty="0"/>
              <a:t>Ability to query by Admin to see if patient perform exercises</a:t>
            </a:r>
          </a:p>
          <a:p>
            <a:pPr marL="444500" lvl="0" indent="-342900">
              <a:spcBef>
                <a:spcPts val="6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2400" dirty="0"/>
              <a:t>Ability to send SMS to registered number</a:t>
            </a:r>
          </a:p>
        </p:txBody>
      </p:sp>
    </p:spTree>
    <p:extLst>
      <p:ext uri="{BB962C8B-B14F-4D97-AF65-F5344CB8AC3E}">
        <p14:creationId xmlns:p14="http://schemas.microsoft.com/office/powerpoint/2010/main" val="3759120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High Level System Diagram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6019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echnical Presentation Layout_SB - v3" id="{ECEABEBF-5D77-477B-BEA0-DA742D2B1736}" vid="{7E70A968-1FD2-44B9-994F-E640CA02D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2218FC-8412-44B9-9E82-D51F1F531141}">
  <ds:schemaRefs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elements/1.1/"/>
    <ds:schemaRef ds:uri="6dc4bcd6-49db-4c07-9060-8acfc67cef9f"/>
    <ds:schemaRef ds:uri="http://schemas.microsoft.com/office/infopath/2007/PartnerControls"/>
    <ds:schemaRef ds:uri="fb0879af-3eba-417a-a55a-ffe6dcd6ca77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EA13E14-93A6-4341-AB87-A59B2D9E00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0</TotalTime>
  <Words>501</Words>
  <Application>Microsoft Office PowerPoint</Application>
  <PresentationFormat>Widescreen</PresentationFormat>
  <Paragraphs>147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Candara</vt:lpstr>
      <vt:lpstr>Corbel</vt:lpstr>
      <vt:lpstr>Times New Roman</vt:lpstr>
      <vt:lpstr>Office Theme</vt:lpstr>
      <vt:lpstr>Multi Model Camera-based Human Activity Monitoring</vt:lpstr>
      <vt:lpstr>AGENDA</vt:lpstr>
      <vt:lpstr>RECAP</vt:lpstr>
      <vt:lpstr>Objectives</vt:lpstr>
      <vt:lpstr>Business Research</vt:lpstr>
      <vt:lpstr>Business Research</vt:lpstr>
      <vt:lpstr>User Workflow</vt:lpstr>
      <vt:lpstr>User Workflow</vt:lpstr>
      <vt:lpstr>High Level System Diagram</vt:lpstr>
      <vt:lpstr>High Level System Diagram</vt:lpstr>
      <vt:lpstr>DB Schema</vt:lpstr>
      <vt:lpstr>Admin Workflow</vt:lpstr>
      <vt:lpstr>Flow Chart - Classification</vt:lpstr>
      <vt:lpstr>Pose Classification Using HMM</vt:lpstr>
      <vt:lpstr>Pose Classification using HMM</vt:lpstr>
      <vt:lpstr>Front End Development</vt:lpstr>
      <vt:lpstr>Tools &amp; Development</vt:lpstr>
      <vt:lpstr>DEMO</vt:lpstr>
      <vt:lpstr>Analysis/Challenges</vt:lpstr>
      <vt:lpstr>Analysis</vt:lpstr>
      <vt:lpstr>Challenges</vt:lpstr>
      <vt:lpstr>Documentation</vt:lpstr>
      <vt:lpstr>Documentation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2018-09-22T04:06:34Z</dcterms:created>
  <dcterms:modified xsi:type="dcterms:W3CDTF">2018-11-12T15:57:46Z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v-abdarl@microsoft.com</vt:lpwstr>
  </property>
  <property fmtid="{D5CDD505-2E9C-101B-9397-08002B2CF9AE}" pid="6" name="MSIP_Label_f42aa342-8706-4288-bd11-ebb85995028c_SetDate">
    <vt:lpwstr>2018-06-05T01:06:04.7732720Z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