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32918400"/>
  <p:notesSz cx="6858000" cy="9144000"/>
  <p:defaultTextStyle>
    <a:lvl1pPr defTabSz="3686861">
      <a:defRPr sz="7200">
        <a:solidFill>
          <a:srgbClr val="292934"/>
        </a:solidFill>
        <a:latin typeface="+mn-lt"/>
        <a:ea typeface="+mn-ea"/>
        <a:cs typeface="+mn-cs"/>
        <a:sym typeface="Helvetica Neue"/>
      </a:defRPr>
    </a:lvl1pPr>
    <a:lvl2pPr defTabSz="3686861">
      <a:defRPr sz="7200">
        <a:solidFill>
          <a:srgbClr val="292934"/>
        </a:solidFill>
        <a:latin typeface="+mn-lt"/>
        <a:ea typeface="+mn-ea"/>
        <a:cs typeface="+mn-cs"/>
        <a:sym typeface="Helvetica Neue"/>
      </a:defRPr>
    </a:lvl2pPr>
    <a:lvl3pPr defTabSz="3686861">
      <a:defRPr sz="7200">
        <a:solidFill>
          <a:srgbClr val="292934"/>
        </a:solidFill>
        <a:latin typeface="+mn-lt"/>
        <a:ea typeface="+mn-ea"/>
        <a:cs typeface="+mn-cs"/>
        <a:sym typeface="Helvetica Neue"/>
      </a:defRPr>
    </a:lvl3pPr>
    <a:lvl4pPr defTabSz="3686861">
      <a:defRPr sz="7200">
        <a:solidFill>
          <a:srgbClr val="292934"/>
        </a:solidFill>
        <a:latin typeface="+mn-lt"/>
        <a:ea typeface="+mn-ea"/>
        <a:cs typeface="+mn-cs"/>
        <a:sym typeface="Helvetica Neue"/>
      </a:defRPr>
    </a:lvl4pPr>
    <a:lvl5pPr defTabSz="3686861">
      <a:defRPr sz="7200">
        <a:solidFill>
          <a:srgbClr val="292934"/>
        </a:solidFill>
        <a:latin typeface="+mn-lt"/>
        <a:ea typeface="+mn-ea"/>
        <a:cs typeface="+mn-cs"/>
        <a:sym typeface="Helvetica Neue"/>
      </a:defRPr>
    </a:lvl5pPr>
    <a:lvl6pPr defTabSz="3686861">
      <a:defRPr sz="7200">
        <a:solidFill>
          <a:srgbClr val="292934"/>
        </a:solidFill>
        <a:latin typeface="+mn-lt"/>
        <a:ea typeface="+mn-ea"/>
        <a:cs typeface="+mn-cs"/>
        <a:sym typeface="Helvetica Neue"/>
      </a:defRPr>
    </a:lvl6pPr>
    <a:lvl7pPr defTabSz="3686861">
      <a:defRPr sz="7200">
        <a:solidFill>
          <a:srgbClr val="292934"/>
        </a:solidFill>
        <a:latin typeface="+mn-lt"/>
        <a:ea typeface="+mn-ea"/>
        <a:cs typeface="+mn-cs"/>
        <a:sym typeface="Helvetica Neue"/>
      </a:defRPr>
    </a:lvl7pPr>
    <a:lvl8pPr defTabSz="3686861">
      <a:defRPr sz="7200">
        <a:solidFill>
          <a:srgbClr val="292934"/>
        </a:solidFill>
        <a:latin typeface="+mn-lt"/>
        <a:ea typeface="+mn-ea"/>
        <a:cs typeface="+mn-cs"/>
        <a:sym typeface="Helvetica Neue"/>
      </a:defRPr>
    </a:lvl8pPr>
    <a:lvl9pPr defTabSz="3686861">
      <a:defRPr sz="7200">
        <a:solidFill>
          <a:srgbClr val="292934"/>
        </a:solidFill>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292934"/>
        </a:fontRef>
        <a:srgbClr val="292934"/>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DBDFDD"/>
          </a:solidFill>
        </a:fill>
      </a:tcStyle>
    </a:wholeTbl>
    <a:band2H>
      <a:tcTxStyle b="def" i="def"/>
      <a:tcStyle>
        <a:tcBdr/>
        <a:fill>
          <a:solidFill>
            <a:srgbClr val="EEF0EF"/>
          </a:solidFill>
        </a:fill>
      </a:tcStyle>
    </a:band2H>
    <a:firstCol>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93A299"/>
          </a:solidFill>
        </a:fill>
      </a:tcStyle>
    </a:firstCol>
    <a:lastRow>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381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93A299"/>
          </a:solidFill>
        </a:fill>
      </a:tcStyle>
    </a:lastRow>
    <a:firstRow>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381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93A299"/>
          </a:solidFill>
        </a:fill>
      </a:tcStyle>
    </a:firstRow>
  </a:tblStyle>
  <a:tblStyle styleId="{C7B018BB-80A7-4F77-B60F-C8B233D01FF8}" styleName="">
    <a:tblBg/>
    <a:wholeTbl>
      <a:tcTxStyle b="on" i="on">
        <a:fontRef idx="minor">
          <a:srgbClr val="292934"/>
        </a:fontRef>
        <a:srgbClr val="292934"/>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D4D1D0"/>
          </a:solidFill>
        </a:fill>
      </a:tcStyle>
    </a:wholeTbl>
    <a:band2H>
      <a:tcTxStyle b="def" i="def"/>
      <a:tcStyle>
        <a:tcBdr/>
        <a:fill>
          <a:solidFill>
            <a:srgbClr val="EBE9E9"/>
          </a:solidFill>
        </a:fill>
      </a:tcStyle>
    </a:band2H>
    <a:firstCol>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726056"/>
          </a:solidFill>
        </a:fill>
      </a:tcStyle>
    </a:firstCol>
    <a:lastRow>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381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726056"/>
          </a:solidFill>
        </a:fill>
      </a:tcStyle>
    </a:lastRow>
    <a:firstRow>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381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726056"/>
          </a:solidFill>
        </a:fill>
      </a:tcStyle>
    </a:firstRow>
  </a:tblStyle>
  <a:tblStyle styleId="{EEE7283C-3CF3-47DC-8721-378D4A62B228}" styleName="">
    <a:tblBg/>
    <a:wholeTbl>
      <a:tcTxStyle b="on" i="on">
        <a:fontRef idx="minor">
          <a:srgbClr val="292934"/>
        </a:fontRef>
        <a:srgbClr val="292934"/>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D6CECD"/>
          </a:solidFill>
        </a:fill>
      </a:tcStyle>
    </a:wholeTbl>
    <a:band2H>
      <a:tcTxStyle b="def" i="def"/>
      <a:tcStyle>
        <a:tcBdr/>
        <a:fill>
          <a:solidFill>
            <a:srgbClr val="EBE8E8"/>
          </a:solidFill>
        </a:fill>
      </a:tcStyle>
    </a:band2H>
    <a:firstCol>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79463D"/>
          </a:solidFill>
        </a:fill>
      </a:tcStyle>
    </a:firstCol>
    <a:lastRow>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381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79463D"/>
          </a:solidFill>
        </a:fill>
      </a:tcStyle>
    </a:lastRow>
    <a:firstRow>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381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79463D"/>
          </a:solidFill>
        </a:fill>
      </a:tcStyle>
    </a:firstRow>
  </a:tblStyle>
  <a:tblStyle styleId="{CF821DB8-F4EB-4A41-A1BA-3FCAFE7338EE}" styleName="">
    <a:tblBg/>
    <a:wholeTbl>
      <a:tcTxStyle b="on" i="on">
        <a:fontRef idx="minor">
          <a:srgbClr val="292934"/>
        </a:fontRef>
        <a:srgbClr val="29293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34340B"/>
          </a:solidFill>
        </a:fill>
      </a:tcStyle>
    </a:band2H>
    <a:firstCol>
      <a:tcTxStyle b="on" i="on">
        <a:fontRef idx="minor">
          <a:srgbClr val="34340B"/>
        </a:fontRef>
        <a:srgbClr val="34340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A299"/>
          </a:solidFill>
        </a:fill>
      </a:tcStyle>
    </a:firstCol>
    <a:lastRow>
      <a:tcTxStyle b="on" i="on">
        <a:fontRef idx="minor">
          <a:srgbClr val="292934"/>
        </a:fontRef>
        <a:srgbClr val="292934"/>
      </a:tcTxStyle>
      <a:tcStyle>
        <a:tcBdr>
          <a:left>
            <a:ln w="12700" cap="flat">
              <a:noFill/>
              <a:miter lim="400000"/>
            </a:ln>
          </a:left>
          <a:right>
            <a:ln w="12700" cap="flat">
              <a:noFill/>
              <a:miter lim="400000"/>
            </a:ln>
          </a:right>
          <a:top>
            <a:ln w="50800" cap="flat">
              <a:solidFill>
                <a:srgbClr val="292934"/>
              </a:solidFill>
              <a:prstDash val="solid"/>
              <a:bevel/>
            </a:ln>
          </a:top>
          <a:bottom>
            <a:ln w="25400" cap="flat">
              <a:solidFill>
                <a:srgbClr val="292934"/>
              </a:solidFill>
              <a:prstDash val="solid"/>
              <a:bevel/>
            </a:ln>
          </a:bottom>
          <a:insideH>
            <a:ln w="12700" cap="flat">
              <a:noFill/>
              <a:miter lim="400000"/>
            </a:ln>
          </a:insideH>
          <a:insideV>
            <a:ln w="12700" cap="flat">
              <a:noFill/>
              <a:miter lim="400000"/>
            </a:ln>
          </a:insideV>
        </a:tcBdr>
        <a:fill>
          <a:solidFill>
            <a:srgbClr val="34340B"/>
          </a:solidFill>
        </a:fill>
      </a:tcStyle>
    </a:lastRow>
    <a:firstRow>
      <a:tcTxStyle b="on" i="on">
        <a:fontRef idx="minor">
          <a:srgbClr val="34340B"/>
        </a:fontRef>
        <a:srgbClr val="34340B"/>
      </a:tcTxStyle>
      <a:tcStyle>
        <a:tcBdr>
          <a:left>
            <a:ln w="12700" cap="flat">
              <a:noFill/>
              <a:miter lim="400000"/>
            </a:ln>
          </a:left>
          <a:right>
            <a:ln w="12700" cap="flat">
              <a:noFill/>
              <a:miter lim="400000"/>
            </a:ln>
          </a:right>
          <a:top>
            <a:ln w="25400" cap="flat">
              <a:solidFill>
                <a:srgbClr val="292934"/>
              </a:solidFill>
              <a:prstDash val="solid"/>
              <a:bevel/>
            </a:ln>
          </a:top>
          <a:bottom>
            <a:ln w="25400" cap="flat">
              <a:solidFill>
                <a:srgbClr val="292934"/>
              </a:solidFill>
              <a:prstDash val="solid"/>
              <a:bevel/>
            </a:ln>
          </a:bottom>
          <a:insideH>
            <a:ln w="12700" cap="flat">
              <a:noFill/>
              <a:miter lim="400000"/>
            </a:ln>
          </a:insideH>
          <a:insideV>
            <a:ln w="12700" cap="flat">
              <a:noFill/>
              <a:miter lim="400000"/>
            </a:ln>
          </a:insideV>
        </a:tcBdr>
        <a:fill>
          <a:solidFill>
            <a:srgbClr val="93A299"/>
          </a:solidFill>
        </a:fill>
      </a:tcStyle>
    </a:firstRow>
  </a:tblStyle>
  <a:tblStyle styleId="{33BA23B1-9221-436E-865A-0063620EA4FD}" styleName="">
    <a:tblBg/>
    <a:wholeTbl>
      <a:tcTxStyle b="on" i="on">
        <a:fontRef idx="minor">
          <a:srgbClr val="292934"/>
        </a:fontRef>
        <a:srgbClr val="292934"/>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CBCBCC"/>
          </a:solidFill>
        </a:fill>
      </a:tcStyle>
    </a:wholeTbl>
    <a:band2H>
      <a:tcTxStyle b="def" i="def"/>
      <a:tcStyle>
        <a:tcBdr/>
        <a:fill>
          <a:solidFill>
            <a:srgbClr val="E7E7E7"/>
          </a:solidFill>
        </a:fill>
      </a:tcStyle>
    </a:band2H>
    <a:firstCol>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292934"/>
          </a:solidFill>
        </a:fill>
      </a:tcStyle>
    </a:firstCol>
    <a:lastRow>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38100" cap="flat">
              <a:solidFill>
                <a:srgbClr val="34340B"/>
              </a:solidFill>
              <a:prstDash val="solid"/>
              <a:bevel/>
            </a:ln>
          </a:top>
          <a:bottom>
            <a:ln w="127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292934"/>
          </a:solidFill>
        </a:fill>
      </a:tcStyle>
    </a:lastRow>
    <a:firstRow>
      <a:tcTxStyle b="on" i="on">
        <a:fontRef idx="minor">
          <a:srgbClr val="34340B"/>
        </a:fontRef>
        <a:srgbClr val="34340B"/>
      </a:tcTxStyle>
      <a:tcStyle>
        <a:tcBdr>
          <a:left>
            <a:ln w="12700" cap="flat">
              <a:solidFill>
                <a:srgbClr val="34340B"/>
              </a:solidFill>
              <a:prstDash val="solid"/>
              <a:bevel/>
            </a:ln>
          </a:left>
          <a:right>
            <a:ln w="12700" cap="flat">
              <a:solidFill>
                <a:srgbClr val="34340B"/>
              </a:solidFill>
              <a:prstDash val="solid"/>
              <a:bevel/>
            </a:ln>
          </a:right>
          <a:top>
            <a:ln w="12700" cap="flat">
              <a:solidFill>
                <a:srgbClr val="34340B"/>
              </a:solidFill>
              <a:prstDash val="solid"/>
              <a:bevel/>
            </a:ln>
          </a:top>
          <a:bottom>
            <a:ln w="38100" cap="flat">
              <a:solidFill>
                <a:srgbClr val="34340B"/>
              </a:solidFill>
              <a:prstDash val="solid"/>
              <a:bevel/>
            </a:ln>
          </a:bottom>
          <a:insideH>
            <a:ln w="12700" cap="flat">
              <a:solidFill>
                <a:srgbClr val="34340B"/>
              </a:solidFill>
              <a:prstDash val="solid"/>
              <a:bevel/>
            </a:ln>
          </a:insideH>
          <a:insideV>
            <a:ln w="12700" cap="flat">
              <a:solidFill>
                <a:srgbClr val="34340B"/>
              </a:solidFill>
              <a:prstDash val="solid"/>
              <a:bevel/>
            </a:ln>
          </a:insideV>
        </a:tcBdr>
        <a:fill>
          <a:solidFill>
            <a:srgbClr val="292934"/>
          </a:solidFill>
        </a:fill>
      </a:tcStyle>
    </a:firstRow>
  </a:tblStyle>
  <a:tblStyle styleId="{2708684C-4D16-4618-839F-0558EEFCDFE6}" styleName="">
    <a:tblBg/>
    <a:wholeTbl>
      <a:tcTxStyle b="on" i="on">
        <a:fontRef idx="minor">
          <a:srgbClr val="292934"/>
        </a:fontRef>
        <a:srgbClr val="292934"/>
      </a:tcTxStyle>
      <a:tcStyle>
        <a:tcBdr>
          <a:left>
            <a:ln w="12700" cap="flat">
              <a:solidFill>
                <a:srgbClr val="292934"/>
              </a:solidFill>
              <a:prstDash val="solid"/>
              <a:bevel/>
            </a:ln>
          </a:left>
          <a:right>
            <a:ln w="12700" cap="flat">
              <a:solidFill>
                <a:srgbClr val="292934"/>
              </a:solidFill>
              <a:prstDash val="solid"/>
              <a:bevel/>
            </a:ln>
          </a:right>
          <a:top>
            <a:ln w="12700" cap="flat">
              <a:solidFill>
                <a:srgbClr val="292934"/>
              </a:solidFill>
              <a:prstDash val="solid"/>
              <a:bevel/>
            </a:ln>
          </a:top>
          <a:bottom>
            <a:ln w="12700" cap="flat">
              <a:solidFill>
                <a:srgbClr val="292934"/>
              </a:solidFill>
              <a:prstDash val="solid"/>
              <a:bevel/>
            </a:ln>
          </a:bottom>
          <a:insideH>
            <a:ln w="12700" cap="flat">
              <a:solidFill>
                <a:srgbClr val="292934"/>
              </a:solidFill>
              <a:prstDash val="solid"/>
              <a:bevel/>
            </a:ln>
          </a:insideH>
          <a:insideV>
            <a:ln w="12700" cap="flat">
              <a:solidFill>
                <a:srgbClr val="292934"/>
              </a:solidFill>
              <a:prstDash val="solid"/>
              <a:bevel/>
            </a:ln>
          </a:insideV>
        </a:tcBdr>
        <a:fill>
          <a:solidFill>
            <a:srgbClr val="292934">
              <a:alpha val="20000"/>
            </a:srgbClr>
          </a:solidFill>
        </a:fill>
      </a:tcStyle>
    </a:wholeTbl>
    <a:band2H>
      <a:tcTxStyle b="def" i="def"/>
      <a:tcStyle>
        <a:tcBdr/>
        <a:fill>
          <a:solidFill>
            <a:srgbClr val="FFFFFF"/>
          </a:solidFill>
        </a:fill>
      </a:tcStyle>
    </a:band2H>
    <a:firstCol>
      <a:tcTxStyle b="on" i="on">
        <a:fontRef idx="minor">
          <a:srgbClr val="292934"/>
        </a:fontRef>
        <a:srgbClr val="292934"/>
      </a:tcTxStyle>
      <a:tcStyle>
        <a:tcBdr>
          <a:left>
            <a:ln w="12700" cap="flat">
              <a:solidFill>
                <a:srgbClr val="292934"/>
              </a:solidFill>
              <a:prstDash val="solid"/>
              <a:bevel/>
            </a:ln>
          </a:left>
          <a:right>
            <a:ln w="12700" cap="flat">
              <a:solidFill>
                <a:srgbClr val="292934"/>
              </a:solidFill>
              <a:prstDash val="solid"/>
              <a:bevel/>
            </a:ln>
          </a:right>
          <a:top>
            <a:ln w="12700" cap="flat">
              <a:solidFill>
                <a:srgbClr val="292934"/>
              </a:solidFill>
              <a:prstDash val="solid"/>
              <a:bevel/>
            </a:ln>
          </a:top>
          <a:bottom>
            <a:ln w="12700" cap="flat">
              <a:solidFill>
                <a:srgbClr val="292934"/>
              </a:solidFill>
              <a:prstDash val="solid"/>
              <a:bevel/>
            </a:ln>
          </a:bottom>
          <a:insideH>
            <a:ln w="12700" cap="flat">
              <a:solidFill>
                <a:srgbClr val="292934"/>
              </a:solidFill>
              <a:prstDash val="solid"/>
              <a:bevel/>
            </a:ln>
          </a:insideH>
          <a:insideV>
            <a:ln w="12700" cap="flat">
              <a:solidFill>
                <a:srgbClr val="292934"/>
              </a:solidFill>
              <a:prstDash val="solid"/>
              <a:bevel/>
            </a:ln>
          </a:insideV>
        </a:tcBdr>
        <a:fill>
          <a:solidFill>
            <a:srgbClr val="292934">
              <a:alpha val="20000"/>
            </a:srgbClr>
          </a:solidFill>
        </a:fill>
      </a:tcStyle>
    </a:firstCol>
    <a:lastRow>
      <a:tcTxStyle b="on" i="on">
        <a:fontRef idx="minor">
          <a:srgbClr val="292934"/>
        </a:fontRef>
        <a:srgbClr val="292934"/>
      </a:tcTxStyle>
      <a:tcStyle>
        <a:tcBdr>
          <a:left>
            <a:ln w="12700" cap="flat">
              <a:solidFill>
                <a:srgbClr val="292934"/>
              </a:solidFill>
              <a:prstDash val="solid"/>
              <a:bevel/>
            </a:ln>
          </a:left>
          <a:right>
            <a:ln w="12700" cap="flat">
              <a:solidFill>
                <a:srgbClr val="292934"/>
              </a:solidFill>
              <a:prstDash val="solid"/>
              <a:bevel/>
            </a:ln>
          </a:right>
          <a:top>
            <a:ln w="50800" cap="flat">
              <a:solidFill>
                <a:srgbClr val="292934"/>
              </a:solidFill>
              <a:prstDash val="solid"/>
              <a:bevel/>
            </a:ln>
          </a:top>
          <a:bottom>
            <a:ln w="12700" cap="flat">
              <a:solidFill>
                <a:srgbClr val="292934"/>
              </a:solidFill>
              <a:prstDash val="solid"/>
              <a:bevel/>
            </a:ln>
          </a:bottom>
          <a:insideH>
            <a:ln w="12700" cap="flat">
              <a:solidFill>
                <a:srgbClr val="292934"/>
              </a:solidFill>
              <a:prstDash val="solid"/>
              <a:bevel/>
            </a:ln>
          </a:insideH>
          <a:insideV>
            <a:ln w="12700" cap="flat">
              <a:solidFill>
                <a:srgbClr val="292934"/>
              </a:solidFill>
              <a:prstDash val="solid"/>
              <a:bevel/>
            </a:ln>
          </a:insideV>
        </a:tcBdr>
        <a:fill>
          <a:noFill/>
        </a:fill>
      </a:tcStyle>
    </a:lastRow>
    <a:firstRow>
      <a:tcTxStyle b="on" i="on">
        <a:fontRef idx="minor">
          <a:srgbClr val="292934"/>
        </a:fontRef>
        <a:srgbClr val="292934"/>
      </a:tcTxStyle>
      <a:tcStyle>
        <a:tcBdr>
          <a:left>
            <a:ln w="12700" cap="flat">
              <a:solidFill>
                <a:srgbClr val="292934"/>
              </a:solidFill>
              <a:prstDash val="solid"/>
              <a:bevel/>
            </a:ln>
          </a:left>
          <a:right>
            <a:ln w="12700" cap="flat">
              <a:solidFill>
                <a:srgbClr val="292934"/>
              </a:solidFill>
              <a:prstDash val="solid"/>
              <a:bevel/>
            </a:ln>
          </a:right>
          <a:top>
            <a:ln w="12700" cap="flat">
              <a:solidFill>
                <a:srgbClr val="292934"/>
              </a:solidFill>
              <a:prstDash val="solid"/>
              <a:bevel/>
            </a:ln>
          </a:top>
          <a:bottom>
            <a:ln w="25400" cap="flat">
              <a:solidFill>
                <a:srgbClr val="292934"/>
              </a:solidFill>
              <a:prstDash val="solid"/>
              <a:bevel/>
            </a:ln>
          </a:bottom>
          <a:insideH>
            <a:ln w="12700" cap="flat">
              <a:solidFill>
                <a:srgbClr val="292934"/>
              </a:solidFill>
              <a:prstDash val="solid"/>
              <a:bevel/>
            </a:ln>
          </a:insideH>
          <a:insideV>
            <a:ln w="12700" cap="flat">
              <a:solidFill>
                <a:srgbClr val="292934"/>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3"/>
          <p:cNvSpPr/>
          <p:nvPr>
            <p:ph type="sldImg"/>
          </p:nvPr>
        </p:nvSpPr>
        <p:spPr>
          <a:xfrm>
            <a:off x="1143000" y="685800"/>
            <a:ext cx="4572000" cy="3429000"/>
          </a:xfrm>
          <a:prstGeom prst="rect">
            <a:avLst/>
          </a:prstGeom>
        </p:spPr>
        <p:txBody>
          <a:bodyPr/>
          <a:lstStyle/>
          <a:p>
            <a:pPr lvl="0"/>
          </a:p>
        </p:txBody>
      </p:sp>
      <p:sp>
        <p:nvSpPr>
          <p:cNvPr id="14" name="Shape 1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Poster">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b="0" sz="1800">
                <a:solidFill>
                  <a:srgbClr val="000000"/>
                </a:solidFill>
              </a:defRPr>
            </a:pPr>
            <a:r>
              <a:rPr b="1" sz="8800">
                <a:solidFill>
                  <a:srgbClr val="FFFFFF"/>
                </a:solidFill>
              </a:rPr>
              <a:t>Click to edit Master title style</a:t>
            </a:r>
          </a:p>
        </p:txBody>
      </p:sp>
      <p:sp>
        <p:nvSpPr>
          <p:cNvPr id="11" name="Shape 11"/>
          <p:cNvSpPr/>
          <p:nvPr>
            <p:ph type="body" idx="1"/>
          </p:nvPr>
        </p:nvSpPr>
        <p:spPr>
          <a:prstGeom prst="rect">
            <a:avLst/>
          </a:prstGeom>
        </p:spPr>
        <p:txBody>
          <a:bodyPr/>
          <a:lstStyle/>
          <a:p>
            <a:pPr lvl="0">
              <a:defRPr sz="1800">
                <a:solidFill>
                  <a:srgbClr val="000000"/>
                </a:solidFill>
              </a:defRPr>
            </a:pPr>
            <a:r>
              <a:rPr sz="2400">
                <a:solidFill>
                  <a:srgbClr val="FFFFFF"/>
                </a:solidFill>
              </a:rPr>
              <a:t>Edit Master text styles</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0"/>
            <a:ext cx="43891200" cy="5029200"/>
          </a:xfrm>
          <a:prstGeom prst="rect">
            <a:avLst/>
          </a:prstGeom>
          <a:solidFill>
            <a:srgbClr val="4C5A6A"/>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grpSp>
        <p:nvGrpSpPr>
          <p:cNvPr id="5" name="Group 5"/>
          <p:cNvGrpSpPr/>
          <p:nvPr/>
        </p:nvGrpSpPr>
        <p:grpSpPr>
          <a:xfrm>
            <a:off x="43891198" y="2552698"/>
            <a:ext cx="12447276" cy="32918402"/>
            <a:chOff x="-1" y="0"/>
            <a:chExt cx="12447274" cy="32918400"/>
          </a:xfrm>
        </p:grpSpPr>
        <p:sp>
          <p:nvSpPr>
            <p:cNvPr id="3" name="Shape 3"/>
            <p:cNvSpPr/>
            <p:nvPr/>
          </p:nvSpPr>
          <p:spPr>
            <a:xfrm>
              <a:off x="-2" y="0"/>
              <a:ext cx="12447276" cy="32918400"/>
            </a:xfrm>
            <a:prstGeom prst="rect">
              <a:avLst/>
            </a:prstGeom>
            <a:solidFill>
              <a:srgbClr val="D9D9D9"/>
            </a:solidFill>
            <a:ln w="12700" cap="flat">
              <a:noFill/>
              <a:miter lim="400000"/>
            </a:ln>
            <a:effectLst/>
          </p:spPr>
          <p:txBody>
            <a:bodyPr wrap="square" lIns="0" tIns="0" rIns="0" bIns="0" numCol="1" anchor="t">
              <a:noAutofit/>
            </a:bodyPr>
            <a:lstStyle/>
            <a:p>
              <a:pPr lvl="0">
                <a:spcBef>
                  <a:spcPts val="2400"/>
                </a:spcBef>
                <a:defRPr sz="6600">
                  <a:solidFill>
                    <a:srgbClr val="808080"/>
                  </a:solidFill>
                  <a:latin typeface="Calibri Light"/>
                  <a:ea typeface="Calibri Light"/>
                  <a:cs typeface="Calibri Light"/>
                  <a:sym typeface="Calibri Light"/>
                </a:defRPr>
              </a:pPr>
            </a:p>
          </p:txBody>
        </p:sp>
        <p:sp>
          <p:nvSpPr>
            <p:cNvPr id="4" name="Shape 4"/>
            <p:cNvSpPr/>
            <p:nvPr/>
          </p:nvSpPr>
          <p:spPr>
            <a:xfrm>
              <a:off x="-2" y="0"/>
              <a:ext cx="12447276" cy="31650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lvl="0">
                <a:spcBef>
                  <a:spcPts val="1200"/>
                </a:spcBef>
                <a:defRPr sz="1800">
                  <a:solidFill>
                    <a:srgbClr val="000000"/>
                  </a:solidFill>
                </a:defRPr>
              </a:pPr>
              <a:r>
                <a:rPr sz="9600">
                  <a:solidFill>
                    <a:srgbClr val="808080"/>
                  </a:solidFill>
                  <a:latin typeface="Calibri Light"/>
                  <a:ea typeface="Calibri Light"/>
                  <a:cs typeface="Calibri Light"/>
                  <a:sym typeface="Calibri Light"/>
                </a:rPr>
                <a:t>Printing:</a:t>
              </a:r>
              <a:endParaRPr>
                <a:solidFill>
                  <a:srgbClr val="FFFFFF"/>
                </a:solidFill>
                <a:latin typeface="Calibri"/>
                <a:ea typeface="Calibri"/>
                <a:cs typeface="Calibri"/>
                <a:sym typeface="Calibri"/>
              </a:endParaRPr>
            </a:p>
            <a:p>
              <a:pPr lvl="0">
                <a:spcBef>
                  <a:spcPts val="1200"/>
                </a:spcBef>
                <a:defRPr sz="1800">
                  <a:solidFill>
                    <a:srgbClr val="000000"/>
                  </a:solidFill>
                </a:defRPr>
              </a:pPr>
              <a:r>
                <a:rPr sz="6600">
                  <a:solidFill>
                    <a:srgbClr val="808080"/>
                  </a:solidFill>
                  <a:latin typeface="Calibri Light"/>
                  <a:ea typeface="Calibri Light"/>
                  <a:cs typeface="Calibri Light"/>
                  <a:sym typeface="Calibri Light"/>
                </a:rPr>
                <a:t>This poster is 48” wide by 36” high. It’s designed to be printed on a large-format printer.</a:t>
              </a:r>
              <a:endParaRPr>
                <a:solidFill>
                  <a:srgbClr val="FFFFFF"/>
                </a:solidFill>
                <a:latin typeface="Calibri"/>
                <a:ea typeface="Calibri"/>
                <a:cs typeface="Calibri"/>
                <a:sym typeface="Calibri"/>
              </a:endParaRPr>
            </a:p>
            <a:p>
              <a:pPr lvl="0">
                <a:spcBef>
                  <a:spcPts val="300"/>
                </a:spcBef>
                <a:defRPr sz="1800">
                  <a:solidFill>
                    <a:srgbClr val="000000"/>
                  </a:solidFill>
                </a:defRPr>
              </a:pPr>
              <a:endParaRPr sz="6000">
                <a:solidFill>
                  <a:srgbClr val="808080"/>
                </a:solidFill>
                <a:latin typeface="Calibri Light"/>
                <a:ea typeface="Calibri Light"/>
                <a:cs typeface="Calibri Light"/>
                <a:sym typeface="Calibri Light"/>
              </a:endParaRPr>
            </a:p>
            <a:p>
              <a:pPr lvl="0">
                <a:spcBef>
                  <a:spcPts val="1200"/>
                </a:spcBef>
                <a:defRPr sz="1800">
                  <a:solidFill>
                    <a:srgbClr val="000000"/>
                  </a:solidFill>
                </a:defRPr>
              </a:pPr>
              <a:r>
                <a:rPr sz="8800">
                  <a:solidFill>
                    <a:srgbClr val="808080"/>
                  </a:solidFill>
                  <a:latin typeface="Calibri Light"/>
                  <a:ea typeface="Calibri Light"/>
                  <a:cs typeface="Calibri Light"/>
                  <a:sym typeface="Calibri Light"/>
                </a:rPr>
                <a:t>Customizing the Content:</a:t>
              </a:r>
              <a:endParaRPr>
                <a:solidFill>
                  <a:srgbClr val="FFFFFF"/>
                </a:solidFill>
                <a:latin typeface="Calibri"/>
                <a:ea typeface="Calibri"/>
                <a:cs typeface="Calibri"/>
                <a:sym typeface="Calibri"/>
              </a:endParaRPr>
            </a:p>
            <a:p>
              <a:pPr lvl="0">
                <a:spcBef>
                  <a:spcPts val="1200"/>
                </a:spcBef>
                <a:defRPr sz="1800">
                  <a:solidFill>
                    <a:srgbClr val="000000"/>
                  </a:solidFill>
                </a:defRPr>
              </a:pPr>
              <a:r>
                <a:rPr sz="6600">
                  <a:solidFill>
                    <a:srgbClr val="808080"/>
                  </a:solidFill>
                  <a:latin typeface="Calibri Light"/>
                  <a:ea typeface="Calibri Light"/>
                  <a:cs typeface="Calibri Light"/>
                  <a:sym typeface="Calibri Light"/>
                </a:rPr>
                <a:t>The placeholders in this poster are formatted for you. Type in the placeholders to add text, or click an icon to add a table, chart, SmartArt graphic, picture or multimedia file.</a:t>
              </a:r>
              <a:endParaRPr>
                <a:solidFill>
                  <a:srgbClr val="FFFFFF"/>
                </a:solidFill>
                <a:latin typeface="Calibri"/>
                <a:ea typeface="Calibri"/>
                <a:cs typeface="Calibri"/>
                <a:sym typeface="Calibri"/>
              </a:endParaRPr>
            </a:p>
            <a:p>
              <a:pPr lvl="0">
                <a:spcBef>
                  <a:spcPts val="2400"/>
                </a:spcBef>
                <a:defRPr sz="1800">
                  <a:solidFill>
                    <a:srgbClr val="000000"/>
                  </a:solidFill>
                </a:defRPr>
              </a:pPr>
              <a:r>
                <a:rPr sz="6600">
                  <a:solidFill>
                    <a:srgbClr val="808080"/>
                  </a:solidFill>
                  <a:latin typeface="Calibri Light"/>
                  <a:ea typeface="Calibri Light"/>
                  <a:cs typeface="Calibri Light"/>
                  <a:sym typeface="Calibri Light"/>
                </a:rPr>
                <a:t>To add or remove bullet points from text, just click the Bullets button on the Home tab.</a:t>
              </a:r>
              <a:endParaRPr>
                <a:solidFill>
                  <a:srgbClr val="FFFFFF"/>
                </a:solidFill>
                <a:latin typeface="Calibri"/>
                <a:ea typeface="Calibri"/>
                <a:cs typeface="Calibri"/>
                <a:sym typeface="Calibri"/>
              </a:endParaRPr>
            </a:p>
            <a:p>
              <a:pPr lvl="0">
                <a:spcBef>
                  <a:spcPts val="2400"/>
                </a:spcBef>
                <a:defRPr sz="1800">
                  <a:solidFill>
                    <a:srgbClr val="000000"/>
                  </a:solidFill>
                </a:defRPr>
              </a:pPr>
              <a:r>
                <a:rPr sz="6600">
                  <a:solidFill>
                    <a:srgbClr val="808080"/>
                  </a:solidFill>
                  <a:latin typeface="Calibri Light"/>
                  <a:ea typeface="Calibri Light"/>
                  <a:cs typeface="Calibri Light"/>
                  <a:sym typeface="Calibri Light"/>
                </a:rPr>
                <a:t>If you need more placeholders for titles, content or body text, just make a copy of what you need and drag it into place. PowerPoint’s Smart Guides will help you align it with everything else.</a:t>
              </a:r>
              <a:endParaRPr>
                <a:solidFill>
                  <a:srgbClr val="FFFFFF"/>
                </a:solidFill>
                <a:latin typeface="Calibri"/>
                <a:ea typeface="Calibri"/>
                <a:cs typeface="Calibri"/>
                <a:sym typeface="Calibri"/>
              </a:endParaRPr>
            </a:p>
            <a:p>
              <a:pPr lvl="0">
                <a:spcBef>
                  <a:spcPts val="2400"/>
                </a:spcBef>
                <a:defRPr sz="1800">
                  <a:solidFill>
                    <a:srgbClr val="000000"/>
                  </a:solidFill>
                </a:defRPr>
              </a:pPr>
              <a:r>
                <a:rPr sz="6600">
                  <a:solidFill>
                    <a:srgbClr val="808080"/>
                  </a:solidFill>
                  <a:latin typeface="Calibri Light"/>
                  <a:ea typeface="Calibri Light"/>
                  <a:cs typeface="Calibri Light"/>
                  <a:sym typeface="Calibri Light"/>
                </a:rPr>
                <a:t>Want to use your own pictures instead of ours? No problem! Just right-click a picture and choose Change Picture. Maintain the proportion of pictures as you resize by dragging a corner.</a:t>
              </a:r>
            </a:p>
          </p:txBody>
        </p:sp>
      </p:grpSp>
      <p:sp>
        <p:nvSpPr>
          <p:cNvPr id="6" name="Shape 6"/>
          <p:cNvSpPr/>
          <p:nvPr>
            <p:ph type="title"/>
          </p:nvPr>
        </p:nvSpPr>
        <p:spPr>
          <a:xfrm>
            <a:off x="6400800" y="0"/>
            <a:ext cx="31089600" cy="35051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lvl="0">
              <a:defRPr b="0" sz="1800">
                <a:solidFill>
                  <a:srgbClr val="000000"/>
                </a:solidFill>
              </a:defRPr>
            </a:pPr>
            <a:r>
              <a:rPr b="1" sz="8800">
                <a:solidFill>
                  <a:srgbClr val="FFFFFF"/>
                </a:solidFill>
              </a:rPr>
              <a:t>Click to edit Master title style</a:t>
            </a:r>
          </a:p>
        </p:txBody>
      </p:sp>
      <p:sp>
        <p:nvSpPr>
          <p:cNvPr id="7" name="Shape 7"/>
          <p:cNvSpPr/>
          <p:nvPr>
            <p:ph type="body" idx="1"/>
          </p:nvPr>
        </p:nvSpPr>
        <p:spPr>
          <a:xfrm>
            <a:off x="6400800" y="3588603"/>
            <a:ext cx="31089600" cy="172901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a:solidFill>
                  <a:srgbClr val="000000"/>
                </a:solidFill>
              </a:defRPr>
            </a:pPr>
            <a:r>
              <a:rPr sz="2400">
                <a:solidFill>
                  <a:srgbClr val="FFFFFF"/>
                </a:solidFill>
              </a:rPr>
              <a:t>Edit Master text styles</a:t>
            </a:r>
          </a:p>
        </p:txBody>
      </p:sp>
      <p:sp>
        <p:nvSpPr>
          <p:cNvPr id="8" name="Shape 8"/>
          <p:cNvSpPr/>
          <p:nvPr>
            <p:ph type="sldNum" sz="quarter" idx="2"/>
          </p:nvPr>
        </p:nvSpPr>
        <p:spPr>
          <a:xfrm>
            <a:off x="32872678" y="32176925"/>
            <a:ext cx="9875522" cy="332739"/>
          </a:xfrm>
          <a:prstGeom prst="rect">
            <a:avLst/>
          </a:prstGeom>
          <a:ln w="12700">
            <a:miter lim="400000"/>
          </a:ln>
        </p:spPr>
        <p:txBody>
          <a:bodyPr lIns="45718" tIns="45718" rIns="45718" bIns="45718" anchor="ctr">
            <a:spAutoFit/>
          </a:bodyPr>
          <a:lstStyle>
            <a:lvl1pPr algn="r">
              <a:defRPr sz="1600">
                <a:solidFill>
                  <a:srgbClr val="8B8B8D"/>
                </a:solidFill>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spd="med" advClick="1"/>
  <p:txStyles>
    <p:titleStyle>
      <a:lvl1pPr defTabSz="4389120">
        <a:lnSpc>
          <a:spcPct val="90000"/>
        </a:lnSpc>
        <a:defRPr b="1" sz="8800">
          <a:solidFill>
            <a:srgbClr val="FFFFFF"/>
          </a:solidFill>
          <a:latin typeface="Cambria"/>
          <a:ea typeface="Cambria"/>
          <a:cs typeface="Cambria"/>
          <a:sym typeface="Cambria"/>
        </a:defRPr>
      </a:lvl1pPr>
      <a:lvl2pPr defTabSz="4389120">
        <a:lnSpc>
          <a:spcPct val="90000"/>
        </a:lnSpc>
        <a:defRPr b="1" sz="8800">
          <a:solidFill>
            <a:srgbClr val="FFFFFF"/>
          </a:solidFill>
          <a:latin typeface="Cambria"/>
          <a:ea typeface="Cambria"/>
          <a:cs typeface="Cambria"/>
          <a:sym typeface="Cambria"/>
        </a:defRPr>
      </a:lvl2pPr>
      <a:lvl3pPr defTabSz="4389120">
        <a:lnSpc>
          <a:spcPct val="90000"/>
        </a:lnSpc>
        <a:defRPr b="1" sz="8800">
          <a:solidFill>
            <a:srgbClr val="FFFFFF"/>
          </a:solidFill>
          <a:latin typeface="Cambria"/>
          <a:ea typeface="Cambria"/>
          <a:cs typeface="Cambria"/>
          <a:sym typeface="Cambria"/>
        </a:defRPr>
      </a:lvl3pPr>
      <a:lvl4pPr defTabSz="4389120">
        <a:lnSpc>
          <a:spcPct val="90000"/>
        </a:lnSpc>
        <a:defRPr b="1" sz="8800">
          <a:solidFill>
            <a:srgbClr val="FFFFFF"/>
          </a:solidFill>
          <a:latin typeface="Cambria"/>
          <a:ea typeface="Cambria"/>
          <a:cs typeface="Cambria"/>
          <a:sym typeface="Cambria"/>
        </a:defRPr>
      </a:lvl4pPr>
      <a:lvl5pPr defTabSz="4389120">
        <a:lnSpc>
          <a:spcPct val="90000"/>
        </a:lnSpc>
        <a:defRPr b="1" sz="8800">
          <a:solidFill>
            <a:srgbClr val="FFFFFF"/>
          </a:solidFill>
          <a:latin typeface="Cambria"/>
          <a:ea typeface="Cambria"/>
          <a:cs typeface="Cambria"/>
          <a:sym typeface="Cambria"/>
        </a:defRPr>
      </a:lvl5pPr>
      <a:lvl6pPr defTabSz="4389120">
        <a:lnSpc>
          <a:spcPct val="90000"/>
        </a:lnSpc>
        <a:defRPr b="1" sz="8800">
          <a:solidFill>
            <a:srgbClr val="FFFFFF"/>
          </a:solidFill>
          <a:latin typeface="Cambria"/>
          <a:ea typeface="Cambria"/>
          <a:cs typeface="Cambria"/>
          <a:sym typeface="Cambria"/>
        </a:defRPr>
      </a:lvl6pPr>
      <a:lvl7pPr defTabSz="4389120">
        <a:lnSpc>
          <a:spcPct val="90000"/>
        </a:lnSpc>
        <a:defRPr b="1" sz="8800">
          <a:solidFill>
            <a:srgbClr val="FFFFFF"/>
          </a:solidFill>
          <a:latin typeface="Cambria"/>
          <a:ea typeface="Cambria"/>
          <a:cs typeface="Cambria"/>
          <a:sym typeface="Cambria"/>
        </a:defRPr>
      </a:lvl7pPr>
      <a:lvl8pPr defTabSz="4389120">
        <a:lnSpc>
          <a:spcPct val="90000"/>
        </a:lnSpc>
        <a:defRPr b="1" sz="8800">
          <a:solidFill>
            <a:srgbClr val="FFFFFF"/>
          </a:solidFill>
          <a:latin typeface="Cambria"/>
          <a:ea typeface="Cambria"/>
          <a:cs typeface="Cambria"/>
          <a:sym typeface="Cambria"/>
        </a:defRPr>
      </a:lvl8pPr>
      <a:lvl9pPr defTabSz="4389120">
        <a:lnSpc>
          <a:spcPct val="90000"/>
        </a:lnSpc>
        <a:defRPr b="1" sz="8800">
          <a:solidFill>
            <a:srgbClr val="FFFFFF"/>
          </a:solidFill>
          <a:latin typeface="Cambria"/>
          <a:ea typeface="Cambria"/>
          <a:cs typeface="Cambria"/>
          <a:sym typeface="Cambria"/>
        </a:defRPr>
      </a:lvl9pPr>
    </p:titleStyle>
    <p:bodyStyle>
      <a:lvl1pPr defTabSz="4389120">
        <a:defRPr sz="2400">
          <a:solidFill>
            <a:srgbClr val="FFFFFF"/>
          </a:solidFill>
          <a:latin typeface="Calibri"/>
          <a:ea typeface="Calibri"/>
          <a:cs typeface="Calibri"/>
          <a:sym typeface="Calibri"/>
        </a:defRPr>
      </a:lvl1pPr>
      <a:lvl2pPr defTabSz="4389120">
        <a:defRPr sz="2400">
          <a:solidFill>
            <a:srgbClr val="FFFFFF"/>
          </a:solidFill>
          <a:latin typeface="Calibri"/>
          <a:ea typeface="Calibri"/>
          <a:cs typeface="Calibri"/>
          <a:sym typeface="Calibri"/>
        </a:defRPr>
      </a:lvl2pPr>
      <a:lvl3pPr defTabSz="4389120">
        <a:defRPr sz="2400">
          <a:solidFill>
            <a:srgbClr val="FFFFFF"/>
          </a:solidFill>
          <a:latin typeface="Calibri"/>
          <a:ea typeface="Calibri"/>
          <a:cs typeface="Calibri"/>
          <a:sym typeface="Calibri"/>
        </a:defRPr>
      </a:lvl3pPr>
      <a:lvl4pPr defTabSz="4389120">
        <a:defRPr sz="2400">
          <a:solidFill>
            <a:srgbClr val="FFFFFF"/>
          </a:solidFill>
          <a:latin typeface="Calibri"/>
          <a:ea typeface="Calibri"/>
          <a:cs typeface="Calibri"/>
          <a:sym typeface="Calibri"/>
        </a:defRPr>
      </a:lvl4pPr>
      <a:lvl5pPr defTabSz="4389120">
        <a:defRPr sz="2400">
          <a:solidFill>
            <a:srgbClr val="FFFFFF"/>
          </a:solidFill>
          <a:latin typeface="Calibri"/>
          <a:ea typeface="Calibri"/>
          <a:cs typeface="Calibri"/>
          <a:sym typeface="Calibri"/>
        </a:defRPr>
      </a:lvl5pPr>
      <a:lvl6pPr defTabSz="4389120">
        <a:defRPr sz="2400">
          <a:solidFill>
            <a:srgbClr val="FFFFFF"/>
          </a:solidFill>
          <a:latin typeface="Calibri"/>
          <a:ea typeface="Calibri"/>
          <a:cs typeface="Calibri"/>
          <a:sym typeface="Calibri"/>
        </a:defRPr>
      </a:lvl6pPr>
      <a:lvl7pPr defTabSz="4389120">
        <a:defRPr sz="2400">
          <a:solidFill>
            <a:srgbClr val="FFFFFF"/>
          </a:solidFill>
          <a:latin typeface="Calibri"/>
          <a:ea typeface="Calibri"/>
          <a:cs typeface="Calibri"/>
          <a:sym typeface="Calibri"/>
        </a:defRPr>
      </a:lvl7pPr>
      <a:lvl8pPr defTabSz="4389120">
        <a:defRPr sz="2400">
          <a:solidFill>
            <a:srgbClr val="FFFFFF"/>
          </a:solidFill>
          <a:latin typeface="Calibri"/>
          <a:ea typeface="Calibri"/>
          <a:cs typeface="Calibri"/>
          <a:sym typeface="Calibri"/>
        </a:defRPr>
      </a:lvl8pPr>
      <a:lvl9pPr defTabSz="4389120">
        <a:defRPr sz="2400">
          <a:solidFill>
            <a:srgbClr val="FFFFFF"/>
          </a:solidFill>
          <a:latin typeface="Calibri"/>
          <a:ea typeface="Calibri"/>
          <a:cs typeface="Calibri"/>
          <a:sym typeface="Calibri"/>
        </a:defRPr>
      </a:lvl9pPr>
    </p:bodyStyle>
    <p:otherStyle>
      <a:lvl1pPr algn="r" defTabSz="3686861">
        <a:defRPr sz="1600">
          <a:solidFill>
            <a:schemeClr val="tx1"/>
          </a:solidFill>
          <a:latin typeface="+mn-lt"/>
          <a:ea typeface="+mn-ea"/>
          <a:cs typeface="+mn-cs"/>
          <a:sym typeface="Calibri"/>
        </a:defRPr>
      </a:lvl1pPr>
      <a:lvl2pPr algn="r" defTabSz="3686861">
        <a:defRPr sz="1600">
          <a:solidFill>
            <a:schemeClr val="tx1"/>
          </a:solidFill>
          <a:latin typeface="+mn-lt"/>
          <a:ea typeface="+mn-ea"/>
          <a:cs typeface="+mn-cs"/>
          <a:sym typeface="Calibri"/>
        </a:defRPr>
      </a:lvl2pPr>
      <a:lvl3pPr algn="r" defTabSz="3686861">
        <a:defRPr sz="1600">
          <a:solidFill>
            <a:schemeClr val="tx1"/>
          </a:solidFill>
          <a:latin typeface="+mn-lt"/>
          <a:ea typeface="+mn-ea"/>
          <a:cs typeface="+mn-cs"/>
          <a:sym typeface="Calibri"/>
        </a:defRPr>
      </a:lvl3pPr>
      <a:lvl4pPr algn="r" defTabSz="3686861">
        <a:defRPr sz="1600">
          <a:solidFill>
            <a:schemeClr val="tx1"/>
          </a:solidFill>
          <a:latin typeface="+mn-lt"/>
          <a:ea typeface="+mn-ea"/>
          <a:cs typeface="+mn-cs"/>
          <a:sym typeface="Calibri"/>
        </a:defRPr>
      </a:lvl4pPr>
      <a:lvl5pPr algn="r" defTabSz="3686861">
        <a:defRPr sz="1600">
          <a:solidFill>
            <a:schemeClr val="tx1"/>
          </a:solidFill>
          <a:latin typeface="+mn-lt"/>
          <a:ea typeface="+mn-ea"/>
          <a:cs typeface="+mn-cs"/>
          <a:sym typeface="Calibri"/>
        </a:defRPr>
      </a:lvl5pPr>
      <a:lvl6pPr algn="r" defTabSz="3686861">
        <a:defRPr sz="1600">
          <a:solidFill>
            <a:schemeClr val="tx1"/>
          </a:solidFill>
          <a:latin typeface="+mn-lt"/>
          <a:ea typeface="+mn-ea"/>
          <a:cs typeface="+mn-cs"/>
          <a:sym typeface="Calibri"/>
        </a:defRPr>
      </a:lvl6pPr>
      <a:lvl7pPr algn="r" defTabSz="3686861">
        <a:defRPr sz="1600">
          <a:solidFill>
            <a:schemeClr val="tx1"/>
          </a:solidFill>
          <a:latin typeface="+mn-lt"/>
          <a:ea typeface="+mn-ea"/>
          <a:cs typeface="+mn-cs"/>
          <a:sym typeface="Calibri"/>
        </a:defRPr>
      </a:lvl7pPr>
      <a:lvl8pPr algn="r" defTabSz="3686861">
        <a:defRPr sz="1600">
          <a:solidFill>
            <a:schemeClr val="tx1"/>
          </a:solidFill>
          <a:latin typeface="+mn-lt"/>
          <a:ea typeface="+mn-ea"/>
          <a:cs typeface="+mn-cs"/>
          <a:sym typeface="Calibri"/>
        </a:defRPr>
      </a:lvl8pPr>
      <a:lvl9pPr algn="r" defTabSz="3686861">
        <a:defRPr sz="16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ncbi.nlm.nih.gov/pubmed/19274481" TargetMode="Externa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 name="Shape 16"/>
          <p:cNvSpPr/>
          <p:nvPr>
            <p:ph type="title"/>
          </p:nvPr>
        </p:nvSpPr>
        <p:spPr>
          <a:xfrm>
            <a:off x="6400800" y="990599"/>
            <a:ext cx="31089600" cy="2514543"/>
          </a:xfrm>
          <a:prstGeom prst="rect">
            <a:avLst/>
          </a:prstGeom>
        </p:spPr>
        <p:txBody>
          <a:bodyPr/>
          <a:lstStyle/>
          <a:p>
            <a:pPr lvl="0">
              <a:defRPr b="0" sz="1800">
                <a:solidFill>
                  <a:srgbClr val="000000"/>
                </a:solidFill>
              </a:defRPr>
            </a:pPr>
            <a:r>
              <a:rPr b="1" sz="8800">
                <a:solidFill>
                  <a:srgbClr val="FFFFFF"/>
                </a:solidFill>
              </a:rPr>
              <a:t>Coffee Consumption and Metabolic syndrome</a:t>
            </a:r>
          </a:p>
        </p:txBody>
      </p:sp>
      <p:sp>
        <p:nvSpPr>
          <p:cNvPr id="17" name="Shape 17"/>
          <p:cNvSpPr/>
          <p:nvPr>
            <p:ph type="body" idx="1"/>
          </p:nvPr>
        </p:nvSpPr>
        <p:spPr>
          <a:xfrm>
            <a:off x="6400800" y="3588603"/>
            <a:ext cx="31089600" cy="830999"/>
          </a:xfrm>
          <a:prstGeom prst="rect">
            <a:avLst/>
          </a:prstGeom>
        </p:spPr>
        <p:txBody>
          <a:bodyPr lIns="0" tIns="0" rIns="0" bIns="0">
            <a:normAutofit fontScale="100000" lnSpcReduction="0"/>
          </a:bodyPr>
          <a:lstStyle>
            <a:lvl1pPr>
              <a:defRPr sz="1800">
                <a:hlinkClick r:id="rId2" invalidUrl="" action="" tgtFrame="" tooltip="" history="1" highlightClick="0" endSnd="0"/>
              </a:defRPr>
            </a:lvl1pPr>
          </a:lstStyle>
          <a:p>
            <a:pPr lvl="0">
              <a:defRPr>
                <a:solidFill>
                  <a:srgbClr val="000000"/>
                </a:solidFill>
              </a:defRPr>
            </a:pPr>
            <a:r>
              <a:rPr>
                <a:solidFill>
                  <a:srgbClr val="FFFFFF"/>
                </a:solidFill>
                <a:hlinkClick r:id="rId2" invalidUrl="" action="" tgtFrame="" tooltip="" history="1" highlightClick="0" endSnd="0"/>
              </a:rPr>
              <a:t>https://www.ncbi.nlm.nih.gov/pubmed/19274481</a:t>
            </a:r>
            <a:endParaRPr sz="2400">
              <a:solidFill>
                <a:srgbClr val="FFFFFF"/>
              </a:solidFill>
            </a:endParaRPr>
          </a:p>
        </p:txBody>
      </p:sp>
      <p:pic>
        <p:nvPicPr>
          <p:cNvPr id="18" name="image1.png" descr="Logo"/>
          <p:cNvPicPr/>
          <p:nvPr/>
        </p:nvPicPr>
        <p:blipFill>
          <a:blip r:embed="rId3">
            <a:extLst/>
          </a:blip>
          <a:stretch>
            <a:fillRect/>
          </a:stretch>
        </p:blipFill>
        <p:spPr>
          <a:xfrm>
            <a:off x="39428635" y="1463038"/>
            <a:ext cx="3365286" cy="2200850"/>
          </a:xfrm>
          <a:prstGeom prst="rect">
            <a:avLst/>
          </a:prstGeom>
          <a:ln w="12700">
            <a:miter lim="400000"/>
          </a:ln>
        </p:spPr>
      </p:pic>
      <p:grpSp>
        <p:nvGrpSpPr>
          <p:cNvPr id="21" name="Group 21"/>
          <p:cNvGrpSpPr/>
          <p:nvPr/>
        </p:nvGrpSpPr>
        <p:grpSpPr>
          <a:xfrm>
            <a:off x="1142997" y="5852159"/>
            <a:ext cx="12801607" cy="1219202"/>
            <a:chOff x="-1" y="0"/>
            <a:chExt cx="12801605" cy="1219201"/>
          </a:xfrm>
        </p:grpSpPr>
        <p:sp>
          <p:nvSpPr>
            <p:cNvPr id="19" name="Shape 19"/>
            <p:cNvSpPr/>
            <p:nvPr/>
          </p:nvSpPr>
          <p:spPr>
            <a:xfrm>
              <a:off x="-1" y="0"/>
              <a:ext cx="12801606" cy="1219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57" y="0"/>
                  </a:lnTo>
                  <a:cubicBezTo>
                    <a:pt x="21446" y="0"/>
                    <a:pt x="21600" y="1612"/>
                    <a:pt x="21600" y="3600"/>
                  </a:cubicBezTo>
                  <a:lnTo>
                    <a:pt x="21600" y="21600"/>
                  </a:lnTo>
                  <a:lnTo>
                    <a:pt x="0" y="21600"/>
                  </a:lnTo>
                  <a:close/>
                </a:path>
              </a:pathLst>
            </a:custGeom>
            <a:solidFill>
              <a:srgbClr val="AD8F67"/>
            </a:solidFill>
            <a:ln w="12700" cap="flat">
              <a:noFill/>
              <a:miter lim="400000"/>
            </a:ln>
            <a:effectLst/>
          </p:spPr>
          <p:txBody>
            <a:bodyPr wrap="square" lIns="0" tIns="0" rIns="0" bIns="0" numCol="1" anchor="ctr">
              <a:noAutofit/>
            </a:bodyPr>
            <a:lstStyle/>
            <a:p>
              <a:pPr lvl="0" defTabSz="4389120">
                <a:defRPr cap="all" sz="6000">
                  <a:solidFill>
                    <a:srgbClr val="FFFFFF"/>
                  </a:solidFill>
                  <a:latin typeface="Cambria"/>
                  <a:ea typeface="Cambria"/>
                  <a:cs typeface="Cambria"/>
                  <a:sym typeface="Cambria"/>
                </a:defRPr>
              </a:pPr>
            </a:p>
          </p:txBody>
        </p:sp>
        <p:sp>
          <p:nvSpPr>
            <p:cNvPr id="20" name="Shape 20"/>
            <p:cNvSpPr/>
            <p:nvPr/>
          </p:nvSpPr>
          <p:spPr>
            <a:xfrm>
              <a:off x="-2" y="187635"/>
              <a:ext cx="12742090" cy="843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389120">
                <a:defRPr cap="all" sz="6000">
                  <a:solidFill>
                    <a:srgbClr val="FFFFFF"/>
                  </a:solidFill>
                  <a:latin typeface="Cambria"/>
                  <a:ea typeface="Cambria"/>
                  <a:cs typeface="Cambria"/>
                  <a:sym typeface="Cambria"/>
                </a:defRPr>
              </a:lvl1pPr>
            </a:lstStyle>
            <a:p>
              <a:pPr lvl="0">
                <a:defRPr cap="none" sz="1800">
                  <a:solidFill>
                    <a:srgbClr val="000000"/>
                  </a:solidFill>
                </a:defRPr>
              </a:pPr>
              <a:r>
                <a:rPr cap="all" sz="6000">
                  <a:solidFill>
                    <a:srgbClr val="FFFFFF"/>
                  </a:solidFill>
                </a:rPr>
                <a:t>OBJECTIVE</a:t>
              </a:r>
            </a:p>
          </p:txBody>
        </p:sp>
      </p:grpSp>
      <p:sp>
        <p:nvSpPr>
          <p:cNvPr id="22" name="Shape 22"/>
          <p:cNvSpPr/>
          <p:nvPr/>
        </p:nvSpPr>
        <p:spPr>
          <a:xfrm>
            <a:off x="1143000" y="7071359"/>
            <a:ext cx="12801600" cy="4647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just" defTabSz="393191">
              <a:tabLst>
                <a:tab pos="304800" algn="l"/>
                <a:tab pos="609600" algn="l"/>
                <a:tab pos="914400" algn="l"/>
                <a:tab pos="1219200" algn="l"/>
                <a:tab pos="1524000" algn="l"/>
                <a:tab pos="1828800" algn="l"/>
                <a:tab pos="2133600" algn="l"/>
                <a:tab pos="2438400" algn="l"/>
                <a:tab pos="2743200" algn="l"/>
                <a:tab pos="3048000" algn="l"/>
                <a:tab pos="3352800" algn="l"/>
                <a:tab pos="3657600" algn="l"/>
              </a:tabLst>
              <a:defRPr sz="4300">
                <a:solidFill>
                  <a:srgbClr val="000000"/>
                </a:solidFill>
                <a:latin typeface="Times New Roman"/>
                <a:ea typeface="Times New Roman"/>
                <a:cs typeface="Times New Roman"/>
                <a:sym typeface="Times New Roman"/>
              </a:defRPr>
            </a:lvl1pPr>
          </a:lstStyle>
          <a:p>
            <a:pPr lvl="0">
              <a:defRPr sz="1800"/>
            </a:pPr>
            <a:r>
              <a:rPr sz="4300"/>
              <a:t>Metabolism Syndrome is a large factor for diabetes mellitus type 2 (DM 2) and Cardiovascular disease (CVD). It is known that the risk of DM 2 can be decreased by coffee consumption.Therefor,to determine if there is a relationship between coffee consumption and metabolic syndrome, this study examined the association between these two variables.</a:t>
            </a:r>
          </a:p>
        </p:txBody>
      </p:sp>
      <p:grpSp>
        <p:nvGrpSpPr>
          <p:cNvPr id="25" name="Group 25"/>
          <p:cNvGrpSpPr/>
          <p:nvPr/>
        </p:nvGrpSpPr>
        <p:grpSpPr>
          <a:xfrm>
            <a:off x="1142998" y="11892552"/>
            <a:ext cx="12801606" cy="1389081"/>
            <a:chOff x="0" y="-1"/>
            <a:chExt cx="12801604" cy="1389079"/>
          </a:xfrm>
        </p:grpSpPr>
        <p:sp>
          <p:nvSpPr>
            <p:cNvPr id="23" name="Shape 23"/>
            <p:cNvSpPr/>
            <p:nvPr/>
          </p:nvSpPr>
          <p:spPr>
            <a:xfrm>
              <a:off x="-1" y="-2"/>
              <a:ext cx="12801606" cy="1389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09" y="0"/>
                  </a:lnTo>
                  <a:cubicBezTo>
                    <a:pt x="21425" y="0"/>
                    <a:pt x="21600" y="1612"/>
                    <a:pt x="21600" y="3600"/>
                  </a:cubicBezTo>
                  <a:lnTo>
                    <a:pt x="21600" y="21600"/>
                  </a:lnTo>
                  <a:lnTo>
                    <a:pt x="0" y="21600"/>
                  </a:lnTo>
                  <a:close/>
                </a:path>
              </a:pathLst>
            </a:custGeom>
            <a:solidFill>
              <a:srgbClr val="726056"/>
            </a:solidFill>
            <a:ln w="12700" cap="flat">
              <a:noFill/>
              <a:miter lim="400000"/>
            </a:ln>
            <a:effectLst/>
          </p:spPr>
          <p:txBody>
            <a:bodyPr wrap="square" lIns="0" tIns="0" rIns="0" bIns="0" numCol="1" anchor="ctr">
              <a:noAutofit/>
            </a:bodyPr>
            <a:lstStyle/>
            <a:p>
              <a:pPr lvl="0" defTabSz="4389120">
                <a:defRPr cap="all" sz="6000">
                  <a:solidFill>
                    <a:srgbClr val="FFFFFF"/>
                  </a:solidFill>
                  <a:latin typeface="Cambria"/>
                  <a:ea typeface="Cambria"/>
                  <a:cs typeface="Cambria"/>
                  <a:sym typeface="Cambria"/>
                </a:defRPr>
              </a:pPr>
            </a:p>
          </p:txBody>
        </p:sp>
        <p:sp>
          <p:nvSpPr>
            <p:cNvPr id="24" name="Shape 24"/>
            <p:cNvSpPr/>
            <p:nvPr/>
          </p:nvSpPr>
          <p:spPr>
            <a:xfrm>
              <a:off x="-1" y="272573"/>
              <a:ext cx="12733795" cy="843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389120">
                <a:defRPr cap="all" sz="6000">
                  <a:solidFill>
                    <a:srgbClr val="FFFFFF"/>
                  </a:solidFill>
                  <a:latin typeface="Cambria"/>
                  <a:ea typeface="Cambria"/>
                  <a:cs typeface="Cambria"/>
                  <a:sym typeface="Cambria"/>
                </a:defRPr>
              </a:lvl1pPr>
            </a:lstStyle>
            <a:p>
              <a:pPr lvl="0">
                <a:defRPr cap="none" sz="1800">
                  <a:solidFill>
                    <a:srgbClr val="000000"/>
                  </a:solidFill>
                </a:defRPr>
              </a:pPr>
              <a:r>
                <a:rPr cap="all" sz="6000">
                  <a:solidFill>
                    <a:srgbClr val="FFFFFF"/>
                  </a:solidFill>
                </a:rPr>
                <a:t>BUSINESS ISSUE</a:t>
              </a:r>
            </a:p>
          </p:txBody>
        </p:sp>
      </p:grpSp>
      <p:grpSp>
        <p:nvGrpSpPr>
          <p:cNvPr id="28" name="Group 28"/>
          <p:cNvGrpSpPr/>
          <p:nvPr/>
        </p:nvGrpSpPr>
        <p:grpSpPr>
          <a:xfrm>
            <a:off x="15544797" y="5852159"/>
            <a:ext cx="12801607" cy="1219202"/>
            <a:chOff x="-1" y="0"/>
            <a:chExt cx="12801605" cy="1219201"/>
          </a:xfrm>
        </p:grpSpPr>
        <p:sp>
          <p:nvSpPr>
            <p:cNvPr id="26" name="Shape 26"/>
            <p:cNvSpPr/>
            <p:nvPr/>
          </p:nvSpPr>
          <p:spPr>
            <a:xfrm>
              <a:off x="-1" y="0"/>
              <a:ext cx="12801606" cy="1219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57" y="0"/>
                  </a:lnTo>
                  <a:cubicBezTo>
                    <a:pt x="21446" y="0"/>
                    <a:pt x="21600" y="1612"/>
                    <a:pt x="21600" y="3600"/>
                  </a:cubicBezTo>
                  <a:lnTo>
                    <a:pt x="21600" y="21600"/>
                  </a:lnTo>
                  <a:lnTo>
                    <a:pt x="0" y="21600"/>
                  </a:lnTo>
                  <a:close/>
                </a:path>
              </a:pathLst>
            </a:custGeom>
            <a:solidFill>
              <a:srgbClr val="808DA0"/>
            </a:solidFill>
            <a:ln w="12700" cap="flat">
              <a:noFill/>
              <a:miter lim="400000"/>
            </a:ln>
            <a:effectLst/>
          </p:spPr>
          <p:txBody>
            <a:bodyPr wrap="square" lIns="0" tIns="0" rIns="0" bIns="0" numCol="1" anchor="ctr">
              <a:noAutofit/>
            </a:bodyPr>
            <a:lstStyle/>
            <a:p>
              <a:pPr lvl="0" defTabSz="4389120">
                <a:defRPr cap="all" sz="6000">
                  <a:solidFill>
                    <a:srgbClr val="FFFFFF"/>
                  </a:solidFill>
                  <a:latin typeface="Cambria"/>
                  <a:ea typeface="Cambria"/>
                  <a:cs typeface="Cambria"/>
                  <a:sym typeface="Cambria"/>
                </a:defRPr>
              </a:pPr>
            </a:p>
          </p:txBody>
        </p:sp>
        <p:sp>
          <p:nvSpPr>
            <p:cNvPr id="27" name="Shape 27"/>
            <p:cNvSpPr/>
            <p:nvPr/>
          </p:nvSpPr>
          <p:spPr>
            <a:xfrm>
              <a:off x="-2" y="187635"/>
              <a:ext cx="12742090" cy="843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389120">
                <a:defRPr cap="all" sz="6000">
                  <a:solidFill>
                    <a:srgbClr val="FFFFFF"/>
                  </a:solidFill>
                  <a:latin typeface="Cambria"/>
                  <a:ea typeface="Cambria"/>
                  <a:cs typeface="Cambria"/>
                  <a:sym typeface="Cambria"/>
                </a:defRPr>
              </a:lvl1pPr>
            </a:lstStyle>
            <a:p>
              <a:pPr lvl="0">
                <a:defRPr cap="none" sz="1800">
                  <a:solidFill>
                    <a:srgbClr val="000000"/>
                  </a:solidFill>
                </a:defRPr>
              </a:pPr>
              <a:r>
                <a:rPr cap="all" sz="6000">
                  <a:solidFill>
                    <a:srgbClr val="FFFFFF"/>
                  </a:solidFill>
                </a:rPr>
                <a:t>METHOD</a:t>
              </a:r>
            </a:p>
          </p:txBody>
        </p:sp>
      </p:grpSp>
      <p:sp>
        <p:nvSpPr>
          <p:cNvPr id="29" name="Shape 29"/>
          <p:cNvSpPr/>
          <p:nvPr/>
        </p:nvSpPr>
        <p:spPr>
          <a:xfrm>
            <a:off x="15430498" y="7081518"/>
            <a:ext cx="12801602" cy="1826874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457200" indent="-457200" defTabSz="4389120">
              <a:spcBef>
                <a:spcPts val="1200"/>
              </a:spcBef>
              <a:defRPr sz="1800">
                <a:solidFill>
                  <a:srgbClr val="000000"/>
                </a:solidFill>
              </a:defRPr>
            </a:pPr>
            <a:r>
              <a:rPr sz="2800">
                <a:solidFill>
                  <a:srgbClr val="292934"/>
                </a:solidFill>
                <a:latin typeface="Calibri"/>
                <a:ea typeface="Calibri"/>
                <a:cs typeface="Calibri"/>
                <a:sym typeface="Calibri"/>
              </a:rPr>
              <a:t> </a:t>
            </a:r>
            <a:r>
              <a:rPr b="1" sz="5100">
                <a:solidFill>
                  <a:srgbClr val="292934"/>
                </a:solidFill>
                <a:latin typeface="Times New Roman"/>
                <a:ea typeface="Times New Roman"/>
                <a:cs typeface="Times New Roman"/>
                <a:sym typeface="Times New Roman"/>
              </a:rPr>
              <a:t>Two Stages LINEAR REGRESSION </a:t>
            </a:r>
            <a:endParaRPr b="1" sz="5100">
              <a:latin typeface="Calibri"/>
              <a:ea typeface="Calibri"/>
              <a:cs typeface="Calibri"/>
              <a:sym typeface="Calibri"/>
            </a:endParaRPr>
          </a:p>
          <a:p>
            <a:pPr lvl="0" marL="457200" indent="-457200" defTabSz="4389120">
              <a:spcBef>
                <a:spcPts val="1200"/>
              </a:spcBef>
              <a:defRPr sz="1800">
                <a:solidFill>
                  <a:srgbClr val="000000"/>
                </a:solidFill>
              </a:defRPr>
            </a:pPr>
            <a:endParaRPr b="1" sz="5100">
              <a:latin typeface="Calibri"/>
              <a:ea typeface="Calibri"/>
              <a:cs typeface="Calibri"/>
              <a:sym typeface="Calibri"/>
            </a:endParaRPr>
          </a:p>
          <a:p>
            <a:pPr lvl="0" marL="457200" indent="-457200" defTabSz="4389120">
              <a:spcBef>
                <a:spcPts val="1200"/>
              </a:spcBef>
              <a:defRPr sz="1800">
                <a:solidFill>
                  <a:srgbClr val="000000"/>
                </a:solidFill>
              </a:defRPr>
            </a:pPr>
            <a:r>
              <a:rPr b="1" sz="5100">
                <a:solidFill>
                  <a:srgbClr val="292934"/>
                </a:solidFill>
                <a:latin typeface="Times New Roman"/>
                <a:ea typeface="Times New Roman"/>
                <a:cs typeface="Times New Roman"/>
                <a:sym typeface="Times New Roman"/>
              </a:rPr>
              <a:t>Stage1</a:t>
            </a:r>
            <a:r>
              <a:rPr b="1" sz="5100">
                <a:solidFill>
                  <a:srgbClr val="292934"/>
                </a:solidFill>
                <a:latin typeface="Calibri"/>
                <a:ea typeface="Calibri"/>
                <a:cs typeface="Calibri"/>
                <a:sym typeface="Calibri"/>
              </a:rPr>
              <a:t> </a:t>
            </a:r>
            <a:r>
              <a:rPr b="1" sz="2800">
                <a:solidFill>
                  <a:srgbClr val="292934"/>
                </a:solidFill>
                <a:latin typeface="Calibri"/>
                <a:ea typeface="Calibri"/>
                <a:cs typeface="Calibri"/>
                <a:sym typeface="Calibri"/>
              </a:rPr>
              <a:t> </a:t>
            </a:r>
            <a:endParaRPr sz="2800">
              <a:latin typeface="Calibri"/>
              <a:ea typeface="Calibri"/>
              <a:cs typeface="Calibri"/>
              <a:sym typeface="Calibri"/>
            </a:endParaRPr>
          </a:p>
          <a:p>
            <a:pPr lvl="0" marL="457200" indent="-457200" defTabSz="4389120">
              <a:spcBef>
                <a:spcPts val="1200"/>
              </a:spcBef>
              <a:defRPr sz="1800">
                <a:solidFill>
                  <a:srgbClr val="000000"/>
                </a:solidFill>
              </a:defRPr>
            </a:pPr>
            <a:endParaRPr b="1" sz="2800">
              <a:latin typeface="Calibri"/>
              <a:ea typeface="Calibri"/>
              <a:cs typeface="Calibri"/>
              <a:sym typeface="Calibri"/>
            </a:endParaRPr>
          </a:p>
          <a:p>
            <a:pPr lvl="0" marL="457200" indent="-457200" defTabSz="4389120">
              <a:spcBef>
                <a:spcPts val="1200"/>
              </a:spcBef>
              <a:defRPr sz="1800">
                <a:solidFill>
                  <a:srgbClr val="000000"/>
                </a:solidFill>
              </a:defRPr>
            </a:pPr>
            <a:r>
              <a:rPr b="1" sz="2800">
                <a:solidFill>
                  <a:srgbClr val="292934"/>
                </a:solidFill>
                <a:latin typeface="Calibri"/>
                <a:ea typeface="Calibri"/>
                <a:cs typeface="Calibri"/>
                <a:sym typeface="Calibri"/>
              </a:rPr>
              <a:t>  </a:t>
            </a:r>
            <a:endParaRPr b="1" sz="2800">
              <a:latin typeface="Calibri"/>
              <a:ea typeface="Calibri"/>
              <a:cs typeface="Calibri"/>
              <a:sym typeface="Calibri"/>
            </a:endParaRPr>
          </a:p>
          <a:p>
            <a:pPr lvl="0" marL="457200" indent="-457200" defTabSz="4389120">
              <a:spcBef>
                <a:spcPts val="1200"/>
              </a:spcBef>
              <a:defRPr sz="1800">
                <a:solidFill>
                  <a:srgbClr val="000000"/>
                </a:solidFill>
              </a:defRPr>
            </a:pPr>
            <a:endParaRPr b="1" sz="2800">
              <a:latin typeface="Calibri"/>
              <a:ea typeface="Calibri"/>
              <a:cs typeface="Calibri"/>
              <a:sym typeface="Calibri"/>
            </a:endParaRPr>
          </a:p>
          <a:p>
            <a:pPr lvl="0" marL="457200" indent="-457200" defTabSz="4389120">
              <a:spcBef>
                <a:spcPts val="1200"/>
              </a:spcBef>
              <a:defRPr sz="1800">
                <a:solidFill>
                  <a:srgbClr val="000000"/>
                </a:solidFill>
              </a:defRPr>
            </a:pPr>
            <a:r>
              <a:rPr b="1" sz="2800">
                <a:solidFill>
                  <a:srgbClr val="292934"/>
                </a:solidFill>
                <a:latin typeface="Calibri"/>
                <a:ea typeface="Calibri"/>
                <a:cs typeface="Calibri"/>
                <a:sym typeface="Calibri"/>
              </a:rPr>
              <a:t>      </a:t>
            </a:r>
            <a:endParaRPr b="1" sz="2800">
              <a:latin typeface="Calibri"/>
              <a:ea typeface="Calibri"/>
              <a:cs typeface="Calibri"/>
              <a:sym typeface="Calibri"/>
            </a:endParaRPr>
          </a:p>
          <a:p>
            <a:pPr lvl="0" marL="457200" indent="-457200" defTabSz="4389120">
              <a:spcBef>
                <a:spcPts val="1200"/>
              </a:spcBef>
              <a:defRPr sz="1800">
                <a:solidFill>
                  <a:srgbClr val="000000"/>
                </a:solidFill>
              </a:defRPr>
            </a:pPr>
            <a:endParaRPr b="1" sz="2800">
              <a:latin typeface="Calibri"/>
              <a:ea typeface="Calibri"/>
              <a:cs typeface="Calibri"/>
              <a:sym typeface="Calibri"/>
            </a:endParaRPr>
          </a:p>
          <a:p>
            <a:pPr lvl="0" marL="457200" indent="-457200" defTabSz="4389120">
              <a:spcBef>
                <a:spcPts val="1200"/>
              </a:spcBef>
              <a:defRPr sz="1800">
                <a:solidFill>
                  <a:srgbClr val="000000"/>
                </a:solidFill>
              </a:defRPr>
            </a:pPr>
            <a:r>
              <a:rPr b="1" sz="2800">
                <a:solidFill>
                  <a:srgbClr val="292934"/>
                </a:solidFill>
                <a:latin typeface="Calibri"/>
                <a:ea typeface="Calibri"/>
                <a:cs typeface="Calibri"/>
                <a:sym typeface="Calibri"/>
              </a:rPr>
              <a:t>        </a:t>
            </a:r>
            <a:r>
              <a:rPr b="1" sz="5100">
                <a:solidFill>
                  <a:srgbClr val="292934"/>
                </a:solidFill>
                <a:latin typeface="Times New Roman"/>
                <a:ea typeface="Times New Roman"/>
                <a:cs typeface="Times New Roman"/>
                <a:sym typeface="Times New Roman"/>
              </a:rPr>
              <a:t>Stage2</a:t>
            </a:r>
            <a:r>
              <a:rPr b="1" sz="2800">
                <a:solidFill>
                  <a:srgbClr val="292934"/>
                </a:solidFill>
                <a:latin typeface="Calibri"/>
                <a:ea typeface="Calibri"/>
                <a:cs typeface="Calibri"/>
                <a:sym typeface="Calibri"/>
              </a:rPr>
              <a:t> </a:t>
            </a:r>
            <a:endParaRPr sz="2800">
              <a:latin typeface="Calibri"/>
              <a:ea typeface="Calibri"/>
              <a:cs typeface="Calibri"/>
              <a:sym typeface="Calibri"/>
            </a:endParaRPr>
          </a:p>
          <a:p>
            <a:pPr lvl="0" marL="457200" indent="-457200" defTabSz="4389120">
              <a:spcBef>
                <a:spcPts val="1200"/>
              </a:spcBef>
              <a:defRPr sz="1800">
                <a:solidFill>
                  <a:srgbClr val="000000"/>
                </a:solidFill>
              </a:defRPr>
            </a:pPr>
            <a:endParaRPr b="1" sz="2800">
              <a:latin typeface="Calibri"/>
              <a:ea typeface="Calibri"/>
              <a:cs typeface="Calibri"/>
              <a:sym typeface="Calibri"/>
            </a:endParaRPr>
          </a:p>
          <a:p>
            <a:pPr lvl="0" marL="457200" indent="-457200" defTabSz="4389120">
              <a:spcBef>
                <a:spcPts val="1200"/>
              </a:spcBef>
              <a:defRPr sz="1800">
                <a:solidFill>
                  <a:srgbClr val="000000"/>
                </a:solidFill>
              </a:defRPr>
            </a:pPr>
            <a:endParaRPr b="1" sz="2800">
              <a:latin typeface="Calibri"/>
              <a:ea typeface="Calibri"/>
              <a:cs typeface="Calibri"/>
              <a:sym typeface="Calibri"/>
            </a:endParaRPr>
          </a:p>
          <a:p>
            <a:pPr lvl="0" marL="457200" indent="-457200" defTabSz="4389120">
              <a:spcBef>
                <a:spcPts val="1200"/>
              </a:spcBef>
              <a:defRPr sz="1800">
                <a:solidFill>
                  <a:srgbClr val="000000"/>
                </a:solidFill>
              </a:defRPr>
            </a:pPr>
            <a:r>
              <a:rPr b="1" sz="4000">
                <a:solidFill>
                  <a:srgbClr val="292934"/>
                </a:solidFill>
                <a:latin typeface="Times New Roman"/>
                <a:ea typeface="Times New Roman"/>
                <a:cs typeface="Times New Roman"/>
                <a:sym typeface="Times New Roman"/>
              </a:rPr>
              <a:t>Description</a:t>
            </a:r>
            <a:endParaRPr sz="4000">
              <a:latin typeface="Calibri"/>
              <a:ea typeface="Calibri"/>
              <a:cs typeface="Calibri"/>
              <a:sym typeface="Calibri"/>
            </a:endParaRPr>
          </a:p>
          <a:p>
            <a:pPr lvl="0" marL="1016000" indent="-1016000" defTabSz="4389120">
              <a:spcBef>
                <a:spcPts val="1200"/>
              </a:spcBef>
              <a:buClr>
                <a:srgbClr val="AD8F67"/>
              </a:buClr>
              <a:buSzPct val="100000"/>
              <a:buFont typeface="Arial"/>
              <a:buChar char="•"/>
              <a:defRPr sz="1800">
                <a:solidFill>
                  <a:srgbClr val="000000"/>
                </a:solidFill>
              </a:defRPr>
            </a:pPr>
            <a:r>
              <a:rPr sz="4000">
                <a:solidFill>
                  <a:srgbClr val="292934"/>
                </a:solidFill>
                <a:latin typeface="Times New Roman"/>
                <a:ea typeface="Times New Roman"/>
                <a:cs typeface="Times New Roman"/>
                <a:sym typeface="Times New Roman"/>
              </a:rPr>
              <a:t>In Men, coffee consumption was categorized in (≤2, &gt;2 and ≤4, &gt;4 and ≤6, &gt;6 cups/day) . In Women, it was (≤2, &gt;2 and ≤4, &gt;4 cups/day) because group size on highest category was small</a:t>
            </a:r>
            <a:endParaRPr sz="4000">
              <a:latin typeface="Calibri"/>
              <a:ea typeface="Calibri"/>
              <a:cs typeface="Calibri"/>
              <a:sym typeface="Calibri"/>
            </a:endParaRPr>
          </a:p>
          <a:p>
            <a:pPr lvl="0" marL="1016000" indent="-1016000" defTabSz="4389120">
              <a:spcBef>
                <a:spcPts val="1200"/>
              </a:spcBef>
              <a:buClr>
                <a:srgbClr val="AD8F67"/>
              </a:buClr>
              <a:buSzPct val="100000"/>
              <a:buFont typeface="Arial"/>
              <a:buChar char="•"/>
              <a:defRPr sz="1800">
                <a:solidFill>
                  <a:srgbClr val="000000"/>
                </a:solidFill>
              </a:defRPr>
            </a:pPr>
            <a:r>
              <a:rPr sz="4000">
                <a:solidFill>
                  <a:srgbClr val="292934"/>
                </a:solidFill>
                <a:latin typeface="Times New Roman"/>
                <a:ea typeface="Times New Roman"/>
                <a:cs typeface="Times New Roman"/>
                <a:sym typeface="Times New Roman"/>
              </a:rPr>
              <a:t>To evaluate main effect, a 5% significance level was assumed</a:t>
            </a:r>
          </a:p>
        </p:txBody>
      </p:sp>
      <p:grpSp>
        <p:nvGrpSpPr>
          <p:cNvPr id="32" name="Group 32"/>
          <p:cNvGrpSpPr/>
          <p:nvPr/>
        </p:nvGrpSpPr>
        <p:grpSpPr>
          <a:xfrm>
            <a:off x="15775938" y="21031728"/>
            <a:ext cx="12801603" cy="1219203"/>
            <a:chOff x="0" y="0"/>
            <a:chExt cx="12801601" cy="1219201"/>
          </a:xfrm>
        </p:grpSpPr>
        <p:sp>
          <p:nvSpPr>
            <p:cNvPr id="30" name="Shape 30"/>
            <p:cNvSpPr/>
            <p:nvPr/>
          </p:nvSpPr>
          <p:spPr>
            <a:xfrm>
              <a:off x="0" y="0"/>
              <a:ext cx="12801602" cy="1219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57" y="0"/>
                  </a:lnTo>
                  <a:cubicBezTo>
                    <a:pt x="21446" y="0"/>
                    <a:pt x="21600" y="1612"/>
                    <a:pt x="21600" y="3600"/>
                  </a:cubicBezTo>
                  <a:lnTo>
                    <a:pt x="21600" y="21600"/>
                  </a:lnTo>
                  <a:lnTo>
                    <a:pt x="0" y="21600"/>
                  </a:lnTo>
                  <a:close/>
                </a:path>
              </a:pathLst>
            </a:custGeom>
            <a:solidFill>
              <a:srgbClr val="79463D"/>
            </a:solidFill>
            <a:ln w="12700" cap="flat">
              <a:noFill/>
              <a:miter lim="400000"/>
            </a:ln>
            <a:effectLst/>
          </p:spPr>
          <p:txBody>
            <a:bodyPr wrap="square" lIns="0" tIns="0" rIns="0" bIns="0" numCol="1" anchor="ctr">
              <a:noAutofit/>
            </a:bodyPr>
            <a:lstStyle/>
            <a:p>
              <a:pPr lvl="0" defTabSz="4389120">
                <a:defRPr cap="all" sz="6000">
                  <a:solidFill>
                    <a:srgbClr val="FFFFFF"/>
                  </a:solidFill>
                  <a:latin typeface="Cambria"/>
                  <a:ea typeface="Cambria"/>
                  <a:cs typeface="Cambria"/>
                  <a:sym typeface="Cambria"/>
                </a:defRPr>
              </a:pPr>
            </a:p>
          </p:txBody>
        </p:sp>
        <p:sp>
          <p:nvSpPr>
            <p:cNvPr id="31" name="Shape 31"/>
            <p:cNvSpPr/>
            <p:nvPr/>
          </p:nvSpPr>
          <p:spPr>
            <a:xfrm>
              <a:off x="-1" y="187635"/>
              <a:ext cx="12742087" cy="843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389120">
                <a:defRPr cap="all" sz="6000">
                  <a:solidFill>
                    <a:srgbClr val="FFFFFF"/>
                  </a:solidFill>
                  <a:latin typeface="Cambria"/>
                  <a:ea typeface="Cambria"/>
                  <a:cs typeface="Cambria"/>
                  <a:sym typeface="Cambria"/>
                </a:defRPr>
              </a:lvl1pPr>
            </a:lstStyle>
            <a:p>
              <a:pPr lvl="0">
                <a:defRPr cap="none" sz="1800">
                  <a:solidFill>
                    <a:srgbClr val="000000"/>
                  </a:solidFill>
                </a:defRPr>
              </a:pPr>
              <a:r>
                <a:rPr cap="all" sz="6000">
                  <a:solidFill>
                    <a:srgbClr val="FFFFFF"/>
                  </a:solidFill>
                </a:rPr>
                <a:t>DATA&amp;PROCESS</a:t>
              </a:r>
            </a:p>
          </p:txBody>
        </p:sp>
      </p:grpSp>
      <p:grpSp>
        <p:nvGrpSpPr>
          <p:cNvPr id="35" name="Group 35"/>
          <p:cNvGrpSpPr/>
          <p:nvPr/>
        </p:nvGrpSpPr>
        <p:grpSpPr>
          <a:xfrm>
            <a:off x="29900878" y="5852159"/>
            <a:ext cx="12801603" cy="1219202"/>
            <a:chOff x="0" y="0"/>
            <a:chExt cx="12801601" cy="1219201"/>
          </a:xfrm>
        </p:grpSpPr>
        <p:sp>
          <p:nvSpPr>
            <p:cNvPr id="33" name="Shape 33"/>
            <p:cNvSpPr/>
            <p:nvPr/>
          </p:nvSpPr>
          <p:spPr>
            <a:xfrm>
              <a:off x="0" y="0"/>
              <a:ext cx="12801602" cy="1219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57" y="0"/>
                  </a:lnTo>
                  <a:cubicBezTo>
                    <a:pt x="21446" y="0"/>
                    <a:pt x="21600" y="1612"/>
                    <a:pt x="21600" y="3600"/>
                  </a:cubicBezTo>
                  <a:lnTo>
                    <a:pt x="21600" y="21600"/>
                  </a:lnTo>
                  <a:lnTo>
                    <a:pt x="0" y="21600"/>
                  </a:lnTo>
                  <a:close/>
                </a:path>
              </a:pathLst>
            </a:custGeom>
            <a:solidFill>
              <a:srgbClr val="79463D"/>
            </a:solidFill>
            <a:ln w="12700" cap="flat">
              <a:noFill/>
              <a:miter lim="400000"/>
            </a:ln>
            <a:effectLst/>
          </p:spPr>
          <p:txBody>
            <a:bodyPr wrap="square" lIns="0" tIns="0" rIns="0" bIns="0" numCol="1" anchor="ctr">
              <a:noAutofit/>
            </a:bodyPr>
            <a:lstStyle/>
            <a:p>
              <a:pPr lvl="0" defTabSz="4389120">
                <a:defRPr cap="all" sz="6000">
                  <a:solidFill>
                    <a:srgbClr val="FFFFFF"/>
                  </a:solidFill>
                  <a:latin typeface="Cambria"/>
                  <a:ea typeface="Cambria"/>
                  <a:cs typeface="Cambria"/>
                  <a:sym typeface="Cambria"/>
                </a:defRPr>
              </a:pPr>
            </a:p>
          </p:txBody>
        </p:sp>
        <p:sp>
          <p:nvSpPr>
            <p:cNvPr id="34" name="Shape 34"/>
            <p:cNvSpPr/>
            <p:nvPr/>
          </p:nvSpPr>
          <p:spPr>
            <a:xfrm>
              <a:off x="-1" y="187635"/>
              <a:ext cx="12742087" cy="843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389120">
                <a:defRPr cap="all" sz="6000">
                  <a:solidFill>
                    <a:srgbClr val="FFFFFF"/>
                  </a:solidFill>
                  <a:latin typeface="Cambria"/>
                  <a:ea typeface="Cambria"/>
                  <a:cs typeface="Cambria"/>
                  <a:sym typeface="Cambria"/>
                </a:defRPr>
              </a:lvl1pPr>
            </a:lstStyle>
            <a:p>
              <a:pPr lvl="0">
                <a:defRPr cap="none" sz="1800">
                  <a:solidFill>
                    <a:srgbClr val="000000"/>
                  </a:solidFill>
                </a:defRPr>
              </a:pPr>
              <a:r>
                <a:rPr cap="all" sz="6000">
                  <a:solidFill>
                    <a:srgbClr val="FFFFFF"/>
                  </a:solidFill>
                </a:rPr>
                <a:t>Limitations</a:t>
              </a:r>
            </a:p>
          </p:txBody>
        </p:sp>
      </p:grpSp>
      <p:grpSp>
        <p:nvGrpSpPr>
          <p:cNvPr id="38" name="Group 38"/>
          <p:cNvGrpSpPr/>
          <p:nvPr/>
        </p:nvGrpSpPr>
        <p:grpSpPr>
          <a:xfrm>
            <a:off x="29717999" y="14341011"/>
            <a:ext cx="12801603" cy="1219203"/>
            <a:chOff x="0" y="0"/>
            <a:chExt cx="12801601" cy="1219201"/>
          </a:xfrm>
        </p:grpSpPr>
        <p:sp>
          <p:nvSpPr>
            <p:cNvPr id="36" name="Shape 36"/>
            <p:cNvSpPr/>
            <p:nvPr/>
          </p:nvSpPr>
          <p:spPr>
            <a:xfrm>
              <a:off x="0" y="0"/>
              <a:ext cx="12801602" cy="1219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57" y="0"/>
                  </a:lnTo>
                  <a:cubicBezTo>
                    <a:pt x="21446" y="0"/>
                    <a:pt x="21600" y="1612"/>
                    <a:pt x="21600" y="3600"/>
                  </a:cubicBezTo>
                  <a:lnTo>
                    <a:pt x="21600" y="21600"/>
                  </a:lnTo>
                  <a:lnTo>
                    <a:pt x="0" y="21600"/>
                  </a:lnTo>
                  <a:close/>
                </a:path>
              </a:pathLst>
            </a:custGeom>
            <a:solidFill>
              <a:srgbClr val="93A299"/>
            </a:solidFill>
            <a:ln w="12700" cap="flat">
              <a:noFill/>
              <a:miter lim="400000"/>
            </a:ln>
            <a:effectLst/>
          </p:spPr>
          <p:txBody>
            <a:bodyPr wrap="square" lIns="0" tIns="0" rIns="0" bIns="0" numCol="1" anchor="ctr">
              <a:noAutofit/>
            </a:bodyPr>
            <a:lstStyle/>
            <a:p>
              <a:pPr lvl="0" defTabSz="4389120">
                <a:defRPr cap="all" sz="6000">
                  <a:solidFill>
                    <a:srgbClr val="FFFFFF"/>
                  </a:solidFill>
                  <a:latin typeface="Cambria"/>
                  <a:ea typeface="Cambria"/>
                  <a:cs typeface="Cambria"/>
                  <a:sym typeface="Cambria"/>
                </a:defRPr>
              </a:pPr>
            </a:p>
          </p:txBody>
        </p:sp>
        <p:sp>
          <p:nvSpPr>
            <p:cNvPr id="37" name="Shape 37"/>
            <p:cNvSpPr/>
            <p:nvPr/>
          </p:nvSpPr>
          <p:spPr>
            <a:xfrm>
              <a:off x="-1" y="187635"/>
              <a:ext cx="12742087" cy="8439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389120">
                <a:defRPr cap="all" sz="6000">
                  <a:solidFill>
                    <a:srgbClr val="FFFFFF"/>
                  </a:solidFill>
                  <a:latin typeface="Cambria"/>
                  <a:ea typeface="Cambria"/>
                  <a:cs typeface="Cambria"/>
                  <a:sym typeface="Cambria"/>
                </a:defRPr>
              </a:lvl1pPr>
            </a:lstStyle>
            <a:p>
              <a:pPr lvl="0">
                <a:defRPr cap="none" sz="1800">
                  <a:solidFill>
                    <a:srgbClr val="000000"/>
                  </a:solidFill>
                </a:defRPr>
              </a:pPr>
              <a:r>
                <a:rPr cap="all" sz="6000">
                  <a:solidFill>
                    <a:srgbClr val="FFFFFF"/>
                  </a:solidFill>
                </a:rPr>
                <a:t>conclusions</a:t>
              </a:r>
            </a:p>
          </p:txBody>
        </p:sp>
      </p:grpSp>
      <p:sp>
        <p:nvSpPr>
          <p:cNvPr id="39" name="Shape 39"/>
          <p:cNvSpPr/>
          <p:nvPr/>
        </p:nvSpPr>
        <p:spPr>
          <a:xfrm>
            <a:off x="29660849" y="15576295"/>
            <a:ext cx="12801603" cy="45720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457200" indent="-457200" defTabSz="4389120">
              <a:spcBef>
                <a:spcPts val="1200"/>
              </a:spcBef>
              <a:buClr>
                <a:srgbClr val="AD8F67"/>
              </a:buClr>
              <a:buSzPct val="100000"/>
              <a:buFont typeface="Arial"/>
              <a:buChar char="•"/>
              <a:defRPr sz="1800">
                <a:solidFill>
                  <a:srgbClr val="000000"/>
                </a:solidFill>
              </a:defRPr>
            </a:pPr>
            <a:endParaRPr b="1" sz="2800">
              <a:latin typeface="Calibri"/>
              <a:ea typeface="Calibri"/>
              <a:cs typeface="Calibri"/>
              <a:sym typeface="Calibri"/>
            </a:endParaRPr>
          </a:p>
          <a:p>
            <a:pPr lvl="0" marL="1295397" indent="-1295397" defTabSz="4389120">
              <a:spcBef>
                <a:spcPts val="1200"/>
              </a:spcBef>
              <a:buClr>
                <a:srgbClr val="AD8F67"/>
              </a:buClr>
              <a:buSzPct val="100000"/>
              <a:buFont typeface="Arial"/>
              <a:buChar char="•"/>
              <a:defRPr sz="1800">
                <a:solidFill>
                  <a:srgbClr val="000000"/>
                </a:solidFill>
              </a:defRPr>
            </a:pPr>
            <a:r>
              <a:rPr sz="5100">
                <a:solidFill>
                  <a:srgbClr val="292934"/>
                </a:solidFill>
                <a:latin typeface="Times New Roman"/>
                <a:ea typeface="Times New Roman"/>
                <a:cs typeface="Times New Roman"/>
                <a:sym typeface="Times New Roman"/>
              </a:rPr>
              <a:t>-Coffee consumption was inversely associated with HDL level in women</a:t>
            </a:r>
            <a:r>
              <a:rPr b="1" sz="5100">
                <a:solidFill>
                  <a:srgbClr val="292934"/>
                </a:solidFill>
                <a:latin typeface="Times New Roman"/>
                <a:ea typeface="Times New Roman"/>
                <a:cs typeface="Times New Roman"/>
                <a:sym typeface="Times New Roman"/>
              </a:rPr>
              <a:t>. </a:t>
            </a:r>
            <a:endParaRPr sz="5100">
              <a:latin typeface="Calibri"/>
              <a:ea typeface="Calibri"/>
              <a:cs typeface="Calibri"/>
              <a:sym typeface="Calibri"/>
            </a:endParaRPr>
          </a:p>
          <a:p>
            <a:pPr lvl="0" marL="1295397" indent="-1295397" defTabSz="4389120">
              <a:spcBef>
                <a:spcPts val="1200"/>
              </a:spcBef>
              <a:buClr>
                <a:srgbClr val="AD8F67"/>
              </a:buClr>
              <a:buSzPct val="100000"/>
              <a:buFont typeface="Arial"/>
              <a:buChar char="•"/>
              <a:defRPr sz="1800">
                <a:solidFill>
                  <a:srgbClr val="000000"/>
                </a:solidFill>
              </a:defRPr>
            </a:pPr>
            <a:r>
              <a:rPr sz="5100">
                <a:solidFill>
                  <a:srgbClr val="292934"/>
                </a:solidFill>
                <a:latin typeface="Times New Roman"/>
                <a:ea typeface="Times New Roman"/>
                <a:cs typeface="Times New Roman"/>
                <a:sym typeface="Times New Roman"/>
              </a:rPr>
              <a:t>-Furthermore, an almost significant inverse association was found between average coffee consumption</a:t>
            </a:r>
          </a:p>
        </p:txBody>
      </p:sp>
      <p:sp>
        <p:nvSpPr>
          <p:cNvPr id="40" name="Shape 40"/>
          <p:cNvSpPr/>
          <p:nvPr/>
        </p:nvSpPr>
        <p:spPr>
          <a:xfrm>
            <a:off x="29900878" y="7048500"/>
            <a:ext cx="12801603" cy="73152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812797" indent="-812797" algn="just" defTabSz="3511296">
              <a:spcBef>
                <a:spcPts val="900"/>
              </a:spcBef>
              <a:buClr>
                <a:srgbClr val="AD8F67"/>
              </a:buClr>
              <a:buSzPct val="100000"/>
              <a:buFont typeface="Arial"/>
              <a:buChar char="•"/>
              <a:defRPr sz="1800">
                <a:solidFill>
                  <a:srgbClr val="000000"/>
                </a:solidFill>
              </a:defRPr>
            </a:pPr>
            <a:r>
              <a:rPr sz="4000">
                <a:solidFill>
                  <a:srgbClr val="292934"/>
                </a:solidFill>
                <a:latin typeface="Times New Roman"/>
                <a:ea typeface="Times New Roman"/>
                <a:cs typeface="Times New Roman"/>
                <a:sym typeface="Times New Roman"/>
              </a:rPr>
              <a:t>1.the result of data statistics is lower than other research，since its study population was relatively healthy.</a:t>
            </a:r>
            <a:endParaRPr sz="4000">
              <a:latin typeface="Calibri"/>
              <a:ea typeface="Calibri"/>
              <a:cs typeface="Calibri"/>
              <a:sym typeface="Calibri"/>
            </a:endParaRPr>
          </a:p>
          <a:p>
            <a:pPr lvl="0" marL="812797" indent="-812797" algn="just" defTabSz="3511296">
              <a:spcBef>
                <a:spcPts val="900"/>
              </a:spcBef>
              <a:buClr>
                <a:srgbClr val="AD8F67"/>
              </a:buClr>
              <a:buSzPct val="100000"/>
              <a:buFont typeface="Arial"/>
              <a:buChar char="•"/>
              <a:defRPr sz="1800">
                <a:solidFill>
                  <a:srgbClr val="000000"/>
                </a:solidFill>
              </a:defRPr>
            </a:pPr>
            <a:r>
              <a:rPr sz="4000">
                <a:solidFill>
                  <a:srgbClr val="292934"/>
                </a:solidFill>
                <a:latin typeface="Times New Roman"/>
                <a:ea typeface="Times New Roman"/>
                <a:cs typeface="Times New Roman"/>
                <a:sym typeface="Times New Roman"/>
              </a:rPr>
              <a:t>   - the prevalence of metabolic syndrome was only 3.5%(around 8% for men and 0% for women),compared to (15–22% for men and 9–15% for women) in the Netherlands.</a:t>
            </a:r>
            <a:endParaRPr sz="4000">
              <a:latin typeface="Calibri"/>
              <a:ea typeface="Calibri"/>
              <a:cs typeface="Calibri"/>
              <a:sym typeface="Calibri"/>
            </a:endParaRPr>
          </a:p>
          <a:p>
            <a:pPr lvl="0" marL="812797" indent="-812797" algn="just" defTabSz="3511296">
              <a:spcBef>
                <a:spcPts val="900"/>
              </a:spcBef>
              <a:buClr>
                <a:srgbClr val="AD8F67"/>
              </a:buClr>
              <a:buSzPct val="100000"/>
              <a:buFont typeface="Arial"/>
              <a:buChar char="•"/>
              <a:defRPr sz="1800">
                <a:solidFill>
                  <a:srgbClr val="000000"/>
                </a:solidFill>
              </a:defRPr>
            </a:pPr>
            <a:r>
              <a:rPr sz="4000">
                <a:solidFill>
                  <a:srgbClr val="292934"/>
                </a:solidFill>
                <a:latin typeface="Times New Roman"/>
                <a:ea typeface="Times New Roman"/>
                <a:cs typeface="Times New Roman"/>
                <a:sym typeface="Times New Roman"/>
              </a:rPr>
              <a:t>  - the average coffee consumption in the population was 4.5 cups/day for men and 3.1 cups/day for women. while it is known that especially the higher coffee con-sumption (6or7 cups/day) shows the largest effects.</a:t>
            </a:r>
            <a:endParaRPr sz="4000">
              <a:latin typeface="Calibri"/>
              <a:ea typeface="Calibri"/>
              <a:cs typeface="Calibri"/>
              <a:sym typeface="Calibri"/>
            </a:endParaRPr>
          </a:p>
          <a:p>
            <a:pPr lvl="0" marL="812797" indent="-812797" algn="just" defTabSz="3511296">
              <a:spcBef>
                <a:spcPts val="900"/>
              </a:spcBef>
              <a:buClr>
                <a:srgbClr val="AD8F67"/>
              </a:buClr>
              <a:buSzPct val="100000"/>
              <a:buFont typeface="Arial"/>
              <a:buChar char="•"/>
              <a:defRPr sz="1800">
                <a:solidFill>
                  <a:srgbClr val="000000"/>
                </a:solidFill>
              </a:defRPr>
            </a:pPr>
            <a:r>
              <a:rPr sz="4000">
                <a:solidFill>
                  <a:srgbClr val="292934"/>
                </a:solidFill>
                <a:latin typeface="Times New Roman"/>
                <a:ea typeface="Times New Roman"/>
                <a:cs typeface="Times New Roman"/>
                <a:sym typeface="Times New Roman"/>
              </a:rPr>
              <a:t>2. it didn't take coffee additives as milk, cream and sugar into consideration.</a:t>
            </a:r>
          </a:p>
        </p:txBody>
      </p:sp>
      <p:sp>
        <p:nvSpPr>
          <p:cNvPr id="41" name="Shape 41"/>
          <p:cNvSpPr/>
          <p:nvPr/>
        </p:nvSpPr>
        <p:spPr>
          <a:xfrm>
            <a:off x="17561179" y="8317345"/>
            <a:ext cx="10616566" cy="291888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defRPr sz="1800">
                <a:solidFill>
                  <a:srgbClr val="000000"/>
                </a:solidFill>
              </a:defRPr>
            </a:pPr>
            <a:r>
              <a:rPr spc="-318" sz="5100">
                <a:solidFill>
                  <a:srgbClr val="292934"/>
                </a:solidFill>
                <a:latin typeface="Times New Roman"/>
                <a:ea typeface="Times New Roman"/>
                <a:cs typeface="Times New Roman"/>
                <a:sym typeface="Times New Roman"/>
              </a:rPr>
              <a:t>Analyse the effect of coffee consumption on the five components of the metabolic syndrome by gender.  </a:t>
            </a:r>
            <a:r>
              <a:rPr spc="-318" sz="5100">
                <a:solidFill>
                  <a:srgbClr val="FFFFFF"/>
                </a:solidFill>
                <a:latin typeface="Times New Roman"/>
                <a:ea typeface="Times New Roman"/>
                <a:cs typeface="Times New Roman"/>
                <a:sym typeface="Times New Roman"/>
              </a:rPr>
              <a:t>  </a:t>
            </a:r>
            <a:endParaRPr spc="-318" sz="5100">
              <a:solidFill>
                <a:srgbClr val="FFFFFF"/>
              </a:solidFill>
              <a:latin typeface="Calibri"/>
              <a:ea typeface="Calibri"/>
              <a:cs typeface="Calibri"/>
              <a:sym typeface="Calibri"/>
            </a:endParaRPr>
          </a:p>
          <a:p>
            <a:pPr lvl="0">
              <a:defRPr sz="1800">
                <a:solidFill>
                  <a:srgbClr val="000000"/>
                </a:solidFill>
              </a:defRPr>
            </a:pPr>
            <a:r>
              <a:rPr spc="-318" sz="5100">
                <a:solidFill>
                  <a:srgbClr val="292934"/>
                </a:solidFill>
                <a:latin typeface="Times New Roman"/>
                <a:ea typeface="Times New Roman"/>
                <a:cs typeface="Times New Roman"/>
                <a:sym typeface="Times New Roman"/>
              </a:rPr>
              <a:t>(linear regression)</a:t>
            </a:r>
          </a:p>
        </p:txBody>
      </p:sp>
      <p:sp>
        <p:nvSpPr>
          <p:cNvPr id="42" name="Shape 42"/>
          <p:cNvSpPr/>
          <p:nvPr/>
        </p:nvSpPr>
        <p:spPr>
          <a:xfrm>
            <a:off x="18321844" y="11646957"/>
            <a:ext cx="9095234" cy="307128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defTabSz="457200">
              <a:spcBef>
                <a:spcPts val="1200"/>
              </a:spcBef>
              <a:defRPr sz="1800">
                <a:solidFill>
                  <a:srgbClr val="000000"/>
                </a:solidFill>
              </a:defRPr>
            </a:pPr>
            <a:r>
              <a:rPr sz="5100">
                <a:latin typeface="Times New Roman"/>
                <a:ea typeface="Times New Roman"/>
                <a:cs typeface="Times New Roman"/>
                <a:sym typeface="Times New Roman"/>
              </a:rPr>
              <a:t>explore the effect of coffee consumption and other risk factors on HDL in women</a:t>
            </a:r>
            <a:endParaRPr sz="5100">
              <a:latin typeface="Calibri"/>
              <a:ea typeface="Calibri"/>
              <a:cs typeface="Calibri"/>
              <a:sym typeface="Calibri"/>
            </a:endParaRPr>
          </a:p>
          <a:p>
            <a:pPr lvl="0" defTabSz="457200">
              <a:spcBef>
                <a:spcPts val="1200"/>
              </a:spcBef>
              <a:defRPr sz="1800">
                <a:solidFill>
                  <a:srgbClr val="000000"/>
                </a:solidFill>
              </a:defRPr>
            </a:pPr>
            <a:r>
              <a:rPr spc="-318" sz="5100">
                <a:latin typeface="Times New Roman"/>
                <a:ea typeface="Times New Roman"/>
                <a:cs typeface="Times New Roman"/>
                <a:sym typeface="Times New Roman"/>
              </a:rPr>
              <a:t>(multiple regression )</a:t>
            </a:r>
          </a:p>
        </p:txBody>
      </p:sp>
      <p:sp>
        <p:nvSpPr>
          <p:cNvPr id="43" name="Shape 43"/>
          <p:cNvSpPr/>
          <p:nvPr/>
        </p:nvSpPr>
        <p:spPr>
          <a:xfrm>
            <a:off x="1142999" y="18610825"/>
            <a:ext cx="8288140" cy="138988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ctr" defTabSz="914262">
              <a:defRPr sz="1800">
                <a:solidFill>
                  <a:srgbClr val="000000"/>
                </a:solidFill>
              </a:defRPr>
            </a:pPr>
            <a:endParaRPr b="1" sz="5600">
              <a:latin typeface="Cambria"/>
              <a:ea typeface="Cambria"/>
              <a:cs typeface="Cambria"/>
              <a:sym typeface="Cambria"/>
            </a:endParaRPr>
          </a:p>
          <a:p>
            <a:pPr lvl="0" algn="ctr" defTabSz="914262">
              <a:defRPr sz="1800">
                <a:solidFill>
                  <a:srgbClr val="000000"/>
                </a:solidFill>
              </a:defRPr>
            </a:pPr>
            <a:endParaRPr sz="5600">
              <a:latin typeface="Cambria"/>
              <a:ea typeface="Cambria"/>
              <a:cs typeface="Cambria"/>
              <a:sym typeface="Cambria"/>
            </a:endParaRPr>
          </a:p>
          <a:p>
            <a:pPr lvl="0" algn="ctr" defTabSz="914262">
              <a:defRPr sz="1800">
                <a:solidFill>
                  <a:srgbClr val="000000"/>
                </a:solidFill>
              </a:defRPr>
            </a:pPr>
            <a:endParaRPr sz="5600">
              <a:latin typeface="Cambria"/>
              <a:ea typeface="Cambria"/>
              <a:cs typeface="Cambria"/>
              <a:sym typeface="Cambria"/>
            </a:endParaRPr>
          </a:p>
          <a:p>
            <a:pPr lvl="0" algn="ctr" defTabSz="914262">
              <a:defRPr sz="1800">
                <a:solidFill>
                  <a:srgbClr val="000000"/>
                </a:solidFill>
              </a:defRPr>
            </a:pPr>
            <a:endParaRPr sz="5600">
              <a:latin typeface="Cambria"/>
              <a:ea typeface="Cambria"/>
              <a:cs typeface="Cambria"/>
              <a:sym typeface="Cambria"/>
            </a:endParaRPr>
          </a:p>
          <a:p>
            <a:pPr lvl="0" algn="ctr" defTabSz="914262">
              <a:defRPr sz="1800">
                <a:solidFill>
                  <a:srgbClr val="000000"/>
                </a:solidFill>
              </a:defRPr>
            </a:pPr>
            <a:endParaRPr sz="5600">
              <a:latin typeface="Cambria"/>
              <a:ea typeface="Cambria"/>
              <a:cs typeface="Cambria"/>
              <a:sym typeface="Cambria"/>
            </a:endParaRPr>
          </a:p>
          <a:p>
            <a:pPr lvl="0" defTabSz="914262">
              <a:defRPr sz="1800">
                <a:solidFill>
                  <a:srgbClr val="000000"/>
                </a:solidFill>
              </a:defRPr>
            </a:pPr>
            <a:endParaRPr sz="5600">
              <a:latin typeface="Cambria"/>
              <a:ea typeface="Cambria"/>
              <a:cs typeface="Cambria"/>
              <a:sym typeface="Cambria"/>
            </a:endParaRPr>
          </a:p>
          <a:p>
            <a:pPr lvl="0" defTabSz="914262">
              <a:defRPr sz="1800">
                <a:solidFill>
                  <a:srgbClr val="000000"/>
                </a:solidFill>
              </a:defRPr>
            </a:pPr>
            <a:endParaRPr sz="5600">
              <a:latin typeface="Cambria"/>
              <a:ea typeface="Cambria"/>
              <a:cs typeface="Cambria"/>
              <a:sym typeface="Cambria"/>
            </a:endParaRPr>
          </a:p>
          <a:p>
            <a:pPr lvl="0" defTabSz="914262">
              <a:defRPr sz="1800">
                <a:solidFill>
                  <a:srgbClr val="000000"/>
                </a:solidFill>
              </a:defRPr>
            </a:pPr>
            <a:endParaRPr sz="5600">
              <a:latin typeface="Cambria"/>
              <a:ea typeface="Cambria"/>
              <a:cs typeface="Cambria"/>
              <a:sym typeface="Cambria"/>
            </a:endParaRPr>
          </a:p>
          <a:p>
            <a:pPr lvl="0" defTabSz="914262">
              <a:defRPr sz="1800">
                <a:solidFill>
                  <a:srgbClr val="000000"/>
                </a:solidFill>
              </a:defRPr>
            </a:pPr>
            <a:r>
              <a:rPr sz="5600">
                <a:latin typeface="Cambria"/>
                <a:ea typeface="Cambria"/>
                <a:cs typeface="Cambria"/>
                <a:sym typeface="Cambria"/>
              </a:rPr>
              <a:t>-</a:t>
            </a:r>
            <a:r>
              <a:rPr b="1" spc="-400" sz="5600">
                <a:latin typeface="Cambria"/>
                <a:ea typeface="Cambria"/>
                <a:cs typeface="Cambria"/>
                <a:sym typeface="Cambria"/>
              </a:rPr>
              <a:t>MetabolicSyndrome</a:t>
            </a:r>
            <a:r>
              <a:rPr spc="-400" sz="5600">
                <a:latin typeface="Cambria"/>
                <a:ea typeface="Cambria"/>
                <a:cs typeface="Cambria"/>
                <a:sym typeface="Cambria"/>
              </a:rPr>
              <a:t>:</a:t>
            </a:r>
            <a:endParaRPr sz="5600">
              <a:latin typeface="Cambria"/>
              <a:ea typeface="Cambria"/>
              <a:cs typeface="Cambria"/>
              <a:sym typeface="Cambria"/>
            </a:endParaRPr>
          </a:p>
          <a:p>
            <a:pPr lvl="0" defTabSz="914262">
              <a:defRPr sz="1800">
                <a:solidFill>
                  <a:srgbClr val="000000"/>
                </a:solidFill>
              </a:defRPr>
            </a:pPr>
            <a:r>
              <a:rPr spc="-400" sz="5600">
                <a:latin typeface="Cambria"/>
                <a:ea typeface="Cambria"/>
                <a:cs typeface="Cambria"/>
                <a:sym typeface="Cambria"/>
              </a:rPr>
              <a:t>data  from a study from 1976 with 450 boys and girls over 15 years.</a:t>
            </a:r>
            <a:r>
              <a:rPr sz="5600">
                <a:latin typeface="Cambria"/>
                <a:ea typeface="Cambria"/>
                <a:cs typeface="Cambria"/>
                <a:sym typeface="Cambria"/>
              </a:rPr>
              <a:t> </a:t>
            </a:r>
            <a:endParaRPr sz="5600">
              <a:latin typeface="Cambria"/>
              <a:ea typeface="Cambria"/>
              <a:cs typeface="Cambria"/>
              <a:sym typeface="Cambria"/>
            </a:endParaRPr>
          </a:p>
          <a:p>
            <a:pPr lvl="0" defTabSz="914262">
              <a:defRPr sz="1800">
                <a:solidFill>
                  <a:srgbClr val="000000"/>
                </a:solidFill>
              </a:defRPr>
            </a:pPr>
            <a:r>
              <a:rPr b="1" sz="5600">
                <a:latin typeface="Cambria"/>
                <a:ea typeface="Cambria"/>
                <a:cs typeface="Cambria"/>
                <a:sym typeface="Cambria"/>
              </a:rPr>
              <a:t>-Coffee Consumptiion</a:t>
            </a:r>
            <a:endParaRPr sz="5600">
              <a:latin typeface="Cambria"/>
              <a:ea typeface="Cambria"/>
              <a:cs typeface="Cambria"/>
              <a:sym typeface="Cambria"/>
            </a:endParaRPr>
          </a:p>
          <a:p>
            <a:pPr lvl="0" defTabSz="914262">
              <a:defRPr sz="1800">
                <a:solidFill>
                  <a:srgbClr val="000000"/>
                </a:solidFill>
              </a:defRPr>
            </a:pPr>
            <a:r>
              <a:rPr sz="5600">
                <a:latin typeface="Cambria"/>
                <a:ea typeface="Cambria"/>
                <a:cs typeface="Cambria"/>
                <a:sym typeface="Cambria"/>
              </a:rPr>
              <a:t>:aquestionnaire at the  ages of 27, 29, 32,36 and 42 years. </a:t>
            </a:r>
          </a:p>
        </p:txBody>
      </p:sp>
      <p:grpSp>
        <p:nvGrpSpPr>
          <p:cNvPr id="46" name="Group 46"/>
          <p:cNvGrpSpPr/>
          <p:nvPr/>
        </p:nvGrpSpPr>
        <p:grpSpPr>
          <a:xfrm>
            <a:off x="1142998" y="23195478"/>
            <a:ext cx="9687091" cy="834405"/>
            <a:chOff x="0" y="0"/>
            <a:chExt cx="9687089" cy="834404"/>
          </a:xfrm>
        </p:grpSpPr>
        <p:sp>
          <p:nvSpPr>
            <p:cNvPr id="44" name="Shape 44"/>
            <p:cNvSpPr/>
            <p:nvPr/>
          </p:nvSpPr>
          <p:spPr>
            <a:xfrm>
              <a:off x="-1" y="0"/>
              <a:ext cx="8761229" cy="834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57" y="0"/>
                  </a:lnTo>
                  <a:cubicBezTo>
                    <a:pt x="21446" y="0"/>
                    <a:pt x="21600" y="1612"/>
                    <a:pt x="21600" y="3600"/>
                  </a:cubicBezTo>
                  <a:lnTo>
                    <a:pt x="21600" y="21600"/>
                  </a:lnTo>
                  <a:lnTo>
                    <a:pt x="0" y="21600"/>
                  </a:lnTo>
                  <a:close/>
                </a:path>
              </a:pathLst>
            </a:custGeom>
            <a:solidFill>
              <a:srgbClr val="808DA0"/>
            </a:solidFill>
            <a:ln w="12700" cap="flat">
              <a:noFill/>
              <a:miter lim="400000"/>
            </a:ln>
            <a:effectLst/>
          </p:spPr>
          <p:txBody>
            <a:bodyPr wrap="square" lIns="0" tIns="0" rIns="0" bIns="0" numCol="1" anchor="ctr">
              <a:noAutofit/>
            </a:bodyPr>
            <a:lstStyle/>
            <a:p>
              <a:pPr lvl="0" defTabSz="4389120">
                <a:defRPr cap="all" sz="6000">
                  <a:solidFill>
                    <a:srgbClr val="FFFFFF"/>
                  </a:solidFill>
                  <a:latin typeface="Cambria"/>
                  <a:ea typeface="Cambria"/>
                  <a:cs typeface="Cambria"/>
                  <a:sym typeface="Cambria"/>
                </a:defRPr>
              </a:pPr>
            </a:p>
          </p:txBody>
        </p:sp>
        <p:sp>
          <p:nvSpPr>
            <p:cNvPr id="45" name="Shape 45"/>
            <p:cNvSpPr/>
            <p:nvPr/>
          </p:nvSpPr>
          <p:spPr>
            <a:xfrm>
              <a:off x="39890" y="63238"/>
              <a:ext cx="9647200" cy="6726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389120">
                <a:defRPr cap="all" sz="4800">
                  <a:solidFill>
                    <a:srgbClr val="FFFFFF"/>
                  </a:solidFill>
                  <a:latin typeface="Cambria"/>
                  <a:ea typeface="Cambria"/>
                  <a:cs typeface="Cambria"/>
                  <a:sym typeface="Cambria"/>
                </a:defRPr>
              </a:lvl1pPr>
            </a:lstStyle>
            <a:p>
              <a:pPr lvl="0">
                <a:defRPr cap="none" sz="1800">
                  <a:solidFill>
                    <a:srgbClr val="000000"/>
                  </a:solidFill>
                </a:defRPr>
              </a:pPr>
              <a:r>
                <a:rPr cap="all" sz="4800">
                  <a:solidFill>
                    <a:srgbClr val="FFFFFF"/>
                  </a:solidFill>
                </a:rPr>
                <a:t>                        data</a:t>
              </a:r>
            </a:p>
          </p:txBody>
        </p:sp>
      </p:grpSp>
      <p:grpSp>
        <p:nvGrpSpPr>
          <p:cNvPr id="49" name="Group 49"/>
          <p:cNvGrpSpPr/>
          <p:nvPr/>
        </p:nvGrpSpPr>
        <p:grpSpPr>
          <a:xfrm>
            <a:off x="12090398" y="23195478"/>
            <a:ext cx="9687091" cy="834405"/>
            <a:chOff x="0" y="0"/>
            <a:chExt cx="9687089" cy="834404"/>
          </a:xfrm>
        </p:grpSpPr>
        <p:sp>
          <p:nvSpPr>
            <p:cNvPr id="47" name="Shape 47"/>
            <p:cNvSpPr/>
            <p:nvPr/>
          </p:nvSpPr>
          <p:spPr>
            <a:xfrm>
              <a:off x="-1" y="0"/>
              <a:ext cx="8761229" cy="834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57" y="0"/>
                  </a:lnTo>
                  <a:cubicBezTo>
                    <a:pt x="21446" y="0"/>
                    <a:pt x="21600" y="1612"/>
                    <a:pt x="21600" y="3600"/>
                  </a:cubicBezTo>
                  <a:lnTo>
                    <a:pt x="21600" y="21600"/>
                  </a:lnTo>
                  <a:lnTo>
                    <a:pt x="0" y="21600"/>
                  </a:lnTo>
                  <a:close/>
                </a:path>
              </a:pathLst>
            </a:custGeom>
            <a:solidFill>
              <a:srgbClr val="808DA0"/>
            </a:solidFill>
            <a:ln w="12700" cap="flat">
              <a:noFill/>
              <a:miter lim="400000"/>
            </a:ln>
            <a:effectLst/>
          </p:spPr>
          <p:txBody>
            <a:bodyPr wrap="square" lIns="0" tIns="0" rIns="0" bIns="0" numCol="1" anchor="ctr">
              <a:noAutofit/>
            </a:bodyPr>
            <a:lstStyle/>
            <a:p>
              <a:pPr lvl="0" defTabSz="4389120">
                <a:defRPr cap="all" sz="6000">
                  <a:solidFill>
                    <a:srgbClr val="FFFFFF"/>
                  </a:solidFill>
                  <a:latin typeface="Cambria"/>
                  <a:ea typeface="Cambria"/>
                  <a:cs typeface="Cambria"/>
                  <a:sym typeface="Cambria"/>
                </a:defRPr>
              </a:pPr>
            </a:p>
          </p:txBody>
        </p:sp>
        <p:sp>
          <p:nvSpPr>
            <p:cNvPr id="48" name="Shape 48"/>
            <p:cNvSpPr/>
            <p:nvPr/>
          </p:nvSpPr>
          <p:spPr>
            <a:xfrm>
              <a:off x="39890" y="44997"/>
              <a:ext cx="9647200" cy="709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457200">
                <a:defRPr b="1" sz="5100">
                  <a:solidFill>
                    <a:srgbClr val="FFFFFF"/>
                  </a:solidFill>
                  <a:latin typeface="Times New Roman"/>
                  <a:ea typeface="Times New Roman"/>
                  <a:cs typeface="Times New Roman"/>
                  <a:sym typeface="Times New Roman"/>
                </a:defRPr>
              </a:lvl1pPr>
            </a:lstStyle>
            <a:p>
              <a:pPr lvl="0">
                <a:defRPr b="0" sz="1800">
                  <a:solidFill>
                    <a:srgbClr val="000000"/>
                  </a:solidFill>
                </a:defRPr>
              </a:pPr>
              <a:r>
                <a:rPr b="1" sz="5100">
                  <a:solidFill>
                    <a:srgbClr val="FFFFFF"/>
                  </a:solidFill>
                </a:rPr>
                <a:t>Varibles</a:t>
              </a:r>
            </a:p>
          </p:txBody>
        </p:sp>
      </p:grpSp>
      <p:sp>
        <p:nvSpPr>
          <p:cNvPr id="50" name="Shape 50"/>
          <p:cNvSpPr/>
          <p:nvPr/>
        </p:nvSpPr>
        <p:spPr>
          <a:xfrm>
            <a:off x="12039599" y="18615987"/>
            <a:ext cx="8288140" cy="138988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ctr" defTabSz="868548">
              <a:defRPr sz="1800">
                <a:solidFill>
                  <a:srgbClr val="000000"/>
                </a:solidFill>
              </a:defRPr>
            </a:pPr>
            <a:endParaRPr b="1" sz="5320">
              <a:latin typeface="Cambria"/>
              <a:ea typeface="Cambria"/>
              <a:cs typeface="Cambria"/>
              <a:sym typeface="Cambria"/>
            </a:endParaRPr>
          </a:p>
          <a:p>
            <a:pPr lvl="0" algn="ctr" defTabSz="868548">
              <a:defRPr sz="1800">
                <a:solidFill>
                  <a:srgbClr val="000000"/>
                </a:solidFill>
              </a:defRPr>
            </a:pPr>
            <a:endParaRPr sz="5320">
              <a:latin typeface="Cambria"/>
              <a:ea typeface="Cambria"/>
              <a:cs typeface="Cambria"/>
              <a:sym typeface="Cambria"/>
            </a:endParaRPr>
          </a:p>
          <a:p>
            <a:pPr lvl="0" algn="ctr" defTabSz="868548">
              <a:defRPr sz="1800">
                <a:solidFill>
                  <a:srgbClr val="000000"/>
                </a:solidFill>
              </a:defRPr>
            </a:pPr>
            <a:endParaRPr sz="5320">
              <a:latin typeface="Cambria"/>
              <a:ea typeface="Cambria"/>
              <a:cs typeface="Cambria"/>
              <a:sym typeface="Cambria"/>
            </a:endParaRPr>
          </a:p>
          <a:p>
            <a:pPr lvl="0" algn="ctr" defTabSz="868548">
              <a:defRPr sz="1800">
                <a:solidFill>
                  <a:srgbClr val="000000"/>
                </a:solidFill>
              </a:defRPr>
            </a:pPr>
            <a:endParaRPr sz="5320">
              <a:latin typeface="Cambria"/>
              <a:ea typeface="Cambria"/>
              <a:cs typeface="Cambria"/>
              <a:sym typeface="Cambria"/>
            </a:endParaRPr>
          </a:p>
          <a:p>
            <a:pPr lvl="0" algn="ctr" defTabSz="868548">
              <a:defRPr sz="1800">
                <a:solidFill>
                  <a:srgbClr val="000000"/>
                </a:solidFill>
              </a:defRPr>
            </a:pPr>
            <a:endParaRPr sz="5320">
              <a:latin typeface="Cambria"/>
              <a:ea typeface="Cambria"/>
              <a:cs typeface="Cambria"/>
              <a:sym typeface="Cambria"/>
            </a:endParaRPr>
          </a:p>
          <a:p>
            <a:pPr lvl="0" defTabSz="868548">
              <a:defRPr sz="1800">
                <a:solidFill>
                  <a:srgbClr val="000000"/>
                </a:solidFill>
              </a:defRPr>
            </a:pPr>
            <a:endParaRPr sz="5320">
              <a:latin typeface="Cambria"/>
              <a:ea typeface="Cambria"/>
              <a:cs typeface="Cambria"/>
              <a:sym typeface="Cambria"/>
            </a:endParaRPr>
          </a:p>
          <a:p>
            <a:pPr lvl="0" defTabSz="868548">
              <a:defRPr sz="1800">
                <a:solidFill>
                  <a:srgbClr val="000000"/>
                </a:solidFill>
              </a:defRPr>
            </a:pPr>
            <a:endParaRPr sz="5320">
              <a:latin typeface="Cambria"/>
              <a:ea typeface="Cambria"/>
              <a:cs typeface="Cambria"/>
              <a:sym typeface="Cambria"/>
            </a:endParaRPr>
          </a:p>
          <a:p>
            <a:pPr lvl="0" defTabSz="868548">
              <a:defRPr sz="1800">
                <a:solidFill>
                  <a:srgbClr val="000000"/>
                </a:solidFill>
              </a:defRPr>
            </a:pPr>
            <a:endParaRPr sz="4845">
              <a:latin typeface="Cambria"/>
              <a:ea typeface="Cambria"/>
              <a:cs typeface="Cambria"/>
              <a:sym typeface="Cambria"/>
            </a:endParaRPr>
          </a:p>
          <a:p>
            <a:pPr lvl="0" algn="ctr" defTabSz="434340">
              <a:defRPr sz="1800">
                <a:solidFill>
                  <a:srgbClr val="000000"/>
                </a:solidFill>
              </a:defRPr>
            </a:pPr>
            <a:r>
              <a:rPr b="1" sz="4845">
                <a:latin typeface="Times New Roman"/>
                <a:ea typeface="Times New Roman"/>
                <a:cs typeface="Times New Roman"/>
                <a:sym typeface="Times New Roman"/>
              </a:rPr>
              <a:t>Varibles</a:t>
            </a:r>
            <a:endParaRPr b="1" sz="4845">
              <a:latin typeface="Cambria"/>
              <a:ea typeface="Cambria"/>
              <a:cs typeface="Cambria"/>
              <a:sym typeface="Cambria"/>
            </a:endParaRPr>
          </a:p>
          <a:p>
            <a:pPr lvl="0" defTabSz="434340">
              <a:defRPr sz="1800">
                <a:solidFill>
                  <a:srgbClr val="000000"/>
                </a:solidFill>
              </a:defRPr>
            </a:pPr>
            <a:r>
              <a:rPr b="1" sz="4845">
                <a:latin typeface="Times New Roman"/>
                <a:ea typeface="Times New Roman"/>
                <a:cs typeface="Times New Roman"/>
                <a:sym typeface="Times New Roman"/>
              </a:rPr>
              <a:t>-F</a:t>
            </a:r>
            <a:r>
              <a:rPr b="1" sz="4845">
                <a:latin typeface="Times New Roman"/>
                <a:ea typeface="Times New Roman"/>
                <a:cs typeface="Times New Roman"/>
                <a:sym typeface="Times New Roman"/>
              </a:rPr>
              <a:t>ive components</a:t>
            </a:r>
            <a:endParaRPr sz="4845">
              <a:latin typeface="Cambria"/>
              <a:ea typeface="Cambria"/>
              <a:cs typeface="Cambria"/>
              <a:sym typeface="Cambria"/>
            </a:endParaRPr>
          </a:p>
          <a:p>
            <a:pPr lvl="0" defTabSz="434340">
              <a:defRPr sz="1800">
                <a:solidFill>
                  <a:srgbClr val="000000"/>
                </a:solidFill>
              </a:defRPr>
            </a:pPr>
            <a:r>
              <a:rPr sz="4845">
                <a:latin typeface="Times New Roman"/>
                <a:ea typeface="Times New Roman"/>
                <a:cs typeface="Times New Roman"/>
                <a:sym typeface="Times New Roman"/>
              </a:rPr>
              <a:t>1.a systolic blood pressure</a:t>
            </a:r>
            <a:endParaRPr sz="4845">
              <a:latin typeface="Cambria"/>
              <a:ea typeface="Cambria"/>
              <a:cs typeface="Cambria"/>
              <a:sym typeface="Cambria"/>
            </a:endParaRPr>
          </a:p>
          <a:p>
            <a:pPr lvl="0" defTabSz="434340">
              <a:defRPr sz="1800">
                <a:solidFill>
                  <a:srgbClr val="000000"/>
                </a:solidFill>
              </a:defRPr>
            </a:pPr>
            <a:r>
              <a:rPr sz="4845">
                <a:latin typeface="Times New Roman"/>
                <a:ea typeface="Times New Roman"/>
                <a:cs typeface="Times New Roman"/>
                <a:sym typeface="Times New Roman"/>
              </a:rPr>
              <a:t>2.a high-density lipoprotein cholesterol level </a:t>
            </a:r>
            <a:endParaRPr sz="4845">
              <a:latin typeface="Cambria"/>
              <a:ea typeface="Cambria"/>
              <a:cs typeface="Cambria"/>
              <a:sym typeface="Cambria"/>
            </a:endParaRPr>
          </a:p>
          <a:p>
            <a:pPr lvl="0" defTabSz="434340">
              <a:defRPr sz="1800">
                <a:solidFill>
                  <a:srgbClr val="000000"/>
                </a:solidFill>
              </a:defRPr>
            </a:pPr>
            <a:r>
              <a:rPr sz="4845">
                <a:latin typeface="Times New Roman"/>
                <a:ea typeface="Times New Roman"/>
                <a:cs typeface="Times New Roman"/>
                <a:sym typeface="Times New Roman"/>
              </a:rPr>
              <a:t>3.a triglyceride level </a:t>
            </a:r>
            <a:endParaRPr sz="4845">
              <a:latin typeface="Cambria"/>
              <a:ea typeface="Cambria"/>
              <a:cs typeface="Cambria"/>
              <a:sym typeface="Cambria"/>
            </a:endParaRPr>
          </a:p>
          <a:p>
            <a:pPr lvl="0" defTabSz="434340">
              <a:defRPr sz="1800">
                <a:solidFill>
                  <a:srgbClr val="000000"/>
                </a:solidFill>
              </a:defRPr>
            </a:pPr>
            <a:r>
              <a:rPr sz="4845">
                <a:latin typeface="Times New Roman"/>
                <a:ea typeface="Times New Roman"/>
                <a:cs typeface="Times New Roman"/>
                <a:sym typeface="Times New Roman"/>
              </a:rPr>
              <a:t>4.a fasting plasma glucose levels </a:t>
            </a:r>
            <a:endParaRPr sz="4845">
              <a:latin typeface="Cambria"/>
              <a:ea typeface="Cambria"/>
              <a:cs typeface="Cambria"/>
              <a:sym typeface="Cambria"/>
            </a:endParaRPr>
          </a:p>
          <a:p>
            <a:pPr lvl="0" defTabSz="434340">
              <a:defRPr sz="1800">
                <a:solidFill>
                  <a:srgbClr val="000000"/>
                </a:solidFill>
              </a:defRPr>
            </a:pPr>
            <a:r>
              <a:rPr sz="4845">
                <a:latin typeface="Times New Roman"/>
                <a:ea typeface="Times New Roman"/>
                <a:cs typeface="Times New Roman"/>
                <a:sym typeface="Times New Roman"/>
              </a:rPr>
              <a:t>5.a waist circumference</a:t>
            </a:r>
            <a:endParaRPr sz="4845">
              <a:latin typeface="Cambria"/>
              <a:ea typeface="Cambria"/>
              <a:cs typeface="Cambria"/>
              <a:sym typeface="Cambria"/>
            </a:endParaRPr>
          </a:p>
          <a:p>
            <a:pPr lvl="0" defTabSz="434340">
              <a:defRPr sz="1800">
                <a:solidFill>
                  <a:srgbClr val="000000"/>
                </a:solidFill>
              </a:defRPr>
            </a:pPr>
            <a:r>
              <a:rPr b="1" sz="4845">
                <a:latin typeface="Times New Roman"/>
                <a:ea typeface="Times New Roman"/>
                <a:cs typeface="Times New Roman"/>
                <a:sym typeface="Times New Roman"/>
              </a:rPr>
              <a:t>-C</a:t>
            </a:r>
            <a:r>
              <a:rPr b="1" sz="4845">
                <a:latin typeface="Times New Roman"/>
                <a:ea typeface="Times New Roman"/>
                <a:cs typeface="Times New Roman"/>
                <a:sym typeface="Times New Roman"/>
              </a:rPr>
              <a:t>offee</a:t>
            </a:r>
            <a:r>
              <a:rPr b="1" sz="4845">
                <a:latin typeface="Times New Roman"/>
                <a:ea typeface="Times New Roman"/>
                <a:cs typeface="Times New Roman"/>
                <a:sym typeface="Times New Roman"/>
              </a:rPr>
              <a:t> </a:t>
            </a:r>
            <a:r>
              <a:rPr b="1" sz="4845">
                <a:latin typeface="Times New Roman"/>
                <a:ea typeface="Times New Roman"/>
                <a:cs typeface="Times New Roman"/>
                <a:sym typeface="Times New Roman"/>
              </a:rPr>
              <a:t>consumption</a:t>
            </a:r>
            <a:endParaRPr sz="4845">
              <a:latin typeface="Cambria"/>
              <a:ea typeface="Cambria"/>
              <a:cs typeface="Cambria"/>
              <a:sym typeface="Cambria"/>
            </a:endParaRPr>
          </a:p>
          <a:p>
            <a:pPr lvl="0" defTabSz="434340">
              <a:defRPr sz="1800">
                <a:solidFill>
                  <a:srgbClr val="000000"/>
                </a:solidFill>
              </a:defRPr>
            </a:pPr>
            <a:r>
              <a:rPr b="1" sz="4845">
                <a:latin typeface="Times New Roman"/>
                <a:ea typeface="Times New Roman"/>
                <a:cs typeface="Times New Roman"/>
                <a:sym typeface="Times New Roman"/>
              </a:rPr>
              <a:t>-</a:t>
            </a:r>
            <a:r>
              <a:rPr b="1" sz="4845">
                <a:latin typeface="Times New Roman"/>
                <a:ea typeface="Times New Roman"/>
                <a:cs typeface="Times New Roman"/>
                <a:sym typeface="Times New Roman"/>
              </a:rPr>
              <a:t>Covariates</a:t>
            </a:r>
            <a:endParaRPr sz="1235">
              <a:latin typeface="Cambria"/>
              <a:ea typeface="Cambria"/>
              <a:cs typeface="Cambria"/>
              <a:sym typeface="Cambria"/>
            </a:endParaRPr>
          </a:p>
        </p:txBody>
      </p:sp>
      <p:sp>
        <p:nvSpPr>
          <p:cNvPr id="51" name="Shape 51"/>
          <p:cNvSpPr/>
          <p:nvPr/>
        </p:nvSpPr>
        <p:spPr>
          <a:xfrm>
            <a:off x="23037798" y="18260387"/>
            <a:ext cx="8288141" cy="138988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ctr" defTabSz="914262">
              <a:defRPr sz="1800">
                <a:solidFill>
                  <a:srgbClr val="000000"/>
                </a:solidFill>
              </a:defRPr>
            </a:pPr>
            <a:endParaRPr b="1" sz="5600">
              <a:latin typeface="Cambria"/>
              <a:ea typeface="Cambria"/>
              <a:cs typeface="Cambria"/>
              <a:sym typeface="Cambria"/>
            </a:endParaRPr>
          </a:p>
          <a:p>
            <a:pPr lvl="0" algn="ctr" defTabSz="914262">
              <a:defRPr sz="1800">
                <a:solidFill>
                  <a:srgbClr val="000000"/>
                </a:solidFill>
              </a:defRPr>
            </a:pPr>
            <a:endParaRPr sz="5600">
              <a:latin typeface="Cambria"/>
              <a:ea typeface="Cambria"/>
              <a:cs typeface="Cambria"/>
              <a:sym typeface="Cambria"/>
            </a:endParaRPr>
          </a:p>
          <a:p>
            <a:pPr lvl="0" algn="ctr" defTabSz="914262">
              <a:defRPr sz="1800">
                <a:solidFill>
                  <a:srgbClr val="000000"/>
                </a:solidFill>
              </a:defRPr>
            </a:pPr>
            <a:endParaRPr sz="5600">
              <a:latin typeface="Cambria"/>
              <a:ea typeface="Cambria"/>
              <a:cs typeface="Cambria"/>
              <a:sym typeface="Cambria"/>
            </a:endParaRPr>
          </a:p>
          <a:p>
            <a:pPr lvl="0" algn="ctr" defTabSz="914262">
              <a:defRPr sz="1800">
                <a:solidFill>
                  <a:srgbClr val="000000"/>
                </a:solidFill>
              </a:defRPr>
            </a:pPr>
            <a:endParaRPr sz="5600">
              <a:latin typeface="Cambria"/>
              <a:ea typeface="Cambria"/>
              <a:cs typeface="Cambria"/>
              <a:sym typeface="Cambria"/>
            </a:endParaRPr>
          </a:p>
          <a:p>
            <a:pPr lvl="0" algn="ctr" defTabSz="914262">
              <a:defRPr sz="1800">
                <a:solidFill>
                  <a:srgbClr val="000000"/>
                </a:solidFill>
              </a:defRPr>
            </a:pPr>
            <a:endParaRPr sz="5600">
              <a:latin typeface="Cambria"/>
              <a:ea typeface="Cambria"/>
              <a:cs typeface="Cambria"/>
              <a:sym typeface="Cambria"/>
            </a:endParaRPr>
          </a:p>
          <a:p>
            <a:pPr lvl="0" defTabSz="914262">
              <a:defRPr sz="1800">
                <a:solidFill>
                  <a:srgbClr val="000000"/>
                </a:solidFill>
              </a:defRPr>
            </a:pPr>
            <a:endParaRPr sz="5600">
              <a:latin typeface="Cambria"/>
              <a:ea typeface="Cambria"/>
              <a:cs typeface="Cambria"/>
              <a:sym typeface="Cambria"/>
            </a:endParaRPr>
          </a:p>
          <a:p>
            <a:pPr lvl="0" defTabSz="914262">
              <a:defRPr sz="1800">
                <a:solidFill>
                  <a:srgbClr val="000000"/>
                </a:solidFill>
              </a:defRPr>
            </a:pPr>
            <a:endParaRPr sz="5600">
              <a:latin typeface="Cambria"/>
              <a:ea typeface="Cambria"/>
              <a:cs typeface="Cambria"/>
              <a:sym typeface="Cambria"/>
            </a:endParaRPr>
          </a:p>
          <a:p>
            <a:pPr lvl="0" defTabSz="914262">
              <a:defRPr sz="1800">
                <a:solidFill>
                  <a:srgbClr val="000000"/>
                </a:solidFill>
              </a:defRPr>
            </a:pPr>
            <a:endParaRPr sz="5100">
              <a:latin typeface="Cambria"/>
              <a:ea typeface="Cambria"/>
              <a:cs typeface="Cambria"/>
              <a:sym typeface="Cambria"/>
            </a:endParaRPr>
          </a:p>
          <a:p>
            <a:pPr lvl="0" algn="ctr" defTabSz="457200">
              <a:defRPr sz="1800">
                <a:solidFill>
                  <a:srgbClr val="000000"/>
                </a:solidFill>
              </a:defRPr>
            </a:pPr>
            <a:r>
              <a:rPr b="1" sz="5100">
                <a:latin typeface="Times New Roman"/>
                <a:ea typeface="Times New Roman"/>
                <a:cs typeface="Times New Roman"/>
                <a:sym typeface="Times New Roman"/>
              </a:rPr>
              <a:t>Coffee consumption</a:t>
            </a:r>
            <a:endParaRPr sz="5100">
              <a:latin typeface="Cambria"/>
              <a:ea typeface="Cambria"/>
              <a:cs typeface="Cambria"/>
              <a:sym typeface="Cambria"/>
            </a:endParaRPr>
          </a:p>
          <a:p>
            <a:pPr lvl="0" algn="ctr" defTabSz="457200">
              <a:defRPr sz="1800">
                <a:solidFill>
                  <a:srgbClr val="000000"/>
                </a:solidFill>
              </a:defRPr>
            </a:pPr>
            <a:r>
              <a:rPr b="1" sz="5100">
                <a:latin typeface="Times New Roman"/>
                <a:ea typeface="Times New Roman"/>
                <a:cs typeface="Times New Roman"/>
                <a:sym typeface="Times New Roman"/>
              </a:rPr>
              <a:t>&amp;the prevalence of metabolic syndrome </a:t>
            </a:r>
            <a:endParaRPr sz="5100">
              <a:latin typeface="Cambria"/>
              <a:ea typeface="Cambria"/>
              <a:cs typeface="Cambria"/>
              <a:sym typeface="Cambria"/>
            </a:endParaRPr>
          </a:p>
          <a:p>
            <a:pPr lvl="0" defTabSz="457200">
              <a:defRPr sz="1800">
                <a:solidFill>
                  <a:srgbClr val="000000"/>
                </a:solidFill>
              </a:defRPr>
            </a:pPr>
            <a:r>
              <a:rPr sz="5100">
                <a:latin typeface="Times New Roman"/>
                <a:ea typeface="Times New Roman"/>
                <a:cs typeface="Times New Roman"/>
                <a:sym typeface="Times New Roman"/>
              </a:rPr>
              <a:t>-</a:t>
            </a:r>
            <a:r>
              <a:rPr b="1" sz="5100">
                <a:latin typeface="Times New Roman"/>
                <a:ea typeface="Times New Roman"/>
                <a:cs typeface="Times New Roman"/>
                <a:sym typeface="Times New Roman"/>
              </a:rPr>
              <a:t>Men</a:t>
            </a:r>
            <a:r>
              <a:rPr sz="5100">
                <a:latin typeface="Times New Roman"/>
                <a:ea typeface="Times New Roman"/>
                <a:cs typeface="Times New Roman"/>
                <a:sym typeface="Times New Roman"/>
              </a:rPr>
              <a:t>:4.5 cups/day</a:t>
            </a:r>
            <a:endParaRPr sz="5100">
              <a:latin typeface="Cambria"/>
              <a:ea typeface="Cambria"/>
              <a:cs typeface="Cambria"/>
              <a:sym typeface="Cambria"/>
            </a:endParaRPr>
          </a:p>
          <a:p>
            <a:pPr lvl="0" defTabSz="457200">
              <a:defRPr sz="1800">
                <a:solidFill>
                  <a:srgbClr val="000000"/>
                </a:solidFill>
              </a:defRPr>
            </a:pPr>
            <a:r>
              <a:rPr sz="5100">
                <a:latin typeface="Times New Roman"/>
                <a:ea typeface="Times New Roman"/>
                <a:cs typeface="Times New Roman"/>
                <a:sym typeface="Times New Roman"/>
              </a:rPr>
              <a:t>-</a:t>
            </a:r>
            <a:r>
              <a:rPr b="1" sz="5100">
                <a:latin typeface="Times New Roman"/>
                <a:ea typeface="Times New Roman"/>
                <a:cs typeface="Times New Roman"/>
                <a:sym typeface="Times New Roman"/>
              </a:rPr>
              <a:t>Women</a:t>
            </a:r>
            <a:r>
              <a:rPr sz="5100">
                <a:latin typeface="Times New Roman"/>
                <a:ea typeface="Times New Roman"/>
                <a:cs typeface="Times New Roman"/>
                <a:sym typeface="Times New Roman"/>
              </a:rPr>
              <a:t>:3.1 cups/day</a:t>
            </a:r>
            <a:endParaRPr sz="5100">
              <a:latin typeface="Cambria"/>
              <a:ea typeface="Cambria"/>
              <a:cs typeface="Cambria"/>
              <a:sym typeface="Cambria"/>
            </a:endParaRPr>
          </a:p>
          <a:p>
            <a:pPr lvl="0" defTabSz="457200">
              <a:defRPr sz="1800">
                <a:solidFill>
                  <a:srgbClr val="000000"/>
                </a:solidFill>
              </a:defRPr>
            </a:pPr>
            <a:r>
              <a:rPr b="1" sz="5100">
                <a:latin typeface="Times New Roman"/>
                <a:ea typeface="Times New Roman"/>
                <a:cs typeface="Times New Roman"/>
                <a:sym typeface="Times New Roman"/>
              </a:rPr>
              <a:t>-Prevalence:</a:t>
            </a:r>
            <a:r>
              <a:rPr sz="5100">
                <a:latin typeface="Times New Roman"/>
                <a:ea typeface="Times New Roman"/>
                <a:cs typeface="Times New Roman"/>
                <a:sym typeface="Times New Roman"/>
              </a:rPr>
              <a:t>at the age of 42 years in the entire population was 3.5% (around 8% for men and 0% for women)</a:t>
            </a:r>
            <a:endParaRPr sz="5100">
              <a:latin typeface="Cambria"/>
              <a:ea typeface="Cambria"/>
              <a:cs typeface="Cambria"/>
              <a:sym typeface="Cambria"/>
            </a:endParaRPr>
          </a:p>
        </p:txBody>
      </p:sp>
      <p:grpSp>
        <p:nvGrpSpPr>
          <p:cNvPr id="54" name="Group 54"/>
          <p:cNvGrpSpPr/>
          <p:nvPr/>
        </p:nvGrpSpPr>
        <p:grpSpPr>
          <a:xfrm>
            <a:off x="23037798" y="23195478"/>
            <a:ext cx="9687091" cy="834405"/>
            <a:chOff x="0" y="0"/>
            <a:chExt cx="9687089" cy="834404"/>
          </a:xfrm>
        </p:grpSpPr>
        <p:sp>
          <p:nvSpPr>
            <p:cNvPr id="52" name="Shape 52"/>
            <p:cNvSpPr/>
            <p:nvPr/>
          </p:nvSpPr>
          <p:spPr>
            <a:xfrm>
              <a:off x="-1" y="0"/>
              <a:ext cx="8761229" cy="834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57" y="0"/>
                  </a:lnTo>
                  <a:cubicBezTo>
                    <a:pt x="21446" y="0"/>
                    <a:pt x="21600" y="1612"/>
                    <a:pt x="21600" y="3600"/>
                  </a:cubicBezTo>
                  <a:lnTo>
                    <a:pt x="21600" y="21600"/>
                  </a:lnTo>
                  <a:lnTo>
                    <a:pt x="0" y="21600"/>
                  </a:lnTo>
                  <a:close/>
                </a:path>
              </a:pathLst>
            </a:custGeom>
            <a:solidFill>
              <a:srgbClr val="808DA0"/>
            </a:solidFill>
            <a:ln w="12700" cap="flat">
              <a:noFill/>
              <a:miter lim="400000"/>
            </a:ln>
            <a:effectLst/>
          </p:spPr>
          <p:txBody>
            <a:bodyPr wrap="square" lIns="0" tIns="0" rIns="0" bIns="0" numCol="1" anchor="ctr">
              <a:noAutofit/>
            </a:bodyPr>
            <a:lstStyle/>
            <a:p>
              <a:pPr lvl="0" defTabSz="4389120">
                <a:defRPr cap="all" sz="6000">
                  <a:solidFill>
                    <a:srgbClr val="FFFFFF"/>
                  </a:solidFill>
                  <a:latin typeface="Cambria"/>
                  <a:ea typeface="Cambria"/>
                  <a:cs typeface="Cambria"/>
                  <a:sym typeface="Cambria"/>
                </a:defRPr>
              </a:pPr>
            </a:p>
          </p:txBody>
        </p:sp>
        <p:sp>
          <p:nvSpPr>
            <p:cNvPr id="53" name="Shape 53"/>
            <p:cNvSpPr/>
            <p:nvPr/>
          </p:nvSpPr>
          <p:spPr>
            <a:xfrm>
              <a:off x="39890" y="63238"/>
              <a:ext cx="9647200" cy="6726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4389120">
                <a:defRPr cap="all" sz="4800">
                  <a:solidFill>
                    <a:srgbClr val="FF4866"/>
                  </a:solidFill>
                  <a:latin typeface="Cambria"/>
                  <a:ea typeface="Cambria"/>
                  <a:cs typeface="Cambria"/>
                  <a:sym typeface="Cambria"/>
                </a:defRPr>
              </a:lvl1pPr>
            </a:lstStyle>
            <a:p>
              <a:pPr lvl="0">
                <a:defRPr cap="none" sz="1800">
                  <a:solidFill>
                    <a:srgbClr val="000000"/>
                  </a:solidFill>
                </a:defRPr>
              </a:pPr>
              <a:r>
                <a:rPr cap="all" sz="4800">
                  <a:solidFill>
                    <a:srgbClr val="FF4866"/>
                  </a:solidFill>
                </a:rPr>
                <a:t>             DATA analysis</a:t>
              </a:r>
            </a:p>
          </p:txBody>
        </p:sp>
      </p:grpSp>
      <p:grpSp>
        <p:nvGrpSpPr>
          <p:cNvPr id="57" name="Group 57"/>
          <p:cNvGrpSpPr/>
          <p:nvPr/>
        </p:nvGrpSpPr>
        <p:grpSpPr>
          <a:xfrm>
            <a:off x="33985198" y="23195478"/>
            <a:ext cx="9687091" cy="834405"/>
            <a:chOff x="0" y="0"/>
            <a:chExt cx="9687089" cy="834404"/>
          </a:xfrm>
        </p:grpSpPr>
        <p:sp>
          <p:nvSpPr>
            <p:cNvPr id="55" name="Shape 55"/>
            <p:cNvSpPr/>
            <p:nvPr/>
          </p:nvSpPr>
          <p:spPr>
            <a:xfrm>
              <a:off x="-1" y="0"/>
              <a:ext cx="8761229" cy="834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257" y="0"/>
                  </a:lnTo>
                  <a:cubicBezTo>
                    <a:pt x="21446" y="0"/>
                    <a:pt x="21600" y="1612"/>
                    <a:pt x="21600" y="3600"/>
                  </a:cubicBezTo>
                  <a:lnTo>
                    <a:pt x="21600" y="21600"/>
                  </a:lnTo>
                  <a:lnTo>
                    <a:pt x="0" y="21600"/>
                  </a:lnTo>
                  <a:close/>
                </a:path>
              </a:pathLst>
            </a:custGeom>
            <a:solidFill>
              <a:srgbClr val="808DA0"/>
            </a:solidFill>
            <a:ln w="12700" cap="flat">
              <a:noFill/>
              <a:miter lim="400000"/>
            </a:ln>
            <a:effectLst/>
          </p:spPr>
          <p:txBody>
            <a:bodyPr wrap="square" lIns="0" tIns="0" rIns="0" bIns="0" numCol="1" anchor="ctr">
              <a:noAutofit/>
            </a:bodyPr>
            <a:lstStyle/>
            <a:p>
              <a:pPr lvl="0" defTabSz="4389120">
                <a:defRPr cap="all" sz="6000">
                  <a:solidFill>
                    <a:srgbClr val="FFFFFF"/>
                  </a:solidFill>
                  <a:latin typeface="Cambria"/>
                  <a:ea typeface="Cambria"/>
                  <a:cs typeface="Cambria"/>
                  <a:sym typeface="Cambria"/>
                </a:defRPr>
              </a:pPr>
            </a:p>
          </p:txBody>
        </p:sp>
        <p:sp>
          <p:nvSpPr>
            <p:cNvPr id="56" name="Shape 56"/>
            <p:cNvSpPr/>
            <p:nvPr/>
          </p:nvSpPr>
          <p:spPr>
            <a:xfrm>
              <a:off x="39890" y="44997"/>
              <a:ext cx="9647200" cy="709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457200">
                <a:defRPr b="1" sz="5100">
                  <a:solidFill>
                    <a:srgbClr val="FFFFFF"/>
                  </a:solidFill>
                  <a:latin typeface="Times New Roman"/>
                  <a:ea typeface="Times New Roman"/>
                  <a:cs typeface="Times New Roman"/>
                  <a:sym typeface="Times New Roman"/>
                </a:defRPr>
              </a:lvl1pPr>
            </a:lstStyle>
            <a:p>
              <a:pPr lvl="0">
                <a:defRPr b="0" sz="1800">
                  <a:solidFill>
                    <a:srgbClr val="000000"/>
                  </a:solidFill>
                </a:defRPr>
              </a:pPr>
              <a:r>
                <a:rPr b="1" sz="5100">
                  <a:solidFill>
                    <a:srgbClr val="FFFFFF"/>
                  </a:solidFill>
                </a:rPr>
                <a:t>results of regression analyses</a:t>
              </a:r>
            </a:p>
          </p:txBody>
        </p:sp>
      </p:grpSp>
      <p:sp>
        <p:nvSpPr>
          <p:cNvPr id="58" name="Shape 58"/>
          <p:cNvSpPr/>
          <p:nvPr/>
        </p:nvSpPr>
        <p:spPr>
          <a:xfrm>
            <a:off x="33985198" y="18521925"/>
            <a:ext cx="8155982" cy="138988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ctr" defTabSz="658268">
              <a:defRPr sz="1800">
                <a:solidFill>
                  <a:srgbClr val="000000"/>
                </a:solidFill>
              </a:defRPr>
            </a:pPr>
            <a:endParaRPr b="1" sz="4032">
              <a:latin typeface="Cambria"/>
              <a:ea typeface="Cambria"/>
              <a:cs typeface="Cambria"/>
              <a:sym typeface="Cambria"/>
            </a:endParaRPr>
          </a:p>
          <a:p>
            <a:pPr lvl="0" algn="ctr" defTabSz="658268">
              <a:defRPr sz="1800">
                <a:solidFill>
                  <a:srgbClr val="000000"/>
                </a:solidFill>
              </a:defRPr>
            </a:pPr>
            <a:endParaRPr sz="4032">
              <a:latin typeface="Cambria"/>
              <a:ea typeface="Cambria"/>
              <a:cs typeface="Cambria"/>
              <a:sym typeface="Cambria"/>
            </a:endParaRPr>
          </a:p>
          <a:p>
            <a:pPr lvl="0" algn="ctr" defTabSz="658268">
              <a:defRPr sz="1800">
                <a:solidFill>
                  <a:srgbClr val="000000"/>
                </a:solidFill>
              </a:defRPr>
            </a:pPr>
            <a:endParaRPr sz="4032">
              <a:latin typeface="Cambria"/>
              <a:ea typeface="Cambria"/>
              <a:cs typeface="Cambria"/>
              <a:sym typeface="Cambria"/>
            </a:endParaRPr>
          </a:p>
          <a:p>
            <a:pPr lvl="0" algn="ctr" defTabSz="658268">
              <a:defRPr sz="1800">
                <a:solidFill>
                  <a:srgbClr val="000000"/>
                </a:solidFill>
              </a:defRPr>
            </a:pPr>
            <a:endParaRPr sz="4032">
              <a:latin typeface="Cambria"/>
              <a:ea typeface="Cambria"/>
              <a:cs typeface="Cambria"/>
              <a:sym typeface="Cambria"/>
            </a:endParaRPr>
          </a:p>
          <a:p>
            <a:pPr lvl="0" algn="ctr" defTabSz="658268">
              <a:defRPr sz="1800">
                <a:solidFill>
                  <a:srgbClr val="000000"/>
                </a:solidFill>
              </a:defRPr>
            </a:pPr>
            <a:endParaRPr sz="4032">
              <a:latin typeface="Cambria"/>
              <a:ea typeface="Cambria"/>
              <a:cs typeface="Cambria"/>
              <a:sym typeface="Cambria"/>
            </a:endParaRPr>
          </a:p>
          <a:p>
            <a:pPr lvl="0" defTabSz="658268">
              <a:defRPr sz="1800">
                <a:solidFill>
                  <a:srgbClr val="000000"/>
                </a:solidFill>
              </a:defRPr>
            </a:pPr>
            <a:endParaRPr sz="4032">
              <a:latin typeface="Cambria"/>
              <a:ea typeface="Cambria"/>
              <a:cs typeface="Cambria"/>
              <a:sym typeface="Cambria"/>
            </a:endParaRPr>
          </a:p>
          <a:p>
            <a:pPr lvl="0" defTabSz="658268">
              <a:defRPr sz="1800">
                <a:solidFill>
                  <a:srgbClr val="000000"/>
                </a:solidFill>
              </a:defRPr>
            </a:pPr>
            <a:endParaRPr sz="4032">
              <a:latin typeface="Cambria"/>
              <a:ea typeface="Cambria"/>
              <a:cs typeface="Cambria"/>
              <a:sym typeface="Cambria"/>
            </a:endParaRPr>
          </a:p>
          <a:p>
            <a:pPr lvl="0" algn="ctr" defTabSz="658268">
              <a:defRPr sz="1800">
                <a:solidFill>
                  <a:srgbClr val="000000"/>
                </a:solidFill>
              </a:defRPr>
            </a:pPr>
            <a:endParaRPr sz="4032">
              <a:latin typeface="Cambria"/>
              <a:ea typeface="Cambria"/>
              <a:cs typeface="Cambria"/>
              <a:sym typeface="Cambria"/>
            </a:endParaRPr>
          </a:p>
          <a:p>
            <a:pPr lvl="0" algn="ctr" defTabSz="658268">
              <a:defRPr sz="1800">
                <a:solidFill>
                  <a:srgbClr val="000000"/>
                </a:solidFill>
              </a:defRPr>
            </a:pPr>
            <a:endParaRPr sz="4032">
              <a:latin typeface="Cambria"/>
              <a:ea typeface="Cambria"/>
              <a:cs typeface="Cambria"/>
              <a:sym typeface="Cambria"/>
            </a:endParaRPr>
          </a:p>
          <a:p>
            <a:pPr lvl="0" algn="ctr" defTabSz="658268">
              <a:defRPr sz="1800">
                <a:solidFill>
                  <a:srgbClr val="000000"/>
                </a:solidFill>
              </a:defRPr>
            </a:pPr>
            <a:endParaRPr sz="3672">
              <a:latin typeface="Cambria"/>
              <a:ea typeface="Cambria"/>
              <a:cs typeface="Cambria"/>
              <a:sym typeface="Cambria"/>
            </a:endParaRPr>
          </a:p>
          <a:p>
            <a:pPr lvl="0" defTabSz="658268">
              <a:defRPr sz="1800">
                <a:solidFill>
                  <a:srgbClr val="000000"/>
                </a:solidFill>
              </a:defRPr>
            </a:pPr>
            <a:endParaRPr sz="3672">
              <a:latin typeface="Cambria"/>
              <a:ea typeface="Cambria"/>
              <a:cs typeface="Cambria"/>
              <a:sym typeface="Cambria"/>
            </a:endParaRPr>
          </a:p>
          <a:p>
            <a:pPr lvl="0" algn="ctr" defTabSz="329184">
              <a:defRPr sz="1800">
                <a:solidFill>
                  <a:srgbClr val="000000"/>
                </a:solidFill>
              </a:defRPr>
            </a:pPr>
            <a:r>
              <a:rPr b="1" sz="3672">
                <a:latin typeface="Times New Roman"/>
                <a:ea typeface="Times New Roman"/>
                <a:cs typeface="Times New Roman"/>
                <a:sym typeface="Times New Roman"/>
              </a:rPr>
              <a:t>results of regression analyses</a:t>
            </a:r>
            <a:endParaRPr sz="3672">
              <a:latin typeface="Cambria"/>
              <a:ea typeface="Cambria"/>
              <a:cs typeface="Cambria"/>
              <a:sym typeface="Cambria"/>
            </a:endParaRPr>
          </a:p>
          <a:p>
            <a:pPr lvl="0" defTabSz="329184">
              <a:defRPr sz="1800">
                <a:solidFill>
                  <a:srgbClr val="000000"/>
                </a:solidFill>
              </a:defRPr>
            </a:pPr>
            <a:r>
              <a:rPr b="1" sz="3672">
                <a:latin typeface="Times New Roman"/>
                <a:ea typeface="Times New Roman"/>
                <a:cs typeface="Times New Roman"/>
                <a:sym typeface="Times New Roman"/>
              </a:rPr>
              <a:t>-</a:t>
            </a:r>
            <a:r>
              <a:rPr b="1" sz="3672">
                <a:latin typeface="Times New Roman"/>
                <a:ea typeface="Times New Roman"/>
                <a:cs typeface="Times New Roman"/>
                <a:sym typeface="Times New Roman"/>
              </a:rPr>
              <a:t>Men: </a:t>
            </a:r>
            <a:r>
              <a:rPr sz="3672">
                <a:latin typeface="Times New Roman"/>
                <a:ea typeface="Times New Roman"/>
                <a:cs typeface="Times New Roman"/>
                <a:sym typeface="Times New Roman"/>
              </a:rPr>
              <a:t>no significant effect for any variables. </a:t>
            </a:r>
            <a:endParaRPr sz="3672">
              <a:latin typeface="Cambria"/>
              <a:ea typeface="Cambria"/>
              <a:cs typeface="Cambria"/>
              <a:sym typeface="Cambria"/>
            </a:endParaRPr>
          </a:p>
          <a:p>
            <a:pPr lvl="0" defTabSz="329184">
              <a:defRPr sz="1800">
                <a:solidFill>
                  <a:srgbClr val="000000"/>
                </a:solidFill>
              </a:defRPr>
            </a:pPr>
            <a:r>
              <a:rPr b="1" sz="3672">
                <a:latin typeface="Times New Roman"/>
                <a:ea typeface="Times New Roman"/>
                <a:cs typeface="Times New Roman"/>
                <a:sym typeface="Times New Roman"/>
              </a:rPr>
              <a:t>-</a:t>
            </a:r>
            <a:r>
              <a:rPr b="1" sz="3672">
                <a:latin typeface="Times New Roman"/>
                <a:ea typeface="Times New Roman"/>
                <a:cs typeface="Times New Roman"/>
                <a:sym typeface="Times New Roman"/>
              </a:rPr>
              <a:t>Women: </a:t>
            </a:r>
            <a:r>
              <a:rPr sz="3672">
                <a:latin typeface="Times New Roman"/>
                <a:ea typeface="Times New Roman"/>
                <a:cs typeface="Times New Roman"/>
                <a:sym typeface="Times New Roman"/>
              </a:rPr>
              <a:t>analyses show significant effects for HDL with the  5%</a:t>
            </a:r>
            <a:endParaRPr sz="3672">
              <a:latin typeface="Cambria"/>
              <a:ea typeface="Cambria"/>
              <a:cs typeface="Cambria"/>
              <a:sym typeface="Cambria"/>
            </a:endParaRPr>
          </a:p>
          <a:p>
            <a:pPr lvl="0" defTabSz="329184">
              <a:defRPr sz="1800">
                <a:solidFill>
                  <a:srgbClr val="000000"/>
                </a:solidFill>
              </a:defRPr>
            </a:pPr>
            <a:r>
              <a:rPr sz="3672">
                <a:latin typeface="Times New Roman"/>
                <a:ea typeface="Times New Roman"/>
                <a:cs typeface="Times New Roman"/>
                <a:sym typeface="Times New Roman"/>
              </a:rPr>
              <a:t>significance level (P=0.06）</a:t>
            </a:r>
            <a:endParaRPr sz="3672">
              <a:latin typeface="Cambria"/>
              <a:ea typeface="Cambria"/>
              <a:cs typeface="Cambria"/>
              <a:sym typeface="Cambria"/>
            </a:endParaRPr>
          </a:p>
          <a:p>
            <a:pPr lvl="0" defTabSz="329184">
              <a:defRPr sz="1800">
                <a:solidFill>
                  <a:srgbClr val="000000"/>
                </a:solidFill>
              </a:defRPr>
            </a:pPr>
            <a:r>
              <a:rPr sz="3672">
                <a:latin typeface="Times New Roman"/>
                <a:ea typeface="Times New Roman"/>
                <a:cs typeface="Times New Roman"/>
                <a:sym typeface="Times New Roman"/>
              </a:rPr>
              <a:t>coffee consumption remains (significantly) related to HDL after Introduce  5 covariates </a:t>
            </a:r>
            <a:endParaRPr sz="3672">
              <a:latin typeface="Cambria"/>
              <a:ea typeface="Cambria"/>
              <a:cs typeface="Cambria"/>
              <a:sym typeface="Cambria"/>
            </a:endParaRPr>
          </a:p>
          <a:p>
            <a:pPr lvl="0" defTabSz="329184">
              <a:defRPr sz="1800">
                <a:solidFill>
                  <a:srgbClr val="000000"/>
                </a:solidFill>
              </a:defRPr>
            </a:pPr>
            <a:endParaRPr sz="3672">
              <a:latin typeface="Cambria"/>
              <a:ea typeface="Cambria"/>
              <a:cs typeface="Cambria"/>
              <a:sym typeface="Cambria"/>
            </a:endParaRPr>
          </a:p>
          <a:p>
            <a:pPr lvl="0" defTabSz="329184">
              <a:defRPr sz="1800">
                <a:solidFill>
                  <a:srgbClr val="000000"/>
                </a:solidFill>
              </a:defRPr>
            </a:pPr>
            <a:endParaRPr b="1" sz="3672">
              <a:latin typeface="Cambria"/>
              <a:ea typeface="Cambria"/>
              <a:cs typeface="Cambria"/>
              <a:sym typeface="Cambria"/>
            </a:endParaRPr>
          </a:p>
          <a:p>
            <a:pPr lvl="0" algn="just" defTabSz="192024">
              <a:defRPr sz="1800">
                <a:solidFill>
                  <a:srgbClr val="000000"/>
                </a:solidFill>
              </a:defRPr>
            </a:pPr>
            <a:endParaRPr sz="720">
              <a:uFill>
                <a:solidFill/>
              </a:uFill>
              <a:latin typeface="Calibri"/>
              <a:ea typeface="Calibri"/>
              <a:cs typeface="Calibri"/>
              <a:sym typeface="Calibri"/>
            </a:endParaRPr>
          </a:p>
          <a:p>
            <a:pPr lvl="0" algn="just" defTabSz="192024">
              <a:defRPr sz="1800">
                <a:solidFill>
                  <a:srgbClr val="000000"/>
                </a:solidFill>
              </a:defRPr>
            </a:pPr>
            <a:endParaRPr sz="1152">
              <a:uFill>
                <a:solidFill/>
              </a:uFill>
              <a:latin typeface="Calibri"/>
              <a:ea typeface="Calibri"/>
              <a:cs typeface="Calibri"/>
              <a:sym typeface="Calibri"/>
            </a:endParaRPr>
          </a:p>
          <a:p>
            <a:pPr lvl="0" defTabSz="658268">
              <a:defRPr sz="1800">
                <a:solidFill>
                  <a:srgbClr val="000000"/>
                </a:solidFill>
              </a:defRPr>
            </a:pPr>
            <a:endParaRPr sz="1296">
              <a:latin typeface="Cambria"/>
              <a:ea typeface="Cambria"/>
              <a:cs typeface="Cambria"/>
              <a:sym typeface="Cambria"/>
            </a:endParaRPr>
          </a:p>
          <a:p>
            <a:pPr lvl="0" defTabSz="329184">
              <a:defRPr sz="1800">
                <a:solidFill>
                  <a:srgbClr val="000000"/>
                </a:solidFill>
              </a:defRPr>
            </a:pPr>
            <a:endParaRPr sz="3672">
              <a:latin typeface="Cambria"/>
              <a:ea typeface="Cambria"/>
              <a:cs typeface="Cambria"/>
              <a:sym typeface="Cambria"/>
            </a:endParaRPr>
          </a:p>
        </p:txBody>
      </p:sp>
      <p:sp>
        <p:nvSpPr>
          <p:cNvPr id="59" name="Shape 59"/>
          <p:cNvSpPr/>
          <p:nvPr/>
        </p:nvSpPr>
        <p:spPr>
          <a:xfrm>
            <a:off x="1143000" y="13243559"/>
            <a:ext cx="12801601" cy="46474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defTabSz="914262">
              <a:defRPr sz="1800">
                <a:solidFill>
                  <a:srgbClr val="000000"/>
                </a:solidFill>
              </a:defRPr>
            </a:pPr>
            <a:r>
              <a:rPr spc="-317" sz="5100">
                <a:latin typeface="Cambria"/>
                <a:ea typeface="Cambria"/>
                <a:cs typeface="Cambria"/>
                <a:sym typeface="Cambria"/>
              </a:rPr>
              <a:t>Most of these studies focused on short term effects of coffee consumption.Therefore, in the present study the associations between long term coffee consumption and the components of the metabolic syndrome were investigated</a:t>
            </a:r>
            <a:r>
              <a:rPr spc="-81" sz="1300">
                <a:latin typeface="Cambria"/>
                <a:ea typeface="Cambria"/>
                <a:cs typeface="Cambria"/>
                <a:sym typeface="Cambria"/>
              </a:rPr>
              <a:t>.</a:t>
            </a:r>
          </a:p>
        </p:txBody>
      </p:sp>
      <p:sp>
        <p:nvSpPr>
          <p:cNvPr id="60" name="Shape 60"/>
          <p:cNvSpPr/>
          <p:nvPr/>
        </p:nvSpPr>
        <p:spPr>
          <a:xfrm>
            <a:off x="10102809" y="27639385"/>
            <a:ext cx="1270001" cy="1270001"/>
          </a:xfrm>
          <a:prstGeom prst="rightArrow">
            <a:avLst>
              <a:gd name="adj1" fmla="val 32000"/>
              <a:gd name="adj2" fmla="val 64000"/>
            </a:avLst>
          </a:prstGeom>
          <a:solidFill>
            <a:srgbClr val="34340B"/>
          </a:solidFill>
          <a:ln w="25400">
            <a:solidFill>
              <a:srgbClr val="93A299"/>
            </a:solidFill>
          </a:ln>
        </p:spPr>
        <p:txBody>
          <a:bodyPr lIns="45718" tIns="45718" rIns="45718" bIns="45718" anchor="ctr"/>
          <a:lstStyle/>
          <a:p>
            <a:pPr lvl="0"/>
          </a:p>
        </p:txBody>
      </p:sp>
      <p:sp>
        <p:nvSpPr>
          <p:cNvPr id="61" name="Shape 61"/>
          <p:cNvSpPr/>
          <p:nvPr/>
        </p:nvSpPr>
        <p:spPr>
          <a:xfrm>
            <a:off x="21290181" y="27639385"/>
            <a:ext cx="1270001" cy="1270001"/>
          </a:xfrm>
          <a:prstGeom prst="rightArrow">
            <a:avLst>
              <a:gd name="adj1" fmla="val 32000"/>
              <a:gd name="adj2" fmla="val 64000"/>
            </a:avLst>
          </a:prstGeom>
          <a:solidFill>
            <a:srgbClr val="34340B"/>
          </a:solidFill>
          <a:ln w="25400">
            <a:solidFill>
              <a:srgbClr val="93A299"/>
            </a:solidFill>
          </a:ln>
        </p:spPr>
        <p:txBody>
          <a:bodyPr lIns="45718" tIns="45718" rIns="45718" bIns="45718" anchor="ctr"/>
          <a:lstStyle/>
          <a:p>
            <a:pPr lvl="0"/>
          </a:p>
        </p:txBody>
      </p:sp>
      <p:sp>
        <p:nvSpPr>
          <p:cNvPr id="62" name="Shape 62"/>
          <p:cNvSpPr/>
          <p:nvPr/>
        </p:nvSpPr>
        <p:spPr>
          <a:xfrm>
            <a:off x="31808437" y="27639385"/>
            <a:ext cx="1270001" cy="1270001"/>
          </a:xfrm>
          <a:prstGeom prst="rightArrow">
            <a:avLst>
              <a:gd name="adj1" fmla="val 32000"/>
              <a:gd name="adj2" fmla="val 64000"/>
            </a:avLst>
          </a:prstGeom>
          <a:solidFill>
            <a:srgbClr val="34340B"/>
          </a:solidFill>
          <a:ln w="25400">
            <a:solidFill>
              <a:srgbClr val="93A299"/>
            </a:solidFill>
          </a:ln>
        </p:spPr>
        <p:txBody>
          <a:bodyPr lIns="45718" tIns="45718" rIns="45718" bIns="45718" anchor="ctr"/>
          <a:lstStyle/>
          <a:p>
            <a:pPr lvl="0"/>
          </a:p>
        </p:txBody>
      </p:sp>
      <p:sp>
        <p:nvSpPr>
          <p:cNvPr id="63" name="Shape 63"/>
          <p:cNvSpPr/>
          <p:nvPr/>
        </p:nvSpPr>
        <p:spPr>
          <a:xfrm>
            <a:off x="20979131" y="15957296"/>
            <a:ext cx="1932939" cy="1003808"/>
          </a:xfrm>
          <a:prstGeom prst="rect">
            <a:avLst/>
          </a:prstGeom>
          <a:ln w="12700">
            <a:miter lim="400000"/>
          </a:ln>
        </p:spPr>
        <p:txBody>
          <a:bodyPr wrap="none" lIns="45718" tIns="45718" rIns="45718" bIns="45718">
            <a:spAutoFit/>
          </a:bodyPr>
          <a:lstStyle/>
          <a:p>
            <a:pPr lvl="0"/>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292934"/>
      </a:dk1>
      <a:lt1>
        <a:srgbClr val="34340B"/>
      </a:lt1>
      <a:dk2>
        <a:srgbClr val="A7A7A7"/>
      </a:dk2>
      <a:lt2>
        <a:srgbClr val="535353"/>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340B"/>
        </a:solidFill>
        <a:ln w="25400" cap="flat">
          <a:solidFill>
            <a:srgbClr val="93A299"/>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1" hangingPunct="0">
          <a:lnSpc>
            <a:spcPct val="100000"/>
          </a:lnSpc>
          <a:spcBef>
            <a:spcPts val="0"/>
          </a:spcBef>
          <a:spcAft>
            <a:spcPts val="0"/>
          </a:spcAft>
          <a:buClrTx/>
          <a:buSzTx/>
          <a:buFontTx/>
          <a:buNone/>
          <a:tabLst/>
          <a:defRPr b="0" baseline="0" cap="none" i="0" spc="0" strike="noStrike" sz="7200" u="none" kumimoji="0" normalizeH="0">
            <a:ln>
              <a:noFill/>
            </a:ln>
            <a:solidFill>
              <a:srgbClr val="292934"/>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93A299"/>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1" hangingPunct="0">
          <a:lnSpc>
            <a:spcPct val="100000"/>
          </a:lnSpc>
          <a:spcBef>
            <a:spcPts val="0"/>
          </a:spcBef>
          <a:spcAft>
            <a:spcPts val="0"/>
          </a:spcAft>
          <a:buClrTx/>
          <a:buSzTx/>
          <a:buFontTx/>
          <a:buNone/>
          <a:tabLst/>
          <a:defRPr b="0" baseline="0" cap="none" i="0" spc="0" strike="noStrike" sz="7200" u="none" kumimoji="0" normalizeH="0">
            <a:ln>
              <a:noFill/>
            </a:ln>
            <a:solidFill>
              <a:srgbClr val="292934"/>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340B"/>
        </a:solidFill>
        <a:ln w="25400" cap="flat">
          <a:solidFill>
            <a:srgbClr val="93A299"/>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1" hangingPunct="0">
          <a:lnSpc>
            <a:spcPct val="100000"/>
          </a:lnSpc>
          <a:spcBef>
            <a:spcPts val="0"/>
          </a:spcBef>
          <a:spcAft>
            <a:spcPts val="0"/>
          </a:spcAft>
          <a:buClrTx/>
          <a:buSzTx/>
          <a:buFontTx/>
          <a:buNone/>
          <a:tabLst/>
          <a:defRPr b="0" baseline="0" cap="none" i="0" spc="0" strike="noStrike" sz="7200" u="none" kumimoji="0" normalizeH="0">
            <a:ln>
              <a:noFill/>
            </a:ln>
            <a:solidFill>
              <a:srgbClr val="292934"/>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93A299"/>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1" hangingPunct="0">
          <a:lnSpc>
            <a:spcPct val="100000"/>
          </a:lnSpc>
          <a:spcBef>
            <a:spcPts val="0"/>
          </a:spcBef>
          <a:spcAft>
            <a:spcPts val="0"/>
          </a:spcAft>
          <a:buClrTx/>
          <a:buSzTx/>
          <a:buFontTx/>
          <a:buNone/>
          <a:tabLst/>
          <a:defRPr b="0" baseline="0" cap="none" i="0" spc="0" strike="noStrike" sz="7200" u="none" kumimoji="0" normalizeH="0">
            <a:ln>
              <a:noFill/>
            </a:ln>
            <a:solidFill>
              <a:srgbClr val="292934"/>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