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1" r:id="rId5"/>
    <p:sldId id="262" r:id="rId6"/>
    <p:sldId id="264"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9"/>
  </p:normalViewPr>
  <p:slideViewPr>
    <p:cSldViewPr snapToGrid="0">
      <p:cViewPr varScale="1">
        <p:scale>
          <a:sx n="106" d="100"/>
          <a:sy n="106" d="100"/>
        </p:scale>
        <p:origin x="7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CF9251-FACF-4C06-B772-00372810E5B7}" type="datetimeFigureOut">
              <a:rPr lang="en-US" smtClean="0"/>
              <a:t>4/28/20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167840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CF9251-FACF-4C06-B772-00372810E5B7}" type="datetimeFigureOut">
              <a:rPr lang="en-US" smtClean="0"/>
              <a:t>4/28/20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1244930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CF9251-FACF-4C06-B772-00372810E5B7}" type="datetimeFigureOut">
              <a:rPr lang="en-US" smtClean="0"/>
              <a:t>4/28/20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02E47-F624-4BB0-82D5-6ED42572880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4374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CF9251-FACF-4C06-B772-00372810E5B7}" type="datetimeFigureOut">
              <a:rPr lang="en-US" smtClean="0"/>
              <a:t>4/28/20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4256303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CF9251-FACF-4C06-B772-00372810E5B7}" type="datetimeFigureOut">
              <a:rPr lang="en-US" smtClean="0"/>
              <a:t>4/28/20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02E47-F624-4BB0-82D5-6ED42572880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2032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CF9251-FACF-4C06-B772-00372810E5B7}" type="datetimeFigureOut">
              <a:rPr lang="en-US" smtClean="0"/>
              <a:t>4/28/20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2557003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CF9251-FACF-4C06-B772-00372810E5B7}" type="datetimeFigureOut">
              <a:rPr lang="en-US" smtClean="0"/>
              <a:t>4/28/20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2760338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CF9251-FACF-4C06-B772-00372810E5B7}" type="datetimeFigureOut">
              <a:rPr lang="en-US" smtClean="0"/>
              <a:t>4/28/20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3817706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CF9251-FACF-4C06-B772-00372810E5B7}" type="datetimeFigureOut">
              <a:rPr lang="en-US" smtClean="0"/>
              <a:t>4/28/20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5433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CF9251-FACF-4C06-B772-00372810E5B7}" type="datetimeFigureOut">
              <a:rPr lang="en-US" smtClean="0"/>
              <a:t>4/28/20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574613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CF9251-FACF-4C06-B772-00372810E5B7}" type="datetimeFigureOut">
              <a:rPr lang="en-US" smtClean="0"/>
              <a:t>4/28/20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439402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CF9251-FACF-4C06-B772-00372810E5B7}" type="datetimeFigureOut">
              <a:rPr lang="en-US" smtClean="0"/>
              <a:t>4/28/20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865862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CF9251-FACF-4C06-B772-00372810E5B7}" type="datetimeFigureOut">
              <a:rPr lang="en-US" smtClean="0"/>
              <a:t>4/28/20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2152684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CF9251-FACF-4C06-B772-00372810E5B7}" type="datetimeFigureOut">
              <a:rPr lang="en-US" smtClean="0"/>
              <a:t>4/28/20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3844129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CF9251-FACF-4C06-B772-00372810E5B7}" type="datetimeFigureOut">
              <a:rPr lang="en-US" smtClean="0"/>
              <a:t>4/28/20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242657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CF9251-FACF-4C06-B772-00372810E5B7}" type="datetimeFigureOut">
              <a:rPr lang="en-US" smtClean="0"/>
              <a:t>4/28/20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883089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CF9251-FACF-4C06-B772-00372810E5B7}" type="datetimeFigureOut">
              <a:rPr lang="en-US" smtClean="0"/>
              <a:t>4/28/20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002E47-F624-4BB0-82D5-6ED425728804}" type="slidenum">
              <a:rPr lang="en-US" smtClean="0"/>
              <a:t>‹#›</a:t>
            </a:fld>
            <a:endParaRPr lang="en-US"/>
          </a:p>
        </p:txBody>
      </p:sp>
    </p:spTree>
    <p:extLst>
      <p:ext uri="{BB962C8B-B14F-4D97-AF65-F5344CB8AC3E}">
        <p14:creationId xmlns:p14="http://schemas.microsoft.com/office/powerpoint/2010/main" val="375080161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18.223.149.253:8080/contagino" TargetMode="External"/><Relationship Id="rId2" Type="http://schemas.openxmlformats.org/officeDocument/2006/relationships/hyperlink" Target="mailto:contagino.20@gmail.co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952248"/>
            <a:ext cx="7766936" cy="1646302"/>
          </a:xfrm>
        </p:spPr>
        <p:txBody>
          <a:bodyPr/>
          <a:lstStyle/>
          <a:p>
            <a:pPr algn="ctr"/>
            <a:r>
              <a:rPr lang="en-US" dirty="0"/>
              <a:t>IBM Call for Code 2020 – Team   </a:t>
            </a:r>
          </a:p>
        </p:txBody>
      </p:sp>
      <p:sp>
        <p:nvSpPr>
          <p:cNvPr id="4" name="Subtitle 2"/>
          <p:cNvSpPr>
            <a:spLocks noGrp="1"/>
          </p:cNvSpPr>
          <p:nvPr>
            <p:ph type="subTitle" idx="1"/>
          </p:nvPr>
        </p:nvSpPr>
        <p:spPr>
          <a:xfrm>
            <a:off x="4768650" y="4483508"/>
            <a:ext cx="4473679" cy="2158053"/>
          </a:xfrm>
        </p:spPr>
        <p:txBody>
          <a:bodyPr>
            <a:normAutofit/>
          </a:bodyPr>
          <a:lstStyle/>
          <a:p>
            <a:pPr algn="l"/>
            <a:r>
              <a:rPr lang="en-US" sz="1600" b="1" dirty="0"/>
              <a:t>Debashis Guha Thakurta: </a:t>
            </a:r>
            <a:r>
              <a:rPr lang="en-US" sz="1600" dirty="0"/>
              <a:t>Mentor &amp; BA</a:t>
            </a:r>
          </a:p>
          <a:p>
            <a:pPr algn="l"/>
            <a:r>
              <a:rPr lang="en-US" sz="1600" b="1" dirty="0"/>
              <a:t>Projjwalanka Pramanick:</a:t>
            </a:r>
            <a:r>
              <a:rPr lang="en-US" sz="1600" dirty="0"/>
              <a:t> Architect</a:t>
            </a:r>
          </a:p>
          <a:p>
            <a:pPr algn="l"/>
            <a:r>
              <a:rPr lang="en-US" sz="1600" b="1" dirty="0"/>
              <a:t>Debanjan Mitra:</a:t>
            </a:r>
            <a:r>
              <a:rPr lang="en-US" sz="1600" dirty="0"/>
              <a:t> Designer &amp; UI developer</a:t>
            </a:r>
          </a:p>
          <a:p>
            <a:pPr algn="l"/>
            <a:r>
              <a:rPr lang="en-US" sz="1600" b="1" dirty="0"/>
              <a:t>Kousik Dey:</a:t>
            </a:r>
            <a:r>
              <a:rPr lang="en-US" sz="1600" dirty="0"/>
              <a:t> Sr. Full Stack Developer</a:t>
            </a:r>
          </a:p>
          <a:p>
            <a:pPr algn="l"/>
            <a:r>
              <a:rPr lang="en-US" sz="1600" b="1" dirty="0"/>
              <a:t>Sairam Harikrishnan:</a:t>
            </a:r>
            <a:r>
              <a:rPr lang="en-US" sz="1600" dirty="0"/>
              <a:t> Jr. Full Stack Developer</a:t>
            </a:r>
          </a:p>
          <a:p>
            <a:pPr algn="l"/>
            <a:endParaRPr lang="en-US" sz="14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5831" y="2628480"/>
            <a:ext cx="3696929" cy="1059629"/>
          </a:xfrm>
          <a:prstGeom prst="rect">
            <a:avLst/>
          </a:prstGeom>
        </p:spPr>
      </p:pic>
    </p:spTree>
    <p:extLst>
      <p:ext uri="{BB962C8B-B14F-4D97-AF65-F5344CB8AC3E}">
        <p14:creationId xmlns:p14="http://schemas.microsoft.com/office/powerpoint/2010/main" val="1135725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9" y="147490"/>
            <a:ext cx="9035845" cy="904562"/>
          </a:xfrm>
        </p:spPr>
        <p:txBody>
          <a:bodyPr>
            <a:noAutofit/>
          </a:bodyPr>
          <a:lstStyle/>
          <a:p>
            <a:r>
              <a:rPr lang="en-US" sz="3200" dirty="0"/>
              <a:t>PROBLEM STATEMENT: PREVENTING CONTAGIONS</a:t>
            </a:r>
            <a:endParaRPr lang="en-US" dirty="0"/>
          </a:p>
        </p:txBody>
      </p:sp>
      <p:sp>
        <p:nvSpPr>
          <p:cNvPr id="3" name="Content Placeholder 2"/>
          <p:cNvSpPr>
            <a:spLocks noGrp="1"/>
          </p:cNvSpPr>
          <p:nvPr>
            <p:ph idx="1"/>
          </p:nvPr>
        </p:nvSpPr>
        <p:spPr>
          <a:xfrm>
            <a:off x="524285" y="1150375"/>
            <a:ext cx="8820625" cy="4890988"/>
          </a:xfrm>
        </p:spPr>
        <p:txBody>
          <a:bodyPr/>
          <a:lstStyle/>
          <a:p>
            <a:r>
              <a:rPr lang="en-US" dirty="0"/>
              <a:t>Govt. authorities and public in general are too late to react to outbreak of a disease on ground zero. By the time they react, it has already spread into multiple locations</a:t>
            </a:r>
          </a:p>
          <a:p>
            <a:r>
              <a:rPr lang="en-US" dirty="0"/>
              <a:t>More location it spreads into, more difficult it becomes to contain the disease. Key to prevention of Contagions: early detection of trend and quick precautionary measures to prevent spreading</a:t>
            </a:r>
          </a:p>
          <a:p>
            <a:r>
              <a:rPr lang="en-US" dirty="0"/>
              <a:t>Probable reasons for late reaction</a:t>
            </a:r>
          </a:p>
          <a:p>
            <a:pPr lvl="1"/>
            <a:r>
              <a:rPr lang="en-US" dirty="0"/>
              <a:t>Lack of credible information source</a:t>
            </a:r>
          </a:p>
          <a:p>
            <a:pPr lvl="1"/>
            <a:r>
              <a:rPr lang="en-US" dirty="0"/>
              <a:t>Unable to spot the initial trend</a:t>
            </a:r>
          </a:p>
          <a:p>
            <a:pPr lvl="1"/>
            <a:r>
              <a:rPr lang="en-US" dirty="0"/>
              <a:t>Financial / Operational / Infrastructure</a:t>
            </a:r>
          </a:p>
          <a:p>
            <a:pPr lvl="1"/>
            <a:r>
              <a:rPr lang="en-US" dirty="0"/>
              <a:t>Inertia</a:t>
            </a:r>
          </a:p>
          <a:p>
            <a:pPr lvl="1"/>
            <a:endParaRPr lang="en-US" dirty="0"/>
          </a:p>
          <a:p>
            <a:pPr marL="457200" lvl="1" indent="0">
              <a:buNone/>
            </a:pPr>
            <a:r>
              <a:rPr lang="en-US" dirty="0">
                <a:solidFill>
                  <a:srgbClr val="00B0F0"/>
                </a:solidFill>
              </a:rPr>
              <a:t>WITH MASS REACH OF SOCIAL MEDIA, CAN WE ATTEMPT TO TAKE DOWN FIRST TWO?</a:t>
            </a:r>
          </a:p>
        </p:txBody>
      </p:sp>
      <p:pic>
        <p:nvPicPr>
          <p:cNvPr id="4" name="Picture 3">
            <a:extLst>
              <a:ext uri="{FF2B5EF4-FFF2-40B4-BE49-F238E27FC236}">
                <a16:creationId xmlns:a16="http://schemas.microsoft.com/office/drawing/2014/main" id="{FDE5BE9C-352C-D64B-ADDC-6FCE38AD4C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286" y="6280696"/>
            <a:ext cx="1906094" cy="546332"/>
          </a:xfrm>
          <a:prstGeom prst="rect">
            <a:avLst/>
          </a:prstGeom>
        </p:spPr>
      </p:pic>
    </p:spTree>
    <p:extLst>
      <p:ext uri="{BB962C8B-B14F-4D97-AF65-F5344CB8AC3E}">
        <p14:creationId xmlns:p14="http://schemas.microsoft.com/office/powerpoint/2010/main" val="815270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9" y="147490"/>
            <a:ext cx="9035845" cy="904562"/>
          </a:xfrm>
        </p:spPr>
        <p:txBody>
          <a:bodyPr>
            <a:noAutofit/>
          </a:bodyPr>
          <a:lstStyle/>
          <a:p>
            <a:r>
              <a:rPr lang="en-US" sz="2800" dirty="0"/>
              <a:t>SOLUTION: APPLYING NATURAL LANGUAGE PROCESSING OVER SOCIAL MEDIA POSTS TO PREVENT CONTAGIONS</a:t>
            </a:r>
            <a:br>
              <a:rPr lang="en-US" sz="2800" dirty="0"/>
            </a:br>
            <a:endParaRPr lang="en-US" sz="2800" dirty="0"/>
          </a:p>
        </p:txBody>
      </p:sp>
      <p:sp>
        <p:nvSpPr>
          <p:cNvPr id="3" name="Content Placeholder 2"/>
          <p:cNvSpPr>
            <a:spLocks noGrp="1"/>
          </p:cNvSpPr>
          <p:nvPr>
            <p:ph idx="1"/>
          </p:nvPr>
        </p:nvSpPr>
        <p:spPr>
          <a:xfrm>
            <a:off x="548349" y="1455175"/>
            <a:ext cx="8820625" cy="4890988"/>
          </a:xfrm>
        </p:spPr>
        <p:txBody>
          <a:bodyPr/>
          <a:lstStyle/>
          <a:p>
            <a:r>
              <a:rPr lang="en-US" dirty="0"/>
              <a:t>With popularity of social media, important information is often lost in deluge of recreational posts and memes </a:t>
            </a:r>
          </a:p>
          <a:p>
            <a:r>
              <a:rPr lang="en-US" dirty="0"/>
              <a:t>Our solution proposes to mine relevant posts across social media platforms (facebook, twitter, online news portal, etc.) and extract necessary information using NLP to highlight initial trend for any disease in any location</a:t>
            </a:r>
          </a:p>
          <a:p>
            <a:r>
              <a:rPr lang="en-US" dirty="0"/>
              <a:t>Key steps for solution</a:t>
            </a:r>
          </a:p>
          <a:p>
            <a:pPr lvl="1"/>
            <a:r>
              <a:rPr lang="en-US" dirty="0"/>
              <a:t>Defining relevant keywords for targeted ailments / diseases </a:t>
            </a:r>
          </a:p>
          <a:p>
            <a:pPr lvl="1"/>
            <a:r>
              <a:rPr lang="en-US" dirty="0"/>
              <a:t>Collection of posts across online platforms using a third party API using the keywords</a:t>
            </a:r>
          </a:p>
          <a:p>
            <a:pPr lvl="1"/>
            <a:r>
              <a:rPr lang="en-US" dirty="0"/>
              <a:t>Filtering of posts to feed only relevant text to the </a:t>
            </a:r>
            <a:r>
              <a:rPr lang="en-US" b="1" dirty="0"/>
              <a:t>IBM NLP/NLU</a:t>
            </a:r>
            <a:r>
              <a:rPr lang="en-US" dirty="0"/>
              <a:t> service</a:t>
            </a:r>
          </a:p>
          <a:p>
            <a:pPr lvl="1"/>
            <a:r>
              <a:rPr lang="en-US" dirty="0"/>
              <a:t>Processing output from the service to identify location vs ailment trend</a:t>
            </a:r>
          </a:p>
          <a:p>
            <a:pPr lvl="1"/>
            <a:r>
              <a:rPr lang="en-US" dirty="0"/>
              <a:t>Displaying locations identified on the map (currently limited to US)</a:t>
            </a:r>
          </a:p>
          <a:p>
            <a:pPr lvl="1"/>
            <a:endParaRPr lang="en-US" dirty="0"/>
          </a:p>
          <a:p>
            <a:pPr marL="457200" lvl="1" indent="0">
              <a:buNone/>
            </a:pPr>
            <a:r>
              <a:rPr lang="en-US" dirty="0">
                <a:solidFill>
                  <a:srgbClr val="00B0F0"/>
                </a:solidFill>
              </a:rPr>
              <a:t>OUR GOAL: </a:t>
            </a:r>
            <a:r>
              <a:rPr lang="en-US" i="1" dirty="0">
                <a:solidFill>
                  <a:srgbClr val="00B0F0"/>
                </a:solidFill>
              </a:rPr>
              <a:t>NO</a:t>
            </a:r>
            <a:r>
              <a:rPr lang="en-US" dirty="0">
                <a:solidFill>
                  <a:srgbClr val="00B0F0"/>
                </a:solidFill>
              </a:rPr>
              <a:t> CONTAGION =&gt; CONTAGI</a:t>
            </a:r>
            <a:r>
              <a:rPr lang="en-US" i="1" dirty="0">
                <a:solidFill>
                  <a:srgbClr val="00B0F0"/>
                </a:solidFill>
              </a:rPr>
              <a:t>NO</a:t>
            </a:r>
          </a:p>
          <a:p>
            <a:pPr marL="457200" lvl="1" indent="0">
              <a:buNone/>
            </a:pPr>
            <a:endParaRPr lang="en-US" dirty="0"/>
          </a:p>
        </p:txBody>
      </p:sp>
      <p:pic>
        <p:nvPicPr>
          <p:cNvPr id="4" name="Picture 3">
            <a:extLst>
              <a:ext uri="{FF2B5EF4-FFF2-40B4-BE49-F238E27FC236}">
                <a16:creationId xmlns:a16="http://schemas.microsoft.com/office/drawing/2014/main" id="{DEF1A9D6-E24C-A142-867B-1570A550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286" y="6280696"/>
            <a:ext cx="1906094" cy="546332"/>
          </a:xfrm>
          <a:prstGeom prst="rect">
            <a:avLst/>
          </a:prstGeom>
        </p:spPr>
      </p:pic>
    </p:spTree>
    <p:extLst>
      <p:ext uri="{BB962C8B-B14F-4D97-AF65-F5344CB8AC3E}">
        <p14:creationId xmlns:p14="http://schemas.microsoft.com/office/powerpoint/2010/main" val="4239079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9" y="186818"/>
            <a:ext cx="9035845" cy="904562"/>
          </a:xfrm>
        </p:spPr>
        <p:txBody>
          <a:bodyPr>
            <a:noAutofit/>
          </a:bodyPr>
          <a:lstStyle/>
          <a:p>
            <a:r>
              <a:rPr lang="en-US" sz="3200" dirty="0"/>
              <a:t>KEY FEATURES OF THE APP / APPLICATION</a:t>
            </a:r>
          </a:p>
        </p:txBody>
      </p:sp>
      <p:sp>
        <p:nvSpPr>
          <p:cNvPr id="3" name="Content Placeholder 2"/>
          <p:cNvSpPr>
            <a:spLocks noGrp="1"/>
          </p:cNvSpPr>
          <p:nvPr>
            <p:ph idx="1"/>
          </p:nvPr>
        </p:nvSpPr>
        <p:spPr>
          <a:xfrm>
            <a:off x="540228" y="820300"/>
            <a:ext cx="8899285" cy="5424300"/>
          </a:xfrm>
        </p:spPr>
        <p:txBody>
          <a:bodyPr>
            <a:normAutofit/>
          </a:bodyPr>
          <a:lstStyle/>
          <a:p>
            <a:r>
              <a:rPr lang="en-US" dirty="0"/>
              <a:t>Landing page / Home screen: Resident country map of the app user </a:t>
            </a:r>
          </a:p>
          <a:p>
            <a:r>
              <a:rPr lang="en-US" dirty="0"/>
              <a:t>Cities identified with trend of any disease (default to Covid-19 for now) will be displayed on map (currently limited to US)</a:t>
            </a:r>
          </a:p>
          <a:p>
            <a:r>
              <a:rPr lang="en-US" dirty="0"/>
              <a:t>On clicking a particular city icon, total number of posts referring the city and ailment is displayed</a:t>
            </a:r>
          </a:p>
          <a:p>
            <a:r>
              <a:rPr lang="en-US" dirty="0"/>
              <a:t>Alerts for the cities to stay until a defined number of days from last post</a:t>
            </a:r>
          </a:p>
          <a:p>
            <a:r>
              <a:rPr lang="en-US" dirty="0"/>
              <a:t>Disease specific filter on map – only cities with selected disease to be displayed</a:t>
            </a:r>
          </a:p>
          <a:p>
            <a:r>
              <a:rPr lang="en-US" dirty="0"/>
              <a:t>Change of country map for international travelers based on geo location</a:t>
            </a:r>
          </a:p>
          <a:p>
            <a:r>
              <a:rPr lang="en-US" dirty="0"/>
              <a:t>Configurable options: language of posts/tweets, social media, disease keywords, number of days to keep the city alert on after last post, etc.</a:t>
            </a:r>
          </a:p>
          <a:p>
            <a:r>
              <a:rPr lang="en-US" dirty="0"/>
              <a:t>Capable to support any practical number of location/disease combination</a:t>
            </a:r>
          </a:p>
          <a:p>
            <a:pPr marL="0" indent="0">
              <a:buNone/>
            </a:pPr>
            <a:r>
              <a:rPr lang="en-US" sz="1600" dirty="0">
                <a:solidFill>
                  <a:srgbClr val="00B0F0"/>
                </a:solidFill>
              </a:rPr>
              <a:t>	</a:t>
            </a:r>
          </a:p>
          <a:p>
            <a:pPr marL="0" indent="0">
              <a:buNone/>
            </a:pPr>
            <a:r>
              <a:rPr lang="en-US" sz="1600" dirty="0">
                <a:solidFill>
                  <a:srgbClr val="00B0F0"/>
                </a:solidFill>
              </a:rPr>
              <a:t>	ACCURACY AND COVERAGE CAN BE IMPROVED WITH PAID SERVICE / ACCOUNTS</a:t>
            </a:r>
            <a:endParaRPr lang="en-US" dirty="0">
              <a:solidFill>
                <a:srgbClr val="00B0F0"/>
              </a:solidFill>
            </a:endParaRPr>
          </a:p>
          <a:p>
            <a:pPr marL="457200" lvl="1" indent="0">
              <a:buNone/>
            </a:pPr>
            <a:endParaRPr lang="en-US" dirty="0"/>
          </a:p>
        </p:txBody>
      </p:sp>
      <p:pic>
        <p:nvPicPr>
          <p:cNvPr id="4" name="Picture 3">
            <a:extLst>
              <a:ext uri="{FF2B5EF4-FFF2-40B4-BE49-F238E27FC236}">
                <a16:creationId xmlns:a16="http://schemas.microsoft.com/office/drawing/2014/main" id="{C6886A4C-75DF-CE4E-BE54-EB97AC1D91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286" y="6280696"/>
            <a:ext cx="1906094" cy="546332"/>
          </a:xfrm>
          <a:prstGeom prst="rect">
            <a:avLst/>
          </a:prstGeom>
        </p:spPr>
      </p:pic>
    </p:spTree>
    <p:extLst>
      <p:ext uri="{BB962C8B-B14F-4D97-AF65-F5344CB8AC3E}">
        <p14:creationId xmlns:p14="http://schemas.microsoft.com/office/powerpoint/2010/main" val="317356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9" y="147490"/>
            <a:ext cx="9035845" cy="904562"/>
          </a:xfrm>
        </p:spPr>
        <p:txBody>
          <a:bodyPr>
            <a:noAutofit/>
          </a:bodyPr>
          <a:lstStyle/>
          <a:p>
            <a:r>
              <a:rPr lang="en-US" sz="3200" dirty="0"/>
              <a:t>FUTURE ROADMAP</a:t>
            </a:r>
          </a:p>
        </p:txBody>
      </p:sp>
      <p:sp>
        <p:nvSpPr>
          <p:cNvPr id="3" name="Content Placeholder 2"/>
          <p:cNvSpPr>
            <a:spLocks noGrp="1"/>
          </p:cNvSpPr>
          <p:nvPr>
            <p:ph idx="1"/>
          </p:nvPr>
        </p:nvSpPr>
        <p:spPr>
          <a:xfrm>
            <a:off x="526485" y="825914"/>
            <a:ext cx="8820625" cy="5444950"/>
          </a:xfrm>
        </p:spPr>
        <p:txBody>
          <a:bodyPr>
            <a:noAutofit/>
          </a:bodyPr>
          <a:lstStyle/>
          <a:p>
            <a:r>
              <a:rPr lang="en-US" sz="1200" dirty="0"/>
              <a:t>A major release every quarter</a:t>
            </a:r>
          </a:p>
          <a:p>
            <a:r>
              <a:rPr lang="en-US" sz="1200" dirty="0"/>
              <a:t>Next major release: 31</a:t>
            </a:r>
            <a:r>
              <a:rPr lang="en-US" sz="1200" baseline="30000" dirty="0"/>
              <a:t>st</a:t>
            </a:r>
            <a:r>
              <a:rPr lang="en-US" sz="1200" dirty="0"/>
              <a:t> July</a:t>
            </a:r>
          </a:p>
          <a:p>
            <a:pPr lvl="1"/>
            <a:r>
              <a:rPr lang="en-US" sz="1200" dirty="0"/>
              <a:t>Multi lingual support through integration of Watson Language Translator – currently only English post / tweets / articles are considered</a:t>
            </a:r>
          </a:p>
          <a:p>
            <a:pPr lvl="1"/>
            <a:r>
              <a:rPr lang="en-US" sz="1200" dirty="0"/>
              <a:t>Multi country support and location tracking improvement through Google geocoder API</a:t>
            </a:r>
          </a:p>
          <a:p>
            <a:pPr lvl="1"/>
            <a:r>
              <a:rPr lang="en-US" sz="1200" dirty="0"/>
              <a:t>Pushback Notification: Residents of the identified cities residing within city boundary to get automatic alerts cautioning them about possible outbreak</a:t>
            </a:r>
          </a:p>
          <a:p>
            <a:r>
              <a:rPr lang="en-US" sz="1200" dirty="0"/>
              <a:t>Upcoming major features for subsequent releases</a:t>
            </a:r>
          </a:p>
          <a:p>
            <a:pPr lvl="1"/>
            <a:r>
              <a:rPr lang="en-US" sz="1200" dirty="0"/>
              <a:t>Automatic notification to city health authorities about possible outbreak of identified disease. Response from the authorities will also be published on the app</a:t>
            </a:r>
          </a:p>
          <a:p>
            <a:pPr lvl="1"/>
            <a:r>
              <a:rPr lang="en-US" sz="1200" dirty="0"/>
              <a:t>Integrate with IBM NLC classifier service to identify the disease from symptom keywords</a:t>
            </a:r>
          </a:p>
          <a:p>
            <a:pPr lvl="1"/>
            <a:r>
              <a:rPr lang="en-US" sz="1200" dirty="0"/>
              <a:t>Improvement of accuracy through crowd sourcing</a:t>
            </a:r>
          </a:p>
          <a:p>
            <a:pPr lvl="1"/>
            <a:r>
              <a:rPr lang="en-US" sz="1200" dirty="0"/>
              <a:t>Predicting future probability of outbreaks in a location based on analysis of accumulated data, and other factors such as weather conditions, immigration, etc.</a:t>
            </a:r>
          </a:p>
          <a:p>
            <a:r>
              <a:rPr lang="en-US" sz="1200" dirty="0"/>
              <a:t>Govt. authorities / pharmacy chains might also be interested in</a:t>
            </a:r>
          </a:p>
          <a:p>
            <a:pPr lvl="1"/>
            <a:r>
              <a:rPr lang="en-US" sz="1200" dirty="0"/>
              <a:t>Feature to monitor outbreak of seasonal ailments</a:t>
            </a:r>
          </a:p>
          <a:p>
            <a:pPr lvl="1"/>
            <a:r>
              <a:rPr lang="en-US" sz="1200" dirty="0"/>
              <a:t>Feature to focus on a specific geography rather than entire country</a:t>
            </a:r>
          </a:p>
          <a:p>
            <a:pPr marL="457200" lvl="1" indent="0">
              <a:buNone/>
            </a:pPr>
            <a:endParaRPr lang="en-US" sz="1200" dirty="0">
              <a:solidFill>
                <a:srgbClr val="00B0F0"/>
              </a:solidFill>
            </a:endParaRPr>
          </a:p>
          <a:p>
            <a:pPr marL="457200" lvl="1" indent="0">
              <a:buNone/>
            </a:pPr>
            <a:r>
              <a:rPr lang="en-US" sz="1200" dirty="0">
                <a:solidFill>
                  <a:srgbClr val="00B0F0"/>
                </a:solidFill>
              </a:rPr>
              <a:t>SOUNDS PROMISING? WE ARE EXCITED AS WELL!! LET’S EMBARK ON A CONTAGINO FUTURE</a:t>
            </a:r>
            <a:endParaRPr lang="en-US" sz="1200" dirty="0"/>
          </a:p>
          <a:p>
            <a:pPr lvl="1"/>
            <a:endParaRPr lang="en-US" sz="1200" dirty="0"/>
          </a:p>
        </p:txBody>
      </p:sp>
      <p:pic>
        <p:nvPicPr>
          <p:cNvPr id="4" name="Picture 3">
            <a:extLst>
              <a:ext uri="{FF2B5EF4-FFF2-40B4-BE49-F238E27FC236}">
                <a16:creationId xmlns:a16="http://schemas.microsoft.com/office/drawing/2014/main" id="{23F24C6C-B0F0-504F-8BC4-85AF0AE4C5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286" y="6280696"/>
            <a:ext cx="1906094" cy="546332"/>
          </a:xfrm>
          <a:prstGeom prst="rect">
            <a:avLst/>
          </a:prstGeom>
        </p:spPr>
      </p:pic>
    </p:spTree>
    <p:extLst>
      <p:ext uri="{BB962C8B-B14F-4D97-AF65-F5344CB8AC3E}">
        <p14:creationId xmlns:p14="http://schemas.microsoft.com/office/powerpoint/2010/main" val="12281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9" y="147490"/>
            <a:ext cx="9035845" cy="904562"/>
          </a:xfrm>
        </p:spPr>
        <p:txBody>
          <a:bodyPr>
            <a:noAutofit/>
          </a:bodyPr>
          <a:lstStyle/>
          <a:p>
            <a:r>
              <a:rPr lang="en-US" sz="2800" dirty="0"/>
              <a:t>BUSINESS MODEL &amp; FUNDING NEED FOR SUSTENANCE</a:t>
            </a:r>
          </a:p>
        </p:txBody>
      </p:sp>
      <p:sp>
        <p:nvSpPr>
          <p:cNvPr id="3" name="Content Placeholder 2"/>
          <p:cNvSpPr>
            <a:spLocks noGrp="1"/>
          </p:cNvSpPr>
          <p:nvPr>
            <p:ph idx="1"/>
          </p:nvPr>
        </p:nvSpPr>
        <p:spPr>
          <a:xfrm>
            <a:off x="572413" y="1056451"/>
            <a:ext cx="8992691" cy="4890988"/>
          </a:xfrm>
        </p:spPr>
        <p:txBody>
          <a:bodyPr>
            <a:normAutofit/>
          </a:bodyPr>
          <a:lstStyle/>
          <a:p>
            <a:r>
              <a:rPr lang="en-US" dirty="0"/>
              <a:t>Primarily </a:t>
            </a:r>
            <a:r>
              <a:rPr lang="en-US" dirty="0" err="1"/>
              <a:t>ContagiNO</a:t>
            </a:r>
            <a:r>
              <a:rPr lang="en-US" dirty="0"/>
              <a:t> will remain a free to use app for general public. But with increased usage, there is a fair chance of income from ad revenue</a:t>
            </a:r>
          </a:p>
          <a:p>
            <a:r>
              <a:rPr lang="en-US" dirty="0" err="1"/>
              <a:t>ContagiNO</a:t>
            </a:r>
            <a:r>
              <a:rPr lang="en-US" dirty="0"/>
              <a:t> can be quite useful for institutions as well. Probable customers: Govt. authorities, pharmacy chains and all industries affected by Contagions</a:t>
            </a:r>
          </a:p>
          <a:p>
            <a:r>
              <a:rPr lang="en-US" dirty="0"/>
              <a:t>For institutional customers, it can be marketed both in license and SAAS model based on customer need</a:t>
            </a:r>
          </a:p>
          <a:p>
            <a:r>
              <a:rPr lang="en-US" dirty="0"/>
              <a:t>With current team members, probable timeline to attempt all the envisioned functionalities: 12 – 15 months</a:t>
            </a:r>
          </a:p>
          <a:p>
            <a:r>
              <a:rPr lang="en-US" dirty="0"/>
              <a:t>Funding needed for sustenance of product development team: $10,000 per month, excluding licensing costs</a:t>
            </a:r>
          </a:p>
          <a:p>
            <a:r>
              <a:rPr lang="en-US" dirty="0"/>
              <a:t>To service client specific requirements, additional team members will be required</a:t>
            </a:r>
          </a:p>
          <a:p>
            <a:pPr marL="457200" lvl="1" indent="0">
              <a:buNone/>
            </a:pPr>
            <a:endParaRPr lang="en-US" dirty="0">
              <a:solidFill>
                <a:srgbClr val="00B0F0"/>
              </a:solidFill>
            </a:endParaRPr>
          </a:p>
          <a:p>
            <a:pPr marL="457200" lvl="1" indent="0">
              <a:buNone/>
            </a:pPr>
            <a:r>
              <a:rPr lang="en-US" dirty="0">
                <a:solidFill>
                  <a:srgbClr val="00B0F0"/>
                </a:solidFill>
              </a:rPr>
              <a:t>LOW INVESTMENT, HIGH RETURN FOR A NOBLE CAUSE: WIN </a:t>
            </a:r>
            <a:r>
              <a:rPr lang="en-US" dirty="0" err="1">
                <a:solidFill>
                  <a:srgbClr val="00B0F0"/>
                </a:solidFill>
              </a:rPr>
              <a:t>WIN</a:t>
            </a:r>
            <a:r>
              <a:rPr lang="en-US" dirty="0">
                <a:solidFill>
                  <a:srgbClr val="00B0F0"/>
                </a:solidFill>
              </a:rPr>
              <a:t> FOR ALL </a:t>
            </a:r>
            <a:r>
              <a:rPr lang="en-US" dirty="0">
                <a:solidFill>
                  <a:srgbClr val="00B0F0"/>
                </a:solidFill>
                <a:sym typeface="Wingdings" pitchFamily="2" charset="2"/>
              </a:rPr>
              <a:t></a:t>
            </a:r>
            <a:endParaRPr lang="en-US" dirty="0"/>
          </a:p>
          <a:p>
            <a:pPr lvl="1"/>
            <a:endParaRPr lang="en-US" dirty="0"/>
          </a:p>
        </p:txBody>
      </p:sp>
      <p:pic>
        <p:nvPicPr>
          <p:cNvPr id="4" name="Picture 3">
            <a:extLst>
              <a:ext uri="{FF2B5EF4-FFF2-40B4-BE49-F238E27FC236}">
                <a16:creationId xmlns:a16="http://schemas.microsoft.com/office/drawing/2014/main" id="{23F24C6C-B0F0-504F-8BC4-85AF0AE4C5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286" y="6280696"/>
            <a:ext cx="1906094" cy="546332"/>
          </a:xfrm>
          <a:prstGeom prst="rect">
            <a:avLst/>
          </a:prstGeom>
        </p:spPr>
      </p:pic>
    </p:spTree>
    <p:extLst>
      <p:ext uri="{BB962C8B-B14F-4D97-AF65-F5344CB8AC3E}">
        <p14:creationId xmlns:p14="http://schemas.microsoft.com/office/powerpoint/2010/main" val="4113646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3756" y="2184700"/>
            <a:ext cx="4086726" cy="1189647"/>
          </a:xfrm>
        </p:spPr>
        <p:txBody>
          <a:bodyPr/>
          <a:lstStyle/>
          <a:p>
            <a:r>
              <a:rPr lang="en-US" dirty="0"/>
              <a:t>QUESTIONS?</a:t>
            </a:r>
          </a:p>
        </p:txBody>
      </p:sp>
      <p:sp>
        <p:nvSpPr>
          <p:cNvPr id="3" name="Title 1">
            <a:extLst>
              <a:ext uri="{FF2B5EF4-FFF2-40B4-BE49-F238E27FC236}">
                <a16:creationId xmlns:a16="http://schemas.microsoft.com/office/drawing/2014/main" id="{EBB7B624-030B-B541-BDDA-8BF2B15C5806}"/>
              </a:ext>
            </a:extLst>
          </p:cNvPr>
          <p:cNvSpPr txBox="1">
            <a:spLocks/>
          </p:cNvSpPr>
          <p:nvPr/>
        </p:nvSpPr>
        <p:spPr>
          <a:xfrm>
            <a:off x="4162937" y="4028155"/>
            <a:ext cx="5570621" cy="124193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600" dirty="0">
                <a:solidFill>
                  <a:schemeClr val="tx1"/>
                </a:solidFill>
              </a:rPr>
              <a:t>Feel free to reach out to team </a:t>
            </a:r>
            <a:r>
              <a:rPr lang="en-US" sz="1600" dirty="0" err="1">
                <a:solidFill>
                  <a:schemeClr val="tx1"/>
                </a:solidFill>
              </a:rPr>
              <a:t>ContagiNO</a:t>
            </a:r>
            <a:r>
              <a:rPr lang="en-US" sz="1600" dirty="0">
                <a:solidFill>
                  <a:schemeClr val="tx1"/>
                </a:solidFill>
              </a:rPr>
              <a:t>: </a:t>
            </a:r>
            <a:r>
              <a:rPr lang="en-US" sz="1600" dirty="0">
                <a:solidFill>
                  <a:schemeClr val="tx1"/>
                </a:solidFill>
                <a:hlinkClick r:id="rId2"/>
              </a:rPr>
              <a:t>contagino.20@gmail.com</a:t>
            </a:r>
            <a:endParaRPr lang="en-US" sz="1600" dirty="0">
              <a:solidFill>
                <a:schemeClr val="tx1"/>
              </a:solidFill>
            </a:endParaRPr>
          </a:p>
          <a:p>
            <a:pPr algn="l"/>
            <a:endParaRPr lang="en-US" sz="1600" dirty="0">
              <a:solidFill>
                <a:schemeClr val="tx1"/>
              </a:solidFill>
            </a:endParaRPr>
          </a:p>
          <a:p>
            <a:pPr algn="l"/>
            <a:r>
              <a:rPr lang="en-US" sz="1600" dirty="0">
                <a:solidFill>
                  <a:schemeClr val="tx1"/>
                </a:solidFill>
              </a:rPr>
              <a:t>Explore: </a:t>
            </a:r>
            <a:r>
              <a:rPr lang="en-US" sz="1600" dirty="0">
                <a:solidFill>
                  <a:schemeClr val="tx1"/>
                </a:solidFill>
                <a:hlinkClick r:id="rId3"/>
              </a:rPr>
              <a:t>http://18.223.149.253:8080/contagino</a:t>
            </a:r>
            <a:r>
              <a:rPr lang="en-US" sz="1600" dirty="0">
                <a:solidFill>
                  <a:schemeClr val="tx1"/>
                </a:solidFill>
              </a:rPr>
              <a:t> </a:t>
            </a:r>
            <a:r>
              <a:rPr lang="en-US" sz="1800" dirty="0">
                <a:solidFill>
                  <a:schemeClr val="tx1"/>
                </a:solidFill>
              </a:rPr>
              <a:t>  </a:t>
            </a:r>
          </a:p>
        </p:txBody>
      </p:sp>
      <p:pic>
        <p:nvPicPr>
          <p:cNvPr id="5" name="Picture 4">
            <a:extLst>
              <a:ext uri="{FF2B5EF4-FFF2-40B4-BE49-F238E27FC236}">
                <a16:creationId xmlns:a16="http://schemas.microsoft.com/office/drawing/2014/main" id="{76E4867F-08E7-D04D-8525-36F15650EB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4286" y="6280696"/>
            <a:ext cx="1906094" cy="546332"/>
          </a:xfrm>
          <a:prstGeom prst="rect">
            <a:avLst/>
          </a:prstGeom>
        </p:spPr>
      </p:pic>
    </p:spTree>
    <p:extLst>
      <p:ext uri="{BB962C8B-B14F-4D97-AF65-F5344CB8AC3E}">
        <p14:creationId xmlns:p14="http://schemas.microsoft.com/office/powerpoint/2010/main" val="16114293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{87481E7C-96F1-1F4D-841B-B9D3828ED517}tf10001060</Template>
  <TotalTime>1124</TotalTime>
  <Words>784</Words>
  <Application>Microsoft Macintosh PowerPoint</Application>
  <PresentationFormat>Widescreen</PresentationFormat>
  <Paragraphs>67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Trebuchet MS</vt:lpstr>
      <vt:lpstr>Wingdings</vt:lpstr>
      <vt:lpstr>Wingdings 3</vt:lpstr>
      <vt:lpstr>Facet</vt:lpstr>
      <vt:lpstr>IBM Call for Code 2020 – Team   </vt:lpstr>
      <vt:lpstr>PROBLEM STATEMENT: PREVENTING CONTAGIONS</vt:lpstr>
      <vt:lpstr>SOLUTION: APPLYING NATURAL LANGUAGE PROCESSING OVER SOCIAL MEDIA POSTS TO PREVENT CONTAGIONS </vt:lpstr>
      <vt:lpstr>KEY FEATURES OF THE APP / APPLICATION</vt:lpstr>
      <vt:lpstr>FUTURE ROADMAP</vt:lpstr>
      <vt:lpstr>BUSINESS MODEL &amp; FUNDING NEED FOR SUSTENANCE</vt:lpstr>
      <vt:lpstr>QUESTIONS?</vt:lpstr>
    </vt:vector>
  </TitlesOfParts>
  <Company>Cognizant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Call for Code 2020 – Team ContagiNO</dc:title>
  <dc:creator>Guha Thakurta, Debashis (Cognizant)</dc:creator>
  <cp:lastModifiedBy>Deb G</cp:lastModifiedBy>
  <cp:revision>153</cp:revision>
  <dcterms:created xsi:type="dcterms:W3CDTF">2020-04-22T14:01:25Z</dcterms:created>
  <dcterms:modified xsi:type="dcterms:W3CDTF">2020-04-27T23:06:54Z</dcterms:modified>
</cp:coreProperties>
</file>