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09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0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9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1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5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21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8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5F7F-3966-4050-ACC3-81606A1EF225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EF07-E181-4C64-98BF-D4A7DEEC5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metaphorical usages of adjectives with the meaning “round” in British English and </a:t>
            </a:r>
            <a:r>
              <a:rPr lang="en-US" dirty="0" err="1" smtClean="0"/>
              <a:t>Castillian</a:t>
            </a:r>
            <a:r>
              <a:rPr lang="en-US" dirty="0" smtClean="0"/>
              <a:t> Spanish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Volkova</a:t>
            </a:r>
            <a:r>
              <a:rPr lang="en-US" dirty="0" smtClean="0"/>
              <a:t> Anastasia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6356"/>
            <a:ext cx="10515600" cy="1325563"/>
          </a:xfrm>
        </p:spPr>
        <p:txBody>
          <a:bodyPr/>
          <a:lstStyle/>
          <a:p>
            <a:r>
              <a:rPr lang="en-US" dirty="0" smtClean="0"/>
              <a:t>Data collecting: English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168400"/>
            <a:ext cx="11277600" cy="5295900"/>
          </a:xfrm>
        </p:spPr>
        <p:txBody>
          <a:bodyPr numCol="5">
            <a:normAutofit fontScale="40000" lnSpcReduction="20000"/>
          </a:bodyPr>
          <a:lstStyle/>
          <a:p>
            <a:r>
              <a:rPr lang="en-US" dirty="0" smtClean="0"/>
              <a:t>collocation, frequency, metaphor</a:t>
            </a:r>
          </a:p>
          <a:p>
            <a:r>
              <a:rPr lang="en-US" dirty="0" smtClean="0"/>
              <a:t>table, 216, 1</a:t>
            </a:r>
          </a:p>
          <a:p>
            <a:r>
              <a:rPr lang="en-US" dirty="0" smtClean="0"/>
              <a:t>trip, 103, 1</a:t>
            </a:r>
          </a:p>
          <a:p>
            <a:r>
              <a:rPr lang="en-US" dirty="0" smtClean="0"/>
              <a:t>tie, 51, 0</a:t>
            </a:r>
          </a:p>
          <a:p>
            <a:r>
              <a:rPr lang="en-US" dirty="0" smtClean="0"/>
              <a:t>face, 48, 0</a:t>
            </a:r>
          </a:p>
          <a:p>
            <a:r>
              <a:rPr lang="en-US" dirty="0" smtClean="0"/>
              <a:t>replay, 41, 0</a:t>
            </a:r>
          </a:p>
          <a:p>
            <a:r>
              <a:rPr lang="en-US" dirty="0" smtClean="0"/>
              <a:t>corners, 30, 0</a:t>
            </a:r>
          </a:p>
          <a:p>
            <a:r>
              <a:rPr lang="en-US" dirty="0" smtClean="0"/>
              <a:t>match, 28, 0</a:t>
            </a:r>
          </a:p>
          <a:p>
            <a:r>
              <a:rPr lang="en-US" dirty="0" smtClean="0"/>
              <a:t>robin, 20, 0</a:t>
            </a:r>
          </a:p>
          <a:p>
            <a:r>
              <a:rPr lang="en-US" dirty="0" smtClean="0"/>
              <a:t>victory, 20, 0</a:t>
            </a:r>
          </a:p>
          <a:p>
            <a:r>
              <a:rPr lang="en-US" dirty="0" smtClean="0"/>
              <a:t>matches, 17, 0</a:t>
            </a:r>
          </a:p>
          <a:p>
            <a:r>
              <a:rPr lang="en-US" dirty="0" smtClean="0"/>
              <a:t>neck, 17, 0</a:t>
            </a:r>
          </a:p>
          <a:p>
            <a:r>
              <a:rPr lang="en-US" dirty="0" smtClean="0"/>
              <a:t>town, 17, 0</a:t>
            </a:r>
          </a:p>
          <a:p>
            <a:r>
              <a:rPr lang="en-US" dirty="0" smtClean="0"/>
              <a:t>draw, 16, 0</a:t>
            </a:r>
          </a:p>
          <a:p>
            <a:r>
              <a:rPr lang="en-US" dirty="0" smtClean="0"/>
              <a:t>figures, 16, 0</a:t>
            </a:r>
          </a:p>
          <a:p>
            <a:r>
              <a:rPr lang="en-US" dirty="0" smtClean="0"/>
              <a:t>tower, 16, 0</a:t>
            </a:r>
          </a:p>
          <a:p>
            <a:r>
              <a:rPr lang="en-US" dirty="0" smtClean="0"/>
              <a:t>hole, 15, 0</a:t>
            </a:r>
          </a:p>
          <a:p>
            <a:r>
              <a:rPr lang="en-US" dirty="0" smtClean="0"/>
              <a:t>head, 14, 0</a:t>
            </a:r>
          </a:p>
          <a:p>
            <a:r>
              <a:rPr lang="en-US" dirty="0" smtClean="0"/>
              <a:t>mile, 14, 1</a:t>
            </a:r>
          </a:p>
          <a:p>
            <a:r>
              <a:rPr lang="en-US" dirty="0" smtClean="0"/>
              <a:t>cake, 13, 0</a:t>
            </a:r>
          </a:p>
          <a:p>
            <a:r>
              <a:rPr lang="en-US" dirty="0" smtClean="0"/>
              <a:t>eyes, 13, 0</a:t>
            </a:r>
          </a:p>
          <a:p>
            <a:r>
              <a:rPr lang="en-US" dirty="0" smtClean="0"/>
              <a:t>arches, 12, 0</a:t>
            </a:r>
          </a:p>
          <a:p>
            <a:r>
              <a:rPr lang="en-US" dirty="0" smtClean="0"/>
              <a:t>clash, 11, 0</a:t>
            </a:r>
          </a:p>
          <a:p>
            <a:r>
              <a:rPr lang="en-US" dirty="0" smtClean="0"/>
              <a:t>house, 11, 0</a:t>
            </a:r>
          </a:p>
          <a:p>
            <a:r>
              <a:rPr lang="en-US" dirty="0" smtClean="0"/>
              <a:t>brackets, 10, 0</a:t>
            </a:r>
          </a:p>
          <a:p>
            <a:r>
              <a:rPr lang="en-US" dirty="0" smtClean="0"/>
              <a:t>figure, 10, 0</a:t>
            </a:r>
          </a:p>
          <a:p>
            <a:r>
              <a:rPr lang="en-US" dirty="0" smtClean="0"/>
              <a:t>numbers, 10, 1</a:t>
            </a:r>
          </a:p>
          <a:p>
            <a:r>
              <a:rPr lang="en-US" dirty="0" smtClean="0"/>
              <a:t>ones, 10, 0</a:t>
            </a:r>
          </a:p>
          <a:p>
            <a:r>
              <a:rPr lang="en-US" dirty="0" smtClean="0"/>
              <a:t>ship, 10, 0</a:t>
            </a:r>
          </a:p>
          <a:p>
            <a:r>
              <a:rPr lang="en-US" dirty="0" smtClean="0"/>
              <a:t>shot, 10, 1</a:t>
            </a:r>
          </a:p>
          <a:p>
            <a:r>
              <a:rPr lang="en-US" dirty="0" smtClean="0"/>
              <a:t>tin, 10, 0</a:t>
            </a:r>
          </a:p>
          <a:p>
            <a:r>
              <a:rPr lang="en-US" dirty="0" smtClean="0"/>
              <a:t>thing, 9, 0</a:t>
            </a:r>
          </a:p>
          <a:p>
            <a:r>
              <a:rPr lang="en-US" dirty="0" smtClean="0"/>
              <a:t>win, 9, 0</a:t>
            </a:r>
          </a:p>
          <a:p>
            <a:r>
              <a:rPr lang="en-US" dirty="0" smtClean="0"/>
              <a:t>game, 8, 0</a:t>
            </a:r>
          </a:p>
          <a:p>
            <a:r>
              <a:rPr lang="en-US" dirty="0" smtClean="0"/>
              <a:t>midnight, 8, 1</a:t>
            </a:r>
          </a:p>
          <a:p>
            <a:r>
              <a:rPr lang="en-US" dirty="0" smtClean="0"/>
              <a:t>number, 8, 1</a:t>
            </a:r>
          </a:p>
          <a:p>
            <a:r>
              <a:rPr lang="en-US" dirty="0" smtClean="0"/>
              <a:t>people, 8, 0</a:t>
            </a:r>
          </a:p>
          <a:p>
            <a:r>
              <a:rPr lang="en-US" dirty="0" smtClean="0"/>
              <a:t>room, 8, 0</a:t>
            </a:r>
          </a:p>
          <a:p>
            <a:r>
              <a:rPr lang="en-US" dirty="0" smtClean="0"/>
              <a:t>window, 8, 0</a:t>
            </a:r>
          </a:p>
          <a:p>
            <a:r>
              <a:rPr lang="en-US" dirty="0" smtClean="0"/>
              <a:t>breasts, 7, 0</a:t>
            </a:r>
          </a:p>
          <a:p>
            <a:r>
              <a:rPr lang="en-US" dirty="0" smtClean="0"/>
              <a:t>encounter, 7, 0</a:t>
            </a:r>
          </a:p>
          <a:p>
            <a:r>
              <a:rPr lang="en-US" dirty="0" smtClean="0"/>
              <a:t>performance, 7, 1</a:t>
            </a:r>
          </a:p>
          <a:p>
            <a:r>
              <a:rPr lang="en-US" dirty="0" smtClean="0"/>
              <a:t>ball, 6, 0</a:t>
            </a:r>
          </a:p>
          <a:p>
            <a:r>
              <a:rPr lang="en-US" dirty="0" smtClean="0"/>
              <a:t>back, 6, 0</a:t>
            </a:r>
          </a:p>
          <a:p>
            <a:r>
              <a:rPr lang="en-US" dirty="0" smtClean="0"/>
              <a:t>things, 6, 0</a:t>
            </a:r>
          </a:p>
          <a:p>
            <a:r>
              <a:rPr lang="en-US" dirty="0" smtClean="0"/>
              <a:t>corner, 5, 0</a:t>
            </a:r>
          </a:p>
          <a:p>
            <a:r>
              <a:rPr lang="en-US" dirty="0" smtClean="0"/>
              <a:t>hat, 5, 0</a:t>
            </a:r>
          </a:p>
          <a:p>
            <a:r>
              <a:rPr lang="en-US" dirty="0" smtClean="0"/>
              <a:t>heat, 5, 0</a:t>
            </a:r>
          </a:p>
          <a:p>
            <a:r>
              <a:rPr lang="en-US" dirty="0" smtClean="0"/>
              <a:t>holes, 5, 0</a:t>
            </a:r>
          </a:p>
          <a:p>
            <a:r>
              <a:rPr lang="en-US" dirty="0" smtClean="0"/>
              <a:t>home, 5, 0</a:t>
            </a:r>
          </a:p>
          <a:p>
            <a:r>
              <a:rPr lang="en-US" dirty="0" smtClean="0"/>
              <a:t>pond, 5, 0</a:t>
            </a:r>
          </a:p>
          <a:p>
            <a:r>
              <a:rPr lang="en-US" dirty="0" smtClean="0"/>
              <a:t>run-off, 5, 0</a:t>
            </a:r>
          </a:p>
          <a:p>
            <a:r>
              <a:rPr lang="en-US" dirty="0" smtClean="0"/>
              <a:t>shape, 5, 0</a:t>
            </a:r>
          </a:p>
          <a:p>
            <a:r>
              <a:rPr lang="en-US" dirty="0" err="1" smtClean="0"/>
              <a:t>tablers</a:t>
            </a:r>
            <a:r>
              <a:rPr lang="en-US" dirty="0" smtClean="0"/>
              <a:t>, 5, 1</a:t>
            </a:r>
          </a:p>
          <a:p>
            <a:r>
              <a:rPr lang="en-US" dirty="0" smtClean="0"/>
              <a:t>tables, 5, 1</a:t>
            </a:r>
          </a:p>
          <a:p>
            <a:r>
              <a:rPr lang="en-US" dirty="0" smtClean="0"/>
              <a:t>trips, 5, 1</a:t>
            </a:r>
          </a:p>
          <a:p>
            <a:r>
              <a:rPr lang="en-US" dirty="0" smtClean="0"/>
              <a:t>blob, 4, 0</a:t>
            </a:r>
          </a:p>
          <a:p>
            <a:r>
              <a:rPr lang="en-US" dirty="0" smtClean="0"/>
              <a:t>battle, 4, 0</a:t>
            </a:r>
          </a:p>
          <a:p>
            <a:r>
              <a:rPr lang="en-US" dirty="0" smtClean="0"/>
              <a:t>church, 4, 0</a:t>
            </a:r>
          </a:p>
          <a:p>
            <a:r>
              <a:rPr lang="en-US" dirty="0" smtClean="0"/>
              <a:t>churches, 4, 0</a:t>
            </a:r>
          </a:p>
          <a:p>
            <a:r>
              <a:rPr lang="en-US" dirty="0" smtClean="0"/>
              <a:t>defeat, 4, 1</a:t>
            </a:r>
          </a:p>
          <a:p>
            <a:r>
              <a:rPr lang="en-US" dirty="0" smtClean="0"/>
              <a:t>earth, 4, 0</a:t>
            </a:r>
          </a:p>
          <a:p>
            <a:r>
              <a:rPr lang="en-US" dirty="0" smtClean="0"/>
              <a:t>glass, 4, 0</a:t>
            </a:r>
          </a:p>
          <a:p>
            <a:r>
              <a:rPr lang="en-US" dirty="0" smtClean="0"/>
              <a:t>glasses, 4, 0</a:t>
            </a:r>
          </a:p>
          <a:p>
            <a:r>
              <a:rPr lang="en-US" dirty="0" smtClean="0"/>
              <a:t>heads, 4, 0</a:t>
            </a:r>
          </a:p>
          <a:p>
            <a:r>
              <a:rPr lang="en-US" dirty="0" smtClean="0"/>
              <a:t>knockout, 4, 1</a:t>
            </a:r>
          </a:p>
          <a:p>
            <a:r>
              <a:rPr lang="en-US" dirty="0" smtClean="0"/>
              <a:t>neckline, 4, 0</a:t>
            </a:r>
          </a:p>
          <a:p>
            <a:r>
              <a:rPr lang="en-US" dirty="0" smtClean="0"/>
              <a:t>negotiations, 4, 1</a:t>
            </a:r>
          </a:p>
          <a:p>
            <a:r>
              <a:rPr lang="en-US" dirty="0" smtClean="0"/>
              <a:t>objects, 4, 0</a:t>
            </a:r>
          </a:p>
          <a:p>
            <a:r>
              <a:rPr lang="en-US" dirty="0" smtClean="0"/>
              <a:t>peg, 4, 0</a:t>
            </a:r>
          </a:p>
          <a:p>
            <a:r>
              <a:rPr lang="en-US" dirty="0" smtClean="0"/>
              <a:t>plastic, 4, 0</a:t>
            </a:r>
          </a:p>
          <a:p>
            <a:r>
              <a:rPr lang="en-US" dirty="0" smtClean="0"/>
              <a:t>replays, 4, 0</a:t>
            </a:r>
          </a:p>
          <a:p>
            <a:r>
              <a:rPr lang="en-US" dirty="0" smtClean="0"/>
              <a:t>stem, 4, 0</a:t>
            </a:r>
          </a:p>
          <a:p>
            <a:r>
              <a:rPr lang="en-US" dirty="0" smtClean="0"/>
              <a:t>stone, 4, 0</a:t>
            </a:r>
          </a:p>
          <a:p>
            <a:r>
              <a:rPr lang="en-US" dirty="0" smtClean="0"/>
              <a:t>stones, 4, 0</a:t>
            </a:r>
          </a:p>
          <a:p>
            <a:r>
              <a:rPr lang="en-US" dirty="0" smtClean="0"/>
              <a:t>teabags, 4, 0</a:t>
            </a:r>
          </a:p>
          <a:p>
            <a:r>
              <a:rPr lang="en-US" dirty="0" smtClean="0"/>
              <a:t>ties, 4, 0</a:t>
            </a:r>
          </a:p>
          <a:p>
            <a:r>
              <a:rPr lang="en-US" dirty="0" smtClean="0"/>
              <a:t>tombs, 4, 0</a:t>
            </a:r>
          </a:p>
          <a:p>
            <a:r>
              <a:rPr lang="en-US" dirty="0" smtClean="0"/>
              <a:t>top, 4, 0</a:t>
            </a:r>
          </a:p>
          <a:p>
            <a:r>
              <a:rPr lang="en-US" dirty="0" smtClean="0"/>
              <a:t>towers, 4, 0</a:t>
            </a:r>
          </a:p>
          <a:p>
            <a:r>
              <a:rPr lang="en-US" dirty="0" smtClean="0"/>
              <a:t>camp, 3, 0</a:t>
            </a:r>
          </a:p>
          <a:p>
            <a:r>
              <a:rPr lang="en-US" dirty="0" smtClean="0"/>
              <a:t>brush, 3, 0</a:t>
            </a:r>
          </a:p>
          <a:p>
            <a:r>
              <a:rPr lang="en-US" dirty="0" smtClean="0"/>
              <a:t>building, 3, 0</a:t>
            </a:r>
          </a:p>
          <a:p>
            <a:r>
              <a:rPr lang="en-US" dirty="0" smtClean="0"/>
              <a:t>boxes, 3, 0</a:t>
            </a:r>
          </a:p>
          <a:p>
            <a:r>
              <a:rPr lang="en-US" dirty="0" smtClean="0"/>
              <a:t>balls, 3, 0</a:t>
            </a:r>
          </a:p>
          <a:p>
            <a:r>
              <a:rPr lang="en-US" dirty="0" smtClean="0"/>
              <a:t>arches, 3, 0</a:t>
            </a:r>
          </a:p>
          <a:p>
            <a:r>
              <a:rPr lang="en-US" dirty="0" smtClean="0"/>
              <a:t>aggregate, 3, 0</a:t>
            </a:r>
          </a:p>
          <a:p>
            <a:r>
              <a:rPr lang="en-US" dirty="0" smtClean="0"/>
              <a:t>cheeses, 3, 0</a:t>
            </a:r>
          </a:p>
          <a:p>
            <a:r>
              <a:rPr lang="en-US" dirty="0" err="1" smtClean="0"/>
              <a:t>christmas</a:t>
            </a:r>
            <a:r>
              <a:rPr lang="en-US" dirty="0" smtClean="0"/>
              <a:t>, 3, 1</a:t>
            </a:r>
          </a:p>
          <a:p>
            <a:r>
              <a:rPr lang="en-US" dirty="0" smtClean="0"/>
              <a:t>circle, 3, 0</a:t>
            </a:r>
          </a:p>
          <a:p>
            <a:r>
              <a:rPr lang="en-US" dirty="0" smtClean="0"/>
              <a:t>condition, 3, 1</a:t>
            </a:r>
          </a:p>
          <a:p>
            <a:r>
              <a:rPr lang="en-US" dirty="0" smtClean="0"/>
              <a:t>contest, 3, 0</a:t>
            </a:r>
          </a:p>
          <a:p>
            <a:r>
              <a:rPr lang="en-US" dirty="0" smtClean="0"/>
              <a:t>cup-tie, 3, 0</a:t>
            </a:r>
          </a:p>
          <a:p>
            <a:r>
              <a:rPr lang="en-US" dirty="0" smtClean="0"/>
              <a:t>cutter, 3, 0</a:t>
            </a:r>
          </a:p>
          <a:p>
            <a:r>
              <a:rPr lang="en-US" dirty="0" smtClean="0"/>
              <a:t>ends, 3, 0</a:t>
            </a:r>
          </a:p>
          <a:p>
            <a:r>
              <a:rPr lang="en-US" dirty="0" smtClean="0"/>
              <a:t>faces, 3, 0</a:t>
            </a:r>
          </a:p>
          <a:p>
            <a:r>
              <a:rPr lang="en-US" dirty="0" smtClean="0"/>
              <a:t>file, 3, 0</a:t>
            </a:r>
          </a:p>
          <a:p>
            <a:r>
              <a:rPr lang="en-US" dirty="0" smtClean="0"/>
              <a:t>globe, 3, 0</a:t>
            </a:r>
          </a:p>
          <a:p>
            <a:r>
              <a:rPr lang="en-US" dirty="0" smtClean="0"/>
              <a:t>houses, 3, 0</a:t>
            </a:r>
          </a:p>
          <a:p>
            <a:r>
              <a:rPr lang="en-US" dirty="0" smtClean="0"/>
              <a:t>lawn, 3, 0</a:t>
            </a:r>
          </a:p>
          <a:p>
            <a:r>
              <a:rPr lang="en-US" dirty="0" smtClean="0"/>
              <a:t>loaf, 3, 0</a:t>
            </a:r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34121"/>
              </p:ext>
            </p:extLst>
          </p:nvPr>
        </p:nvGraphicFramePr>
        <p:xfrm>
          <a:off x="6089650" y="719138"/>
          <a:ext cx="111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19046" imgH="312048652" progId="Excel.Sheet.12">
                  <p:embed/>
                </p:oleObj>
              </mc:Choice>
              <mc:Fallback>
                <p:oleObj name="Worksheet" r:id="rId3" imgW="619046" imgH="3120486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9650" y="719138"/>
                        <a:ext cx="111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7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0"/>
            <a:ext cx="10515600" cy="1325563"/>
          </a:xfrm>
        </p:spPr>
        <p:txBody>
          <a:bodyPr/>
          <a:lstStyle/>
          <a:p>
            <a:r>
              <a:rPr lang="en-US" dirty="0" smtClean="0"/>
              <a:t>Data collecting: Spanish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17600"/>
            <a:ext cx="11137900" cy="5359399"/>
          </a:xfrm>
        </p:spPr>
        <p:txBody>
          <a:bodyPr numCol="5">
            <a:normAutofit fontScale="40000" lnSpcReduction="20000"/>
          </a:bodyPr>
          <a:lstStyle/>
          <a:p>
            <a:r>
              <a:rPr lang="de-DE" dirty="0" smtClean="0"/>
              <a:t>collocation, frequency, metaphor</a:t>
            </a:r>
          </a:p>
          <a:p>
            <a:r>
              <a:rPr lang="de-DE" dirty="0" smtClean="0"/>
              <a:t>mesa, 3891, 1</a:t>
            </a:r>
          </a:p>
          <a:p>
            <a:r>
              <a:rPr lang="de-DE" dirty="0" smtClean="0"/>
              <a:t>mesas, 1903, 1</a:t>
            </a:r>
          </a:p>
          <a:p>
            <a:r>
              <a:rPr lang="de-DE" dirty="0" smtClean="0"/>
              <a:t>negocio, 942, 1</a:t>
            </a:r>
          </a:p>
          <a:p>
            <a:r>
              <a:rPr lang="de-DE" dirty="0" smtClean="0"/>
              <a:t>forma, 833, 0</a:t>
            </a:r>
          </a:p>
          <a:p>
            <a:r>
              <a:rPr lang="de-DE" dirty="0" smtClean="0"/>
              <a:t>números, 274, 1</a:t>
            </a:r>
          </a:p>
          <a:p>
            <a:r>
              <a:rPr lang="de-DE" dirty="0" smtClean="0"/>
              <a:t>formas, 270, 1</a:t>
            </a:r>
          </a:p>
          <a:p>
            <a:r>
              <a:rPr lang="de-DE" dirty="0" smtClean="0"/>
              <a:t>bordes, 264, 0</a:t>
            </a:r>
          </a:p>
          <a:p>
            <a:r>
              <a:rPr lang="de-DE" dirty="0" smtClean="0"/>
              <a:t>punta, 219, 1</a:t>
            </a:r>
          </a:p>
          <a:p>
            <a:r>
              <a:rPr lang="de-DE" dirty="0" smtClean="0"/>
              <a:t>esquinas, 212, 0</a:t>
            </a:r>
          </a:p>
          <a:p>
            <a:r>
              <a:rPr lang="de-DE" dirty="0" smtClean="0"/>
              <a:t>ojos, 177, 0</a:t>
            </a:r>
          </a:p>
          <a:p>
            <a:r>
              <a:rPr lang="de-DE" dirty="0" smtClean="0"/>
              <a:t>cuello, 148, 0</a:t>
            </a:r>
          </a:p>
          <a:p>
            <a:r>
              <a:rPr lang="de-DE" dirty="0" smtClean="0"/>
              <a:t>molde, 139, 0</a:t>
            </a:r>
          </a:p>
          <a:p>
            <a:r>
              <a:rPr lang="de-DE" dirty="0" smtClean="0"/>
              <a:t>rostro, 135, 0</a:t>
            </a:r>
          </a:p>
          <a:p>
            <a:r>
              <a:rPr lang="de-DE" dirty="0" smtClean="0"/>
              <a:t>número, 129, 1</a:t>
            </a:r>
          </a:p>
          <a:p>
            <a:r>
              <a:rPr lang="de-DE" dirty="0" smtClean="0"/>
              <a:t>cabeza, 115, 0</a:t>
            </a:r>
          </a:p>
          <a:p>
            <a:r>
              <a:rPr lang="de-DE" dirty="0" smtClean="0"/>
              <a:t>viaje, 114, 1</a:t>
            </a:r>
          </a:p>
          <a:p>
            <a:r>
              <a:rPr lang="de-DE" dirty="0" smtClean="0"/>
              <a:t>puntas, 95, 0</a:t>
            </a:r>
          </a:p>
          <a:p>
            <a:r>
              <a:rPr lang="de-DE" dirty="0" smtClean="0"/>
              <a:t>cara, 90, 0</a:t>
            </a:r>
          </a:p>
          <a:p>
            <a:r>
              <a:rPr lang="de-DE" dirty="0" smtClean="0"/>
              <a:t>cifras, 77, 1</a:t>
            </a:r>
          </a:p>
          <a:p>
            <a:r>
              <a:rPr lang="de-DE" dirty="0" smtClean="0"/>
              <a:t>piedras, 74, 0</a:t>
            </a:r>
          </a:p>
          <a:p>
            <a:r>
              <a:rPr lang="de-DE" dirty="0" smtClean="0"/>
              <a:t>cifra, 70, 1</a:t>
            </a:r>
          </a:p>
          <a:p>
            <a:r>
              <a:rPr lang="de-DE" dirty="0" smtClean="0"/>
              <a:t>cuerpo, 68, 0</a:t>
            </a:r>
          </a:p>
          <a:p>
            <a:r>
              <a:rPr lang="de-DE" dirty="0" smtClean="0"/>
              <a:t>gafas, 68, 0</a:t>
            </a:r>
          </a:p>
          <a:p>
            <a:r>
              <a:rPr lang="de-DE" dirty="0" smtClean="0"/>
              <a:t>cepillo, 65, 0</a:t>
            </a:r>
          </a:p>
          <a:p>
            <a:r>
              <a:rPr lang="de-DE" dirty="0" smtClean="0"/>
              <a:t>casa, 63, 0</a:t>
            </a:r>
          </a:p>
          <a:p>
            <a:r>
              <a:rPr lang="de-DE" dirty="0" smtClean="0"/>
              <a:t>piedra, 60, 0</a:t>
            </a:r>
          </a:p>
          <a:p>
            <a:r>
              <a:rPr lang="de-DE" dirty="0" smtClean="0"/>
              <a:t>tierra, 60, 0</a:t>
            </a:r>
          </a:p>
          <a:p>
            <a:r>
              <a:rPr lang="de-DE" dirty="0" smtClean="0"/>
              <a:t>objeto, 58, 0</a:t>
            </a:r>
          </a:p>
          <a:p>
            <a:r>
              <a:rPr lang="de-DE" dirty="0" smtClean="0"/>
              <a:t>bulto, 57, 0</a:t>
            </a:r>
          </a:p>
          <a:p>
            <a:r>
              <a:rPr lang="de-DE" dirty="0" smtClean="0"/>
              <a:t>día, 55, 1</a:t>
            </a:r>
          </a:p>
          <a:p>
            <a:r>
              <a:rPr lang="de-DE" dirty="0" smtClean="0"/>
              <a:t>bato, 52, 0</a:t>
            </a:r>
          </a:p>
          <a:p>
            <a:r>
              <a:rPr lang="de-DE" dirty="0" smtClean="0"/>
              <a:t>partido, 53, 1</a:t>
            </a:r>
          </a:p>
          <a:p>
            <a:r>
              <a:rPr lang="de-DE" dirty="0" smtClean="0"/>
              <a:t>película, 49, 1</a:t>
            </a:r>
          </a:p>
          <a:p>
            <a:r>
              <a:rPr lang="de-DE" dirty="0" smtClean="0"/>
              <a:t>rey, 49, 1</a:t>
            </a:r>
          </a:p>
          <a:p>
            <a:r>
              <a:rPr lang="de-DE" dirty="0" smtClean="0"/>
              <a:t>lentes, 47, 0</a:t>
            </a:r>
          </a:p>
          <a:p>
            <a:r>
              <a:rPr lang="de-DE" dirty="0" smtClean="0"/>
              <a:t>luna, 47, 0</a:t>
            </a:r>
          </a:p>
          <a:p>
            <a:r>
              <a:rPr lang="de-DE" dirty="0" smtClean="0"/>
              <a:t>semillas, 47, 0</a:t>
            </a:r>
          </a:p>
          <a:p>
            <a:r>
              <a:rPr lang="de-DE" dirty="0" smtClean="0"/>
              <a:t>cosa, 46, 0</a:t>
            </a:r>
          </a:p>
          <a:p>
            <a:r>
              <a:rPr lang="de-DE" dirty="0" smtClean="0"/>
              <a:t>letra, 46, 1</a:t>
            </a:r>
          </a:p>
          <a:p>
            <a:r>
              <a:rPr lang="de-DE" dirty="0" smtClean="0"/>
              <a:t>año, 44, 1</a:t>
            </a:r>
          </a:p>
          <a:p>
            <a:r>
              <a:rPr lang="de-DE" dirty="0" smtClean="0"/>
              <a:t>disco, 44, 0</a:t>
            </a:r>
          </a:p>
          <a:p>
            <a:r>
              <a:rPr lang="de-DE" dirty="0" smtClean="0"/>
              <a:t>copa, 43, 0</a:t>
            </a:r>
          </a:p>
          <a:p>
            <a:r>
              <a:rPr lang="de-DE" dirty="0" smtClean="0"/>
              <a:t>novela, 43, 1</a:t>
            </a:r>
          </a:p>
          <a:p>
            <a:r>
              <a:rPr lang="de-DE" dirty="0" smtClean="0"/>
              <a:t>obra, 43, 1</a:t>
            </a:r>
          </a:p>
          <a:p>
            <a:r>
              <a:rPr lang="de-DE" dirty="0" smtClean="0"/>
              <a:t>objetos, 41, 0</a:t>
            </a:r>
          </a:p>
          <a:p>
            <a:r>
              <a:rPr lang="de-DE" dirty="0" smtClean="0"/>
              <a:t>rocas, 41, 0</a:t>
            </a:r>
          </a:p>
          <a:p>
            <a:r>
              <a:rPr lang="de-DE" dirty="0" smtClean="0"/>
              <a:t>hojas, 40, 0</a:t>
            </a:r>
          </a:p>
          <a:p>
            <a:r>
              <a:rPr lang="de-DE" dirty="0" smtClean="0"/>
              <a:t>manchas, 40, 0</a:t>
            </a:r>
          </a:p>
          <a:p>
            <a:r>
              <a:rPr lang="de-DE" dirty="0" smtClean="0"/>
              <a:t>pedro, 40, 0</a:t>
            </a:r>
          </a:p>
          <a:p>
            <a:r>
              <a:rPr lang="de-DE" dirty="0" smtClean="0"/>
              <a:t>ventana, 39, 0</a:t>
            </a:r>
          </a:p>
          <a:p>
            <a:r>
              <a:rPr lang="de-DE" dirty="0" smtClean="0"/>
              <a:t>grados, 38, 0</a:t>
            </a:r>
          </a:p>
          <a:p>
            <a:r>
              <a:rPr lang="de-DE" dirty="0" smtClean="0"/>
              <a:t>carita, 36, 0</a:t>
            </a:r>
          </a:p>
          <a:p>
            <a:r>
              <a:rPr lang="de-DE" dirty="0" smtClean="0"/>
              <a:t>naglas, 36, 0</a:t>
            </a:r>
          </a:p>
          <a:p>
            <a:r>
              <a:rPr lang="de-DE" dirty="0" smtClean="0"/>
              <a:t>recipiente, 36, 0</a:t>
            </a:r>
          </a:p>
          <a:p>
            <a:r>
              <a:rPr lang="de-DE" dirty="0" smtClean="0"/>
              <a:t>moldes, 35, 0</a:t>
            </a:r>
          </a:p>
          <a:p>
            <a:r>
              <a:rPr lang="de-DE" dirty="0" smtClean="0"/>
              <a:t>producto, 35, 1</a:t>
            </a:r>
          </a:p>
          <a:p>
            <a:r>
              <a:rPr lang="de-DE" dirty="0" smtClean="0"/>
              <a:t>ángulos, 34, 0</a:t>
            </a:r>
          </a:p>
          <a:p>
            <a:r>
              <a:rPr lang="de-DE" dirty="0" smtClean="0"/>
              <a:t>historia, 34, 1</a:t>
            </a:r>
          </a:p>
          <a:p>
            <a:r>
              <a:rPr lang="de-DE" dirty="0" smtClean="0"/>
              <a:t>líneas, 34, 0</a:t>
            </a:r>
          </a:p>
          <a:p>
            <a:r>
              <a:rPr lang="de-DE" dirty="0" smtClean="0"/>
              <a:t>pero, 34, 0</a:t>
            </a:r>
          </a:p>
          <a:p>
            <a:r>
              <a:rPr lang="de-DE" dirty="0" smtClean="0"/>
              <a:t>gusano, 33, 0</a:t>
            </a:r>
          </a:p>
          <a:p>
            <a:r>
              <a:rPr lang="de-DE" dirty="0" smtClean="0"/>
              <a:t>noche, 33, 1</a:t>
            </a:r>
          </a:p>
          <a:p>
            <a:r>
              <a:rPr lang="de-DE" dirty="0" smtClean="0"/>
              <a:t>personajes, 33, 1</a:t>
            </a:r>
          </a:p>
          <a:p>
            <a:r>
              <a:rPr lang="de-DE" dirty="0" smtClean="0"/>
              <a:t>espejo, 32, 0</a:t>
            </a:r>
          </a:p>
          <a:p>
            <a:r>
              <a:rPr lang="de-DE" dirty="0" smtClean="0"/>
              <a:t>final, 32, 1</a:t>
            </a:r>
          </a:p>
          <a:p>
            <a:r>
              <a:rPr lang="de-DE" dirty="0" smtClean="0"/>
              <a:t>gusanos, 32, 0</a:t>
            </a:r>
          </a:p>
          <a:p>
            <a:r>
              <a:rPr lang="de-DE" dirty="0" smtClean="0"/>
              <a:t>mundo, 32, 1</a:t>
            </a:r>
          </a:p>
          <a:p>
            <a:r>
              <a:rPr lang="de-DE" dirty="0" smtClean="0"/>
              <a:t>rostros, 32, 0</a:t>
            </a:r>
          </a:p>
          <a:p>
            <a:r>
              <a:rPr lang="de-DE" dirty="0" smtClean="0"/>
              <a:t>tabla, 32, 0</a:t>
            </a:r>
          </a:p>
          <a:p>
            <a:r>
              <a:rPr lang="de-DE" dirty="0" smtClean="0"/>
              <a:t>agujero, 31, 0</a:t>
            </a:r>
          </a:p>
          <a:p>
            <a:r>
              <a:rPr lang="de-DE" dirty="0" smtClean="0"/>
              <a:t>superficie, 31, 0</a:t>
            </a:r>
          </a:p>
          <a:p>
            <a:r>
              <a:rPr lang="de-DE" dirty="0" smtClean="0"/>
              <a:t>base, 30, 0</a:t>
            </a:r>
          </a:p>
          <a:p>
            <a:r>
              <a:rPr lang="de-DE" dirty="0" smtClean="0"/>
              <a:t>cama, 30, 0</a:t>
            </a:r>
          </a:p>
          <a:p>
            <a:r>
              <a:rPr lang="de-DE" dirty="0" smtClean="0"/>
              <a:t>pan, 30, 0</a:t>
            </a:r>
          </a:p>
          <a:p>
            <a:r>
              <a:rPr lang="de-DE" dirty="0" smtClean="0"/>
              <a:t>templo, 30, 0</a:t>
            </a:r>
          </a:p>
          <a:p>
            <a:r>
              <a:rPr lang="de-DE" dirty="0" smtClean="0"/>
              <a:t>fajardo, 29, 0</a:t>
            </a:r>
          </a:p>
          <a:p>
            <a:r>
              <a:rPr lang="de-DE" dirty="0" smtClean="0"/>
              <a:t>bordes, 27, 0</a:t>
            </a:r>
          </a:p>
          <a:p>
            <a:r>
              <a:rPr lang="de-DE" dirty="0" smtClean="0"/>
              <a:t>cantos, 27, 1</a:t>
            </a:r>
          </a:p>
          <a:p>
            <a:r>
              <a:rPr lang="de-DE" dirty="0" smtClean="0"/>
              <a:t>capitán, 27, 0</a:t>
            </a:r>
          </a:p>
          <a:p>
            <a:r>
              <a:rPr lang="de-DE" dirty="0" smtClean="0"/>
              <a:t>escote, 27, 0</a:t>
            </a:r>
          </a:p>
          <a:p>
            <a:r>
              <a:rPr lang="de-DE" dirty="0" smtClean="0"/>
              <a:t>figuras, 27, 0</a:t>
            </a:r>
          </a:p>
          <a:p>
            <a:r>
              <a:rPr lang="de-DE" dirty="0" smtClean="0"/>
              <a:t>grano, 27, 0</a:t>
            </a:r>
          </a:p>
          <a:p>
            <a:r>
              <a:rPr lang="de-DE" dirty="0" smtClean="0"/>
              <a:t>figura, 27, 0</a:t>
            </a:r>
          </a:p>
          <a:p>
            <a:r>
              <a:rPr lang="de-DE" dirty="0" smtClean="0"/>
              <a:t>grano, 27, 0</a:t>
            </a:r>
          </a:p>
          <a:p>
            <a:r>
              <a:rPr lang="de-DE" dirty="0" smtClean="0"/>
              <a:t>parte, 27, 0</a:t>
            </a:r>
          </a:p>
          <a:p>
            <a:r>
              <a:rPr lang="de-DE" dirty="0" smtClean="0"/>
              <a:t>diseño, 27, 0</a:t>
            </a:r>
          </a:p>
          <a:p>
            <a:r>
              <a:rPr lang="de-DE" dirty="0" smtClean="0"/>
              <a:t>libro, 27, 1</a:t>
            </a:r>
          </a:p>
          <a:p>
            <a:r>
              <a:rPr lang="de-DE" dirty="0" smtClean="0"/>
              <a:t>ligamento, 27, 0</a:t>
            </a:r>
          </a:p>
          <a:p>
            <a:r>
              <a:rPr lang="de-DE" dirty="0" smtClean="0"/>
              <a:t>escudo, 26, 0</a:t>
            </a:r>
          </a:p>
          <a:p>
            <a:r>
              <a:rPr lang="de-DE" dirty="0" smtClean="0"/>
              <a:t>orejas, 26, 0</a:t>
            </a:r>
          </a:p>
          <a:p>
            <a:r>
              <a:rPr lang="de-DE" dirty="0" smtClean="0"/>
              <a:t>punto, 26, 1</a:t>
            </a:r>
          </a:p>
          <a:p>
            <a:r>
              <a:rPr lang="de-DE" dirty="0" smtClean="0"/>
              <a:t>pies, 25, 0</a:t>
            </a:r>
          </a:p>
          <a:p>
            <a:r>
              <a:rPr lang="de-DE" dirty="0" smtClean="0"/>
              <a:t>sombrero, 25, 0</a:t>
            </a:r>
          </a:p>
          <a:p>
            <a:r>
              <a:rPr lang="de-DE" dirty="0" smtClean="0"/>
              <a:t>aspecto, 24, 1</a:t>
            </a:r>
          </a:p>
          <a:p>
            <a:r>
              <a:rPr lang="de-DE" dirty="0" smtClean="0"/>
              <a:t>células, 24, 0</a:t>
            </a:r>
          </a:p>
          <a:p>
            <a:r>
              <a:rPr lang="de-DE" dirty="0" smtClean="0"/>
              <a:t>dolores, 24, 0</a:t>
            </a:r>
          </a:p>
          <a:p>
            <a:r>
              <a:rPr lang="de-DE" dirty="0" smtClean="0"/>
              <a:t>garcía, 24, 0</a:t>
            </a:r>
          </a:p>
          <a:p>
            <a:r>
              <a:rPr lang="de-DE" dirty="0" smtClean="0"/>
              <a:t>personajes, 24, 1</a:t>
            </a:r>
          </a:p>
          <a:p>
            <a:r>
              <a:rPr lang="de-DE" dirty="0" smtClean="0"/>
              <a:t>canciones, 23, 1</a:t>
            </a:r>
          </a:p>
          <a:p>
            <a:r>
              <a:rPr lang="de-DE" dirty="0" smtClean="0"/>
              <a:t>nariz, 23, 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6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Comparing</a:t>
            </a:r>
            <a:r>
              <a:rPr lang="es-ES" dirty="0" smtClean="0"/>
              <a:t> </a:t>
            </a:r>
            <a:r>
              <a:rPr lang="es-ES" dirty="0" err="1" smtClean="0"/>
              <a:t>metaphorical</a:t>
            </a:r>
            <a:r>
              <a:rPr lang="es-ES" dirty="0" smtClean="0"/>
              <a:t> </a:t>
            </a:r>
            <a:r>
              <a:rPr lang="es-ES" dirty="0" err="1" smtClean="0"/>
              <a:t>usages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18" y="1690688"/>
            <a:ext cx="7107126" cy="4494211"/>
          </a:xfr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89393"/>
              </p:ext>
            </p:extLst>
          </p:nvPr>
        </p:nvGraphicFramePr>
        <p:xfrm>
          <a:off x="12166600" y="4684713"/>
          <a:ext cx="14716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Объект упаковщика для оболочки" showAsIcon="1" r:id="rId4" imgW="1470960" imgH="364680" progId="Package">
                  <p:embed/>
                </p:oleObj>
              </mc:Choice>
              <mc:Fallback>
                <p:oleObj name="Объект упаковщика для оболочки" showAsIcon="1" r:id="rId4" imgW="1470960" imgH="364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66600" y="4684713"/>
                        <a:ext cx="147161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3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9225"/>
            <a:ext cx="10515600" cy="1325563"/>
          </a:xfrm>
        </p:spPr>
        <p:txBody>
          <a:bodyPr/>
          <a:lstStyle/>
          <a:p>
            <a:r>
              <a:rPr lang="en-US" dirty="0" smtClean="0"/>
              <a:t>English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236382"/>
            <a:ext cx="8890001" cy="5621618"/>
          </a:xfrm>
        </p:spPr>
      </p:pic>
    </p:spTree>
    <p:extLst>
      <p:ext uri="{BB962C8B-B14F-4D97-AF65-F5344CB8AC3E}">
        <p14:creationId xmlns:p14="http://schemas.microsoft.com/office/powerpoint/2010/main" val="13567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Spanish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947272"/>
            <a:ext cx="9347201" cy="5910728"/>
          </a:xfrm>
        </p:spPr>
      </p:pic>
    </p:spTree>
    <p:extLst>
      <p:ext uri="{BB962C8B-B14F-4D97-AF65-F5344CB8AC3E}">
        <p14:creationId xmlns:p14="http://schemas.microsoft.com/office/powerpoint/2010/main" val="31568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251"/>
            <a:ext cx="10512721" cy="6647749"/>
          </a:xfrm>
        </p:spPr>
      </p:pic>
    </p:spTree>
    <p:extLst>
      <p:ext uri="{BB962C8B-B14F-4D97-AF65-F5344CB8AC3E}">
        <p14:creationId xmlns:p14="http://schemas.microsoft.com/office/powerpoint/2010/main" val="11897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1050</Words>
  <Application>Microsoft Office PowerPoint</Application>
  <PresentationFormat>Widescreen</PresentationFormat>
  <Paragraphs>210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Пакет</vt:lpstr>
      <vt:lpstr>Comparison of metaphorical usages of adjectives with the meaning “round” in British English and Castillian Spanish</vt:lpstr>
      <vt:lpstr>Data collecting: English</vt:lpstr>
      <vt:lpstr>Data collecting: Spanish</vt:lpstr>
      <vt:lpstr>Comparing metaphorical usages</vt:lpstr>
      <vt:lpstr>English</vt:lpstr>
      <vt:lpstr>Spanish</vt:lpstr>
      <vt:lpstr>PowerPoint Presentation</vt:lpstr>
      <vt:lpstr>Thank you for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metaphorical usages of adjectives with the meaning “round” in British English and Castillian Spanish</dc:title>
  <dc:creator>Настя</dc:creator>
  <cp:lastModifiedBy>Настя</cp:lastModifiedBy>
  <cp:revision>7</cp:revision>
  <dcterms:created xsi:type="dcterms:W3CDTF">2018-06-19T08:36:56Z</dcterms:created>
  <dcterms:modified xsi:type="dcterms:W3CDTF">2018-06-19T12:06:07Z</dcterms:modified>
</cp:coreProperties>
</file>