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98" r:id="rId5"/>
    <p:sldId id="300" r:id="rId6"/>
    <p:sldId id="301" r:id="rId7"/>
    <p:sldId id="320" r:id="rId8"/>
    <p:sldId id="306" r:id="rId9"/>
    <p:sldId id="315" r:id="rId10"/>
    <p:sldId id="314" r:id="rId11"/>
    <p:sldId id="307" r:id="rId12"/>
    <p:sldId id="308" r:id="rId13"/>
    <p:sldId id="321" r:id="rId14"/>
    <p:sldId id="322" r:id="rId15"/>
    <p:sldId id="304" r:id="rId16"/>
    <p:sldId id="305" r:id="rId17"/>
    <p:sldId id="319" r:id="rId18"/>
    <p:sldId id="312" r:id="rId19"/>
    <p:sldId id="323" r:id="rId20"/>
    <p:sldId id="324"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ACFE8-0362-40D2-8CC3-F114A438074D}" v="3" dt="2022-08-09T20:41:02.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2CA6D-6637-462F-ABA9-23B185C673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40CCAD-5E10-4ABB-B484-A9DB7E336970}">
      <dgm:prSet/>
      <dgm:spPr/>
      <dgm:t>
        <a:bodyPr/>
        <a:lstStyle/>
        <a:p>
          <a:r>
            <a:rPr lang="en-US"/>
            <a:t>Popular and widely used Model</a:t>
          </a:r>
        </a:p>
      </dgm:t>
    </dgm:pt>
    <dgm:pt modelId="{1300560C-34DF-43FD-9234-0653232603F0}" type="parTrans" cxnId="{E14B7096-7C66-41F5-A2AB-3FC311CBD1C7}">
      <dgm:prSet/>
      <dgm:spPr/>
      <dgm:t>
        <a:bodyPr/>
        <a:lstStyle/>
        <a:p>
          <a:endParaRPr lang="en-US"/>
        </a:p>
      </dgm:t>
    </dgm:pt>
    <dgm:pt modelId="{7CC8544E-B8E8-4E33-9174-5B1BADD77F2F}" type="sibTrans" cxnId="{E14B7096-7C66-41F5-A2AB-3FC311CBD1C7}">
      <dgm:prSet/>
      <dgm:spPr/>
      <dgm:t>
        <a:bodyPr/>
        <a:lstStyle/>
        <a:p>
          <a:endParaRPr lang="en-US"/>
        </a:p>
      </dgm:t>
    </dgm:pt>
    <dgm:pt modelId="{46018454-D26A-44E5-A746-4694B3299CD9}">
      <dgm:prSet/>
      <dgm:spPr/>
      <dgm:t>
        <a:bodyPr/>
        <a:lstStyle/>
        <a:p>
          <a:r>
            <a:rPr lang="en-US"/>
            <a:t>Combination of random decision trees</a:t>
          </a:r>
        </a:p>
      </dgm:t>
    </dgm:pt>
    <dgm:pt modelId="{0EF13789-4C39-4F9F-A19C-0EEAC7A50351}" type="parTrans" cxnId="{C53829F4-ECB7-4A69-90B3-79EBA00A0DA7}">
      <dgm:prSet/>
      <dgm:spPr/>
      <dgm:t>
        <a:bodyPr/>
        <a:lstStyle/>
        <a:p>
          <a:endParaRPr lang="en-US"/>
        </a:p>
      </dgm:t>
    </dgm:pt>
    <dgm:pt modelId="{561403FD-7682-4DFA-A022-B5F50E470B92}" type="sibTrans" cxnId="{C53829F4-ECB7-4A69-90B3-79EBA00A0DA7}">
      <dgm:prSet/>
      <dgm:spPr/>
      <dgm:t>
        <a:bodyPr/>
        <a:lstStyle/>
        <a:p>
          <a:endParaRPr lang="en-US"/>
        </a:p>
      </dgm:t>
    </dgm:pt>
    <dgm:pt modelId="{61A75AEF-C086-4A6A-B6DB-B6CE5E7C505C}">
      <dgm:prSet/>
      <dgm:spPr/>
      <dgm:t>
        <a:bodyPr/>
        <a:lstStyle/>
        <a:p>
          <a:r>
            <a:rPr lang="en-US"/>
            <a:t>The random approach takes advantage of stochastic discrimination and the law of the great numbers</a:t>
          </a:r>
        </a:p>
      </dgm:t>
    </dgm:pt>
    <dgm:pt modelId="{27370C01-B78E-4700-A7C6-6E1206B126D6}" type="parTrans" cxnId="{2B014484-931F-4B16-88C4-163B61E58853}">
      <dgm:prSet/>
      <dgm:spPr/>
      <dgm:t>
        <a:bodyPr/>
        <a:lstStyle/>
        <a:p>
          <a:endParaRPr lang="en-US"/>
        </a:p>
      </dgm:t>
    </dgm:pt>
    <dgm:pt modelId="{5FEBFAAB-320F-4814-8E2D-647C6B537FD5}" type="sibTrans" cxnId="{2B014484-931F-4B16-88C4-163B61E58853}">
      <dgm:prSet/>
      <dgm:spPr/>
      <dgm:t>
        <a:bodyPr/>
        <a:lstStyle/>
        <a:p>
          <a:endParaRPr lang="en-US"/>
        </a:p>
      </dgm:t>
    </dgm:pt>
    <dgm:pt modelId="{98F676A7-9F5D-4893-A600-D6891CD94037}">
      <dgm:prSet/>
      <dgm:spPr/>
      <dgm:t>
        <a:bodyPr/>
        <a:lstStyle/>
        <a:p>
          <a:r>
            <a:rPr lang="en-US" dirty="0"/>
            <a:t>Algorithm is called IC3</a:t>
          </a:r>
        </a:p>
      </dgm:t>
    </dgm:pt>
    <dgm:pt modelId="{E8F94A50-298B-4CFF-A767-3C1660274993}" type="parTrans" cxnId="{0459FD3C-A364-450D-94D7-25C6B32C7F8A}">
      <dgm:prSet/>
      <dgm:spPr/>
      <dgm:t>
        <a:bodyPr/>
        <a:lstStyle/>
        <a:p>
          <a:endParaRPr lang="en-US"/>
        </a:p>
      </dgm:t>
    </dgm:pt>
    <dgm:pt modelId="{2788FA15-98D9-4FBA-ABBC-7D5F6305F215}" type="sibTrans" cxnId="{0459FD3C-A364-450D-94D7-25C6B32C7F8A}">
      <dgm:prSet/>
      <dgm:spPr/>
      <dgm:t>
        <a:bodyPr/>
        <a:lstStyle/>
        <a:p>
          <a:endParaRPr lang="en-US"/>
        </a:p>
      </dgm:t>
    </dgm:pt>
    <dgm:pt modelId="{753C21FA-3856-4EE8-AB69-1D4E15281FCA}">
      <dgm:prSet/>
      <dgm:spPr/>
      <dgm:t>
        <a:bodyPr/>
        <a:lstStyle/>
        <a:p>
          <a:r>
            <a:rPr lang="en-US"/>
            <a:t>Random Forests can handle Classification and Regression problems</a:t>
          </a:r>
        </a:p>
      </dgm:t>
    </dgm:pt>
    <dgm:pt modelId="{7E234BEA-6BD1-49A3-9227-F9C335395F72}" type="parTrans" cxnId="{E8B2ADFC-FE37-41B4-A639-C9D3BB2CAA54}">
      <dgm:prSet/>
      <dgm:spPr/>
      <dgm:t>
        <a:bodyPr/>
        <a:lstStyle/>
        <a:p>
          <a:endParaRPr lang="en-US"/>
        </a:p>
      </dgm:t>
    </dgm:pt>
    <dgm:pt modelId="{954205B6-99A7-4D97-851A-23694BF09124}" type="sibTrans" cxnId="{E8B2ADFC-FE37-41B4-A639-C9D3BB2CAA54}">
      <dgm:prSet/>
      <dgm:spPr/>
      <dgm:t>
        <a:bodyPr/>
        <a:lstStyle/>
        <a:p>
          <a:endParaRPr lang="en-US"/>
        </a:p>
      </dgm:t>
    </dgm:pt>
    <dgm:pt modelId="{49FA9D8C-48F5-490B-8C24-B932D05ED756}" type="pres">
      <dgm:prSet presAssocID="{8FE2CA6D-6637-462F-ABA9-23B185C673CE}" presName="linear" presStyleCnt="0">
        <dgm:presLayoutVars>
          <dgm:animLvl val="lvl"/>
          <dgm:resizeHandles val="exact"/>
        </dgm:presLayoutVars>
      </dgm:prSet>
      <dgm:spPr/>
    </dgm:pt>
    <dgm:pt modelId="{5657796E-33D2-4FB4-99FD-65C6B26FF319}" type="pres">
      <dgm:prSet presAssocID="{A540CCAD-5E10-4ABB-B484-A9DB7E336970}" presName="parentText" presStyleLbl="node1" presStyleIdx="0" presStyleCnt="5">
        <dgm:presLayoutVars>
          <dgm:chMax val="0"/>
          <dgm:bulletEnabled val="1"/>
        </dgm:presLayoutVars>
      </dgm:prSet>
      <dgm:spPr/>
    </dgm:pt>
    <dgm:pt modelId="{B17A4010-FF55-488D-A018-A15F9A6E54C5}" type="pres">
      <dgm:prSet presAssocID="{7CC8544E-B8E8-4E33-9174-5B1BADD77F2F}" presName="spacer" presStyleCnt="0"/>
      <dgm:spPr/>
    </dgm:pt>
    <dgm:pt modelId="{15ADC67F-4DBE-4B34-99A5-B039431A8D0B}" type="pres">
      <dgm:prSet presAssocID="{46018454-D26A-44E5-A746-4694B3299CD9}" presName="parentText" presStyleLbl="node1" presStyleIdx="1" presStyleCnt="5">
        <dgm:presLayoutVars>
          <dgm:chMax val="0"/>
          <dgm:bulletEnabled val="1"/>
        </dgm:presLayoutVars>
      </dgm:prSet>
      <dgm:spPr/>
    </dgm:pt>
    <dgm:pt modelId="{A5399021-392A-4BF2-BF87-2A1EC189259E}" type="pres">
      <dgm:prSet presAssocID="{561403FD-7682-4DFA-A022-B5F50E470B92}" presName="spacer" presStyleCnt="0"/>
      <dgm:spPr/>
    </dgm:pt>
    <dgm:pt modelId="{2D57D7E9-655A-4B84-98AE-3DF736AAAE34}" type="pres">
      <dgm:prSet presAssocID="{61A75AEF-C086-4A6A-B6DB-B6CE5E7C505C}" presName="parentText" presStyleLbl="node1" presStyleIdx="2" presStyleCnt="5">
        <dgm:presLayoutVars>
          <dgm:chMax val="0"/>
          <dgm:bulletEnabled val="1"/>
        </dgm:presLayoutVars>
      </dgm:prSet>
      <dgm:spPr/>
    </dgm:pt>
    <dgm:pt modelId="{1EFF55EA-F772-42F7-93E9-38D2AEA3E457}" type="pres">
      <dgm:prSet presAssocID="{5FEBFAAB-320F-4814-8E2D-647C6B537FD5}" presName="spacer" presStyleCnt="0"/>
      <dgm:spPr/>
    </dgm:pt>
    <dgm:pt modelId="{3C259649-46EA-4AE5-B94B-2F30CCC2AE64}" type="pres">
      <dgm:prSet presAssocID="{98F676A7-9F5D-4893-A600-D6891CD94037}" presName="parentText" presStyleLbl="node1" presStyleIdx="3" presStyleCnt="5">
        <dgm:presLayoutVars>
          <dgm:chMax val="0"/>
          <dgm:bulletEnabled val="1"/>
        </dgm:presLayoutVars>
      </dgm:prSet>
      <dgm:spPr/>
    </dgm:pt>
    <dgm:pt modelId="{570ACF43-E249-4B5E-BA3B-E83DBEEC54B8}" type="pres">
      <dgm:prSet presAssocID="{2788FA15-98D9-4FBA-ABBC-7D5F6305F215}" presName="spacer" presStyleCnt="0"/>
      <dgm:spPr/>
    </dgm:pt>
    <dgm:pt modelId="{0A3A4D0A-6FA5-4D9F-9D31-EF7C5BA327EE}" type="pres">
      <dgm:prSet presAssocID="{753C21FA-3856-4EE8-AB69-1D4E15281FCA}" presName="parentText" presStyleLbl="node1" presStyleIdx="4" presStyleCnt="5">
        <dgm:presLayoutVars>
          <dgm:chMax val="0"/>
          <dgm:bulletEnabled val="1"/>
        </dgm:presLayoutVars>
      </dgm:prSet>
      <dgm:spPr/>
    </dgm:pt>
  </dgm:ptLst>
  <dgm:cxnLst>
    <dgm:cxn modelId="{0459FD3C-A364-450D-94D7-25C6B32C7F8A}" srcId="{8FE2CA6D-6637-462F-ABA9-23B185C673CE}" destId="{98F676A7-9F5D-4893-A600-D6891CD94037}" srcOrd="3" destOrd="0" parTransId="{E8F94A50-298B-4CFF-A767-3C1660274993}" sibTransId="{2788FA15-98D9-4FBA-ABBC-7D5F6305F215}"/>
    <dgm:cxn modelId="{6BE7ED7D-2870-4C2D-A53B-7CA9AB8D9BEE}" type="presOf" srcId="{753C21FA-3856-4EE8-AB69-1D4E15281FCA}" destId="{0A3A4D0A-6FA5-4D9F-9D31-EF7C5BA327EE}" srcOrd="0" destOrd="0" presId="urn:microsoft.com/office/officeart/2005/8/layout/vList2"/>
    <dgm:cxn modelId="{2B014484-931F-4B16-88C4-163B61E58853}" srcId="{8FE2CA6D-6637-462F-ABA9-23B185C673CE}" destId="{61A75AEF-C086-4A6A-B6DB-B6CE5E7C505C}" srcOrd="2" destOrd="0" parTransId="{27370C01-B78E-4700-A7C6-6E1206B126D6}" sibTransId="{5FEBFAAB-320F-4814-8E2D-647C6B537FD5}"/>
    <dgm:cxn modelId="{200AFD90-E455-46E0-8824-7FD44863A78E}" type="presOf" srcId="{8FE2CA6D-6637-462F-ABA9-23B185C673CE}" destId="{49FA9D8C-48F5-490B-8C24-B932D05ED756}" srcOrd="0" destOrd="0" presId="urn:microsoft.com/office/officeart/2005/8/layout/vList2"/>
    <dgm:cxn modelId="{3CCCE191-1D7F-495C-8168-A326340BAECF}" type="presOf" srcId="{98F676A7-9F5D-4893-A600-D6891CD94037}" destId="{3C259649-46EA-4AE5-B94B-2F30CCC2AE64}" srcOrd="0" destOrd="0" presId="urn:microsoft.com/office/officeart/2005/8/layout/vList2"/>
    <dgm:cxn modelId="{E14B7096-7C66-41F5-A2AB-3FC311CBD1C7}" srcId="{8FE2CA6D-6637-462F-ABA9-23B185C673CE}" destId="{A540CCAD-5E10-4ABB-B484-A9DB7E336970}" srcOrd="0" destOrd="0" parTransId="{1300560C-34DF-43FD-9234-0653232603F0}" sibTransId="{7CC8544E-B8E8-4E33-9174-5B1BADD77F2F}"/>
    <dgm:cxn modelId="{7B8D0DCF-89DE-4490-8184-F476736C2A73}" type="presOf" srcId="{46018454-D26A-44E5-A746-4694B3299CD9}" destId="{15ADC67F-4DBE-4B34-99A5-B039431A8D0B}" srcOrd="0" destOrd="0" presId="urn:microsoft.com/office/officeart/2005/8/layout/vList2"/>
    <dgm:cxn modelId="{B41F8CD0-DF36-4FA0-8EAC-C9A8C63F315B}" type="presOf" srcId="{61A75AEF-C086-4A6A-B6DB-B6CE5E7C505C}" destId="{2D57D7E9-655A-4B84-98AE-3DF736AAAE34}" srcOrd="0" destOrd="0" presId="urn:microsoft.com/office/officeart/2005/8/layout/vList2"/>
    <dgm:cxn modelId="{CD6611E8-0801-4A63-8D96-1415DD0FB5C4}" type="presOf" srcId="{A540CCAD-5E10-4ABB-B484-A9DB7E336970}" destId="{5657796E-33D2-4FB4-99FD-65C6B26FF319}" srcOrd="0" destOrd="0" presId="urn:microsoft.com/office/officeart/2005/8/layout/vList2"/>
    <dgm:cxn modelId="{C53829F4-ECB7-4A69-90B3-79EBA00A0DA7}" srcId="{8FE2CA6D-6637-462F-ABA9-23B185C673CE}" destId="{46018454-D26A-44E5-A746-4694B3299CD9}" srcOrd="1" destOrd="0" parTransId="{0EF13789-4C39-4F9F-A19C-0EEAC7A50351}" sibTransId="{561403FD-7682-4DFA-A022-B5F50E470B92}"/>
    <dgm:cxn modelId="{E8B2ADFC-FE37-41B4-A639-C9D3BB2CAA54}" srcId="{8FE2CA6D-6637-462F-ABA9-23B185C673CE}" destId="{753C21FA-3856-4EE8-AB69-1D4E15281FCA}" srcOrd="4" destOrd="0" parTransId="{7E234BEA-6BD1-49A3-9227-F9C335395F72}" sibTransId="{954205B6-99A7-4D97-851A-23694BF09124}"/>
    <dgm:cxn modelId="{3A61A81B-1203-4335-A0AD-AC278A66B54A}" type="presParOf" srcId="{49FA9D8C-48F5-490B-8C24-B932D05ED756}" destId="{5657796E-33D2-4FB4-99FD-65C6B26FF319}" srcOrd="0" destOrd="0" presId="urn:microsoft.com/office/officeart/2005/8/layout/vList2"/>
    <dgm:cxn modelId="{2D4933F0-9663-47EC-A8D5-BC68072584C7}" type="presParOf" srcId="{49FA9D8C-48F5-490B-8C24-B932D05ED756}" destId="{B17A4010-FF55-488D-A018-A15F9A6E54C5}" srcOrd="1" destOrd="0" presId="urn:microsoft.com/office/officeart/2005/8/layout/vList2"/>
    <dgm:cxn modelId="{2569F7CB-5FE1-47BB-9D23-BA9BF26190F5}" type="presParOf" srcId="{49FA9D8C-48F5-490B-8C24-B932D05ED756}" destId="{15ADC67F-4DBE-4B34-99A5-B039431A8D0B}" srcOrd="2" destOrd="0" presId="urn:microsoft.com/office/officeart/2005/8/layout/vList2"/>
    <dgm:cxn modelId="{5D29D30B-2030-4C93-8502-3D690CF3185A}" type="presParOf" srcId="{49FA9D8C-48F5-490B-8C24-B932D05ED756}" destId="{A5399021-392A-4BF2-BF87-2A1EC189259E}" srcOrd="3" destOrd="0" presId="urn:microsoft.com/office/officeart/2005/8/layout/vList2"/>
    <dgm:cxn modelId="{410B740C-A77E-444D-A8CB-091675233A73}" type="presParOf" srcId="{49FA9D8C-48F5-490B-8C24-B932D05ED756}" destId="{2D57D7E9-655A-4B84-98AE-3DF736AAAE34}" srcOrd="4" destOrd="0" presId="urn:microsoft.com/office/officeart/2005/8/layout/vList2"/>
    <dgm:cxn modelId="{CCD581FA-A806-43E6-B955-8F7623BD521A}" type="presParOf" srcId="{49FA9D8C-48F5-490B-8C24-B932D05ED756}" destId="{1EFF55EA-F772-42F7-93E9-38D2AEA3E457}" srcOrd="5" destOrd="0" presId="urn:microsoft.com/office/officeart/2005/8/layout/vList2"/>
    <dgm:cxn modelId="{548B0890-0F4B-4BF8-BE45-5EA184E8197E}" type="presParOf" srcId="{49FA9D8C-48F5-490B-8C24-B932D05ED756}" destId="{3C259649-46EA-4AE5-B94B-2F30CCC2AE64}" srcOrd="6" destOrd="0" presId="urn:microsoft.com/office/officeart/2005/8/layout/vList2"/>
    <dgm:cxn modelId="{883BF7FB-6191-4FA6-A73C-518F68E06FF7}" type="presParOf" srcId="{49FA9D8C-48F5-490B-8C24-B932D05ED756}" destId="{570ACF43-E249-4B5E-BA3B-E83DBEEC54B8}" srcOrd="7" destOrd="0" presId="urn:microsoft.com/office/officeart/2005/8/layout/vList2"/>
    <dgm:cxn modelId="{C57E4084-A491-4380-B499-A4D315DB9EFE}" type="presParOf" srcId="{49FA9D8C-48F5-490B-8C24-B932D05ED756}" destId="{0A3A4D0A-6FA5-4D9F-9D31-EF7C5BA327E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7796E-33D2-4FB4-99FD-65C6B26FF319}">
      <dsp:nvSpPr>
        <dsp:cNvPr id="0" name=""/>
        <dsp:cNvSpPr/>
      </dsp:nvSpPr>
      <dsp:spPr>
        <a:xfrm>
          <a:off x="0" y="276791"/>
          <a:ext cx="4836160" cy="6045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Popular and widely used Model</a:t>
          </a:r>
        </a:p>
      </dsp:txBody>
      <dsp:txXfrm>
        <a:off x="29514" y="306305"/>
        <a:ext cx="4777132" cy="545569"/>
      </dsp:txXfrm>
    </dsp:sp>
    <dsp:sp modelId="{15ADC67F-4DBE-4B34-99A5-B039431A8D0B}">
      <dsp:nvSpPr>
        <dsp:cNvPr id="0" name=""/>
        <dsp:cNvSpPr/>
      </dsp:nvSpPr>
      <dsp:spPr>
        <a:xfrm>
          <a:off x="0" y="927469"/>
          <a:ext cx="4836160" cy="6045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Combination of random decision trees</a:t>
          </a:r>
        </a:p>
      </dsp:txBody>
      <dsp:txXfrm>
        <a:off x="29514" y="956983"/>
        <a:ext cx="4777132" cy="545569"/>
      </dsp:txXfrm>
    </dsp:sp>
    <dsp:sp modelId="{2D57D7E9-655A-4B84-98AE-3DF736AAAE34}">
      <dsp:nvSpPr>
        <dsp:cNvPr id="0" name=""/>
        <dsp:cNvSpPr/>
      </dsp:nvSpPr>
      <dsp:spPr>
        <a:xfrm>
          <a:off x="0" y="1578146"/>
          <a:ext cx="4836160" cy="6045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random approach takes advantage of stochastic discrimination and the law of the great numbers</a:t>
          </a:r>
        </a:p>
      </dsp:txBody>
      <dsp:txXfrm>
        <a:off x="29514" y="1607660"/>
        <a:ext cx="4777132" cy="545569"/>
      </dsp:txXfrm>
    </dsp:sp>
    <dsp:sp modelId="{3C259649-46EA-4AE5-B94B-2F30CCC2AE64}">
      <dsp:nvSpPr>
        <dsp:cNvPr id="0" name=""/>
        <dsp:cNvSpPr/>
      </dsp:nvSpPr>
      <dsp:spPr>
        <a:xfrm>
          <a:off x="0" y="2228824"/>
          <a:ext cx="4836160" cy="6045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Algorithm is called IC3</a:t>
          </a:r>
        </a:p>
      </dsp:txBody>
      <dsp:txXfrm>
        <a:off x="29514" y="2258338"/>
        <a:ext cx="4777132" cy="545569"/>
      </dsp:txXfrm>
    </dsp:sp>
    <dsp:sp modelId="{0A3A4D0A-6FA5-4D9F-9D31-EF7C5BA327EE}">
      <dsp:nvSpPr>
        <dsp:cNvPr id="0" name=""/>
        <dsp:cNvSpPr/>
      </dsp:nvSpPr>
      <dsp:spPr>
        <a:xfrm>
          <a:off x="0" y="2879501"/>
          <a:ext cx="4836160" cy="6045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Random Forests can handle Classification and Regression problems</a:t>
          </a:r>
        </a:p>
      </dsp:txBody>
      <dsp:txXfrm>
        <a:off x="29514" y="2909015"/>
        <a:ext cx="4777132" cy="5455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19F96-E420-46DD-92F3-C617C5B5C225}"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7D251-377F-4B0D-BDE5-16C26ABCE8B6}" type="slidenum">
              <a:rPr lang="en-US" smtClean="0"/>
              <a:t>‹#›</a:t>
            </a:fld>
            <a:endParaRPr lang="en-US"/>
          </a:p>
        </p:txBody>
      </p:sp>
    </p:spTree>
    <p:extLst>
      <p:ext uri="{BB962C8B-B14F-4D97-AF65-F5344CB8AC3E}">
        <p14:creationId xmlns:p14="http://schemas.microsoft.com/office/powerpoint/2010/main" val="8739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46" name="Rectangle 45">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54277" y="1475234"/>
            <a:ext cx="3924757" cy="2901694"/>
          </a:xfrm>
        </p:spPr>
        <p:txBody>
          <a:bodyPr anchor="b">
            <a:normAutofit/>
          </a:bodyPr>
          <a:lstStyle/>
          <a:p>
            <a:r>
              <a:rPr lang="en-US" sz="4400" dirty="0">
                <a:solidFill>
                  <a:schemeClr val="bg1"/>
                </a:solidFill>
              </a:rPr>
              <a:t>Machine Learning</a:t>
            </a:r>
            <a:br>
              <a:rPr lang="en-US" sz="4400" dirty="0">
                <a:solidFill>
                  <a:schemeClr val="bg1"/>
                </a:solidFill>
              </a:rPr>
            </a:br>
            <a:r>
              <a:rPr lang="en-US" sz="4400" dirty="0">
                <a:solidFill>
                  <a:schemeClr val="bg1"/>
                </a:solidFill>
              </a:rPr>
              <a:t>Regressions in O&amp;G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58610" y="4608576"/>
            <a:ext cx="3205640" cy="774186"/>
          </a:xfrm>
        </p:spPr>
        <p:txBody>
          <a:bodyPr anchor="t">
            <a:normAutofit/>
          </a:bodyPr>
          <a:lstStyle/>
          <a:p>
            <a:pPr>
              <a:lnSpc>
                <a:spcPct val="100000"/>
              </a:lnSpc>
            </a:pPr>
            <a:r>
              <a:rPr lang="en-US" sz="1400" dirty="0">
                <a:solidFill>
                  <a:schemeClr val="bg1"/>
                </a:solidFill>
              </a:rPr>
              <a:t>Source Data: </a:t>
            </a:r>
            <a:r>
              <a:rPr lang="en-US" sz="1400" dirty="0" err="1">
                <a:solidFill>
                  <a:schemeClr val="bg1"/>
                </a:solidFill>
              </a:rPr>
              <a:t>Secretaria</a:t>
            </a:r>
            <a:r>
              <a:rPr lang="en-US" sz="1400" dirty="0">
                <a:solidFill>
                  <a:schemeClr val="bg1"/>
                </a:solidFill>
              </a:rPr>
              <a:t> de </a:t>
            </a:r>
            <a:r>
              <a:rPr lang="en-US" sz="1400" dirty="0" err="1">
                <a:solidFill>
                  <a:schemeClr val="bg1"/>
                </a:solidFill>
              </a:rPr>
              <a:t>Energia</a:t>
            </a:r>
            <a:r>
              <a:rPr lang="en-US" sz="1400" dirty="0">
                <a:solidFill>
                  <a:schemeClr val="bg1"/>
                </a:solidFill>
              </a:rPr>
              <a:t> de la </a:t>
            </a:r>
            <a:r>
              <a:rPr lang="en-US" sz="1400" dirty="0" err="1">
                <a:solidFill>
                  <a:schemeClr val="bg1"/>
                </a:solidFill>
              </a:rPr>
              <a:t>nacion</a:t>
            </a:r>
            <a:r>
              <a:rPr lang="en-US" sz="1400" dirty="0">
                <a:solidFill>
                  <a:schemeClr val="bg1"/>
                </a:solidFill>
              </a:rPr>
              <a:t> Argentina </a:t>
            </a:r>
          </a:p>
        </p:txBody>
      </p:sp>
      <p:cxnSp>
        <p:nvCxnSpPr>
          <p:cNvPr id="48" name="Straight Connector 4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dirty="0">
                <a:solidFill>
                  <a:srgbClr val="FFFFFF"/>
                </a:solidFill>
              </a:rPr>
              <a:t>Huber Regression Model Training and Evaluation</a:t>
            </a:r>
          </a:p>
        </p:txBody>
      </p:sp>
      <p:cxnSp>
        <p:nvCxnSpPr>
          <p:cNvPr id="58" name="Straight Connector 5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marL="285750" indent="-285750">
              <a:lnSpc>
                <a:spcPct val="90000"/>
              </a:lnSpc>
              <a:spcAft>
                <a:spcPts val="600"/>
              </a:spcAft>
              <a:buFont typeface="Calibri" panose="020F0502020204030204" pitchFamily="34" charset="0"/>
              <a:buChar char="•"/>
            </a:pPr>
            <a:r>
              <a:rPr lang="en-US" b="0" i="0" dirty="0">
                <a:solidFill>
                  <a:srgbClr val="FFFFFF"/>
                </a:solidFill>
                <a:effectLst/>
              </a:rPr>
              <a:t>Train data: </a:t>
            </a:r>
          </a:p>
          <a:p>
            <a:pPr>
              <a:lnSpc>
                <a:spcPct val="90000"/>
              </a:lnSpc>
              <a:spcAft>
                <a:spcPts val="600"/>
              </a:spcAft>
              <a:buFont typeface="Calibri" panose="020F0502020204030204" pitchFamily="34" charset="0"/>
            </a:pPr>
            <a:r>
              <a:rPr lang="en-US" b="0" i="0" dirty="0">
                <a:solidFill>
                  <a:srgbClr val="FFFFFF"/>
                </a:solidFill>
                <a:effectLst/>
              </a:rPr>
              <a:t>the r2 score is 0.700, the MAE is 6244.135, the MSE is 73556978.726 and the RMSE is 8576.537</a:t>
            </a:r>
          </a:p>
          <a:p>
            <a:pPr>
              <a:lnSpc>
                <a:spcPct val="90000"/>
              </a:lnSpc>
              <a:spcAft>
                <a:spcPts val="600"/>
              </a:spcAft>
              <a:buFont typeface="Calibri" panose="020F0502020204030204" pitchFamily="34" charset="0"/>
            </a:pPr>
            <a:endParaRPr lang="en-US" b="0" i="0" dirty="0">
              <a:solidFill>
                <a:srgbClr val="FFFFFF"/>
              </a:solidFill>
              <a:effectLst/>
            </a:endParaRPr>
          </a:p>
          <a:p>
            <a:pPr marL="285750" indent="-285750">
              <a:lnSpc>
                <a:spcPct val="90000"/>
              </a:lnSpc>
              <a:spcAft>
                <a:spcPts val="600"/>
              </a:spcAft>
              <a:buFont typeface="Calibri" panose="020F0502020204030204" pitchFamily="34" charset="0"/>
              <a:buChar char="•"/>
            </a:pPr>
            <a:r>
              <a:rPr lang="en-US" b="0" i="0" dirty="0">
                <a:solidFill>
                  <a:srgbClr val="FFFFFF"/>
                </a:solidFill>
                <a:effectLst/>
              </a:rPr>
              <a:t>Test data: </a:t>
            </a:r>
          </a:p>
          <a:p>
            <a:pPr>
              <a:lnSpc>
                <a:spcPct val="90000"/>
              </a:lnSpc>
              <a:spcAft>
                <a:spcPts val="600"/>
              </a:spcAft>
              <a:buFont typeface="Calibri" panose="020F0502020204030204" pitchFamily="34" charset="0"/>
            </a:pPr>
            <a:r>
              <a:rPr lang="en-US" b="0" i="0" dirty="0">
                <a:solidFill>
                  <a:srgbClr val="FFFFFF"/>
                </a:solidFill>
                <a:effectLst/>
              </a:rPr>
              <a:t>the r2 score is 0.727, the MAE is 5636.955, the MSE is 49787118.469 and the RMSE is 7055.999</a:t>
            </a:r>
            <a:endParaRPr lang="en-US" dirty="0">
              <a:solidFill>
                <a:srgbClr val="FFFFFF"/>
              </a:solidFill>
            </a:endParaRPr>
          </a:p>
        </p:txBody>
      </p:sp>
      <p:pic>
        <p:nvPicPr>
          <p:cNvPr id="4" name="Picture 3">
            <a:extLst>
              <a:ext uri="{FF2B5EF4-FFF2-40B4-BE49-F238E27FC236}">
                <a16:creationId xmlns:a16="http://schemas.microsoft.com/office/drawing/2014/main" id="{E42A14A6-2317-4A67-4D62-81DD5B4572CB}"/>
              </a:ext>
            </a:extLst>
          </p:cNvPr>
          <p:cNvPicPr>
            <a:picLocks noChangeAspect="1"/>
          </p:cNvPicPr>
          <p:nvPr/>
        </p:nvPicPr>
        <p:blipFill>
          <a:blip r:embed="rId2"/>
          <a:stretch>
            <a:fillRect/>
          </a:stretch>
        </p:blipFill>
        <p:spPr>
          <a:xfrm>
            <a:off x="5380742" y="640080"/>
            <a:ext cx="5520631" cy="5577840"/>
          </a:xfrm>
          <a:prstGeom prst="rect">
            <a:avLst/>
          </a:prstGeom>
        </p:spPr>
      </p:pic>
    </p:spTree>
    <p:extLst>
      <p:ext uri="{BB962C8B-B14F-4D97-AF65-F5344CB8AC3E}">
        <p14:creationId xmlns:p14="http://schemas.microsoft.com/office/powerpoint/2010/main" val="168547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dirty="0">
                <a:solidFill>
                  <a:srgbClr val="FFFFFF"/>
                </a:solidFill>
              </a:rPr>
              <a:t>Quadratic Regression Model Training and Evaluation</a:t>
            </a:r>
          </a:p>
        </p:txBody>
      </p:sp>
      <p:cxnSp>
        <p:nvCxnSpPr>
          <p:cNvPr id="58" name="Straight Connector 5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marL="285750" indent="-285750">
              <a:lnSpc>
                <a:spcPct val="90000"/>
              </a:lnSpc>
              <a:spcAft>
                <a:spcPts val="600"/>
              </a:spcAft>
              <a:buFont typeface="Calibri" panose="020F0502020204030204" pitchFamily="34" charset="0"/>
              <a:buChar char="•"/>
            </a:pPr>
            <a:r>
              <a:rPr lang="en-US" b="0" i="0" dirty="0">
                <a:solidFill>
                  <a:srgbClr val="FFFFFF"/>
                </a:solidFill>
                <a:effectLst/>
              </a:rPr>
              <a:t>Train data: </a:t>
            </a:r>
          </a:p>
          <a:p>
            <a:pPr>
              <a:lnSpc>
                <a:spcPct val="90000"/>
              </a:lnSpc>
              <a:spcAft>
                <a:spcPts val="600"/>
              </a:spcAft>
              <a:buFont typeface="Calibri" panose="020F0502020204030204" pitchFamily="34" charset="0"/>
            </a:pPr>
            <a:r>
              <a:rPr lang="en-US" b="0" i="0" dirty="0">
                <a:solidFill>
                  <a:srgbClr val="FFFFFF"/>
                </a:solidFill>
                <a:effectLst/>
              </a:rPr>
              <a:t>the r2 score is 0.925, the MAE is 2998.581, the MSE is 16916330.198 and the RMSE is 4112.947</a:t>
            </a:r>
          </a:p>
          <a:p>
            <a:pPr>
              <a:lnSpc>
                <a:spcPct val="90000"/>
              </a:lnSpc>
              <a:spcAft>
                <a:spcPts val="600"/>
              </a:spcAft>
              <a:buFont typeface="Calibri" panose="020F0502020204030204" pitchFamily="34" charset="0"/>
            </a:pPr>
            <a:endParaRPr lang="en-US" b="0" i="0" dirty="0">
              <a:solidFill>
                <a:srgbClr val="FFFFFF"/>
              </a:solidFill>
              <a:effectLst/>
            </a:endParaRPr>
          </a:p>
          <a:p>
            <a:pPr marL="285750" indent="-285750">
              <a:lnSpc>
                <a:spcPct val="90000"/>
              </a:lnSpc>
              <a:spcAft>
                <a:spcPts val="600"/>
              </a:spcAft>
              <a:buFont typeface="Calibri" panose="020F0502020204030204" pitchFamily="34" charset="0"/>
              <a:buChar char="•"/>
            </a:pPr>
            <a:r>
              <a:rPr lang="en-US" b="0" i="0" dirty="0">
                <a:solidFill>
                  <a:srgbClr val="FFFFFF"/>
                </a:solidFill>
                <a:effectLst/>
              </a:rPr>
              <a:t>Test data: </a:t>
            </a:r>
          </a:p>
          <a:p>
            <a:pPr>
              <a:lnSpc>
                <a:spcPct val="90000"/>
              </a:lnSpc>
              <a:spcAft>
                <a:spcPts val="600"/>
              </a:spcAft>
              <a:buFont typeface="Calibri" panose="020F0502020204030204" pitchFamily="34" charset="0"/>
            </a:pPr>
            <a:r>
              <a:rPr lang="en-US" b="0" i="0" dirty="0">
                <a:solidFill>
                  <a:srgbClr val="FFFFFF"/>
                </a:solidFill>
                <a:effectLst/>
              </a:rPr>
              <a:t>the r2 score is 0.843, the MAE is 4060.897, the MSE is 36016862.178 and the RMSE is 6001.405</a:t>
            </a:r>
            <a:endParaRPr lang="en-US" dirty="0">
              <a:solidFill>
                <a:srgbClr val="FFFFFF"/>
              </a:solidFill>
            </a:endParaRPr>
          </a:p>
        </p:txBody>
      </p:sp>
      <p:pic>
        <p:nvPicPr>
          <p:cNvPr id="4" name="Picture 3">
            <a:extLst>
              <a:ext uri="{FF2B5EF4-FFF2-40B4-BE49-F238E27FC236}">
                <a16:creationId xmlns:a16="http://schemas.microsoft.com/office/drawing/2014/main" id="{8D58B249-2D2B-CB34-33C2-57CA3C010FFA}"/>
              </a:ext>
            </a:extLst>
          </p:cNvPr>
          <p:cNvPicPr>
            <a:picLocks noChangeAspect="1"/>
          </p:cNvPicPr>
          <p:nvPr/>
        </p:nvPicPr>
        <p:blipFill>
          <a:blip r:embed="rId2"/>
          <a:stretch>
            <a:fillRect/>
          </a:stretch>
        </p:blipFill>
        <p:spPr>
          <a:xfrm>
            <a:off x="5380742" y="640080"/>
            <a:ext cx="5520631" cy="5577840"/>
          </a:xfrm>
          <a:prstGeom prst="rect">
            <a:avLst/>
          </a:prstGeom>
        </p:spPr>
      </p:pic>
    </p:spTree>
    <p:extLst>
      <p:ext uri="{BB962C8B-B14F-4D97-AF65-F5344CB8AC3E}">
        <p14:creationId xmlns:p14="http://schemas.microsoft.com/office/powerpoint/2010/main" val="2465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F1B1F-F8C6-C8FF-501F-D8DE38A3DF1E}"/>
              </a:ext>
            </a:extLst>
          </p:cNvPr>
          <p:cNvSpPr>
            <a:spLocks noGrp="1"/>
          </p:cNvSpPr>
          <p:nvPr>
            <p:ph type="title"/>
          </p:nvPr>
        </p:nvSpPr>
        <p:spPr>
          <a:xfrm>
            <a:off x="1097280" y="286603"/>
            <a:ext cx="10058400" cy="1450757"/>
          </a:xfrm>
        </p:spPr>
        <p:txBody>
          <a:bodyPr>
            <a:normAutofit/>
          </a:bodyPr>
          <a:lstStyle/>
          <a:p>
            <a:r>
              <a:rPr lang="en-US" dirty="0"/>
              <a:t>Random Forests </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1D381E07-7E33-CA0C-7DB7-52BE1528DBD1}"/>
              </a:ext>
            </a:extLst>
          </p:cNvPr>
          <p:cNvGraphicFramePr>
            <a:graphicFrameLocks noGrp="1"/>
          </p:cNvGraphicFramePr>
          <p:nvPr>
            <p:ph idx="1"/>
            <p:extLst>
              <p:ext uri="{D42A27DB-BD31-4B8C-83A1-F6EECF244321}">
                <p14:modId xmlns:p14="http://schemas.microsoft.com/office/powerpoint/2010/main" val="3467673572"/>
              </p:ext>
            </p:extLst>
          </p:nvPr>
        </p:nvGraphicFramePr>
        <p:xfrm>
          <a:off x="1097281" y="2108201"/>
          <a:ext cx="48361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diagram&#10;&#10;Description automatically generated">
            <a:extLst>
              <a:ext uri="{FF2B5EF4-FFF2-40B4-BE49-F238E27FC236}">
                <a16:creationId xmlns:a16="http://schemas.microsoft.com/office/drawing/2014/main" id="{D4F92C67-E7AC-B965-26DD-4A8A21EF2EF6}"/>
              </a:ext>
            </a:extLst>
          </p:cNvPr>
          <p:cNvPicPr>
            <a:picLocks noChangeAspect="1"/>
          </p:cNvPicPr>
          <p:nvPr/>
        </p:nvPicPr>
        <p:blipFill>
          <a:blip r:embed="rId7"/>
          <a:stretch>
            <a:fillRect/>
          </a:stretch>
        </p:blipFill>
        <p:spPr>
          <a:xfrm>
            <a:off x="6350001" y="2769392"/>
            <a:ext cx="5117520" cy="2599375"/>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CF8DA048-9B92-7C32-0A9D-076527EC2682}"/>
              </a:ext>
            </a:extLst>
          </p:cNvPr>
          <p:cNvSpPr txBox="1"/>
          <p:nvPr/>
        </p:nvSpPr>
        <p:spPr>
          <a:xfrm>
            <a:off x="5632161" y="5927475"/>
            <a:ext cx="6553200" cy="369332"/>
          </a:xfrm>
          <a:prstGeom prst="rect">
            <a:avLst/>
          </a:prstGeom>
          <a:noFill/>
        </p:spPr>
        <p:txBody>
          <a:bodyPr wrap="square" rtlCol="0">
            <a:spAutoFit/>
          </a:bodyPr>
          <a:lstStyle/>
          <a:p>
            <a:r>
              <a:rPr lang="en-US" dirty="0"/>
              <a:t>More info about RF: https://mlu-explain.github.io/random-forest/</a:t>
            </a:r>
          </a:p>
        </p:txBody>
      </p:sp>
    </p:spTree>
    <p:extLst>
      <p:ext uri="{BB962C8B-B14F-4D97-AF65-F5344CB8AC3E}">
        <p14:creationId xmlns:p14="http://schemas.microsoft.com/office/powerpoint/2010/main" val="332942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1B1F-F8C6-C8FF-501F-D8DE38A3DF1E}"/>
              </a:ext>
            </a:extLst>
          </p:cNvPr>
          <p:cNvSpPr>
            <a:spLocks noGrp="1"/>
          </p:cNvSpPr>
          <p:nvPr>
            <p:ph type="title"/>
          </p:nvPr>
        </p:nvSpPr>
        <p:spPr/>
        <p:txBody>
          <a:bodyPr/>
          <a:lstStyle/>
          <a:p>
            <a:r>
              <a:rPr lang="en-US" dirty="0"/>
              <a:t>Random Forests Pros/Cons </a:t>
            </a:r>
          </a:p>
        </p:txBody>
      </p:sp>
      <p:sp>
        <p:nvSpPr>
          <p:cNvPr id="3" name="Content Placeholder 2">
            <a:extLst>
              <a:ext uri="{FF2B5EF4-FFF2-40B4-BE49-F238E27FC236}">
                <a16:creationId xmlns:a16="http://schemas.microsoft.com/office/drawing/2014/main" id="{0322DC23-C0E5-3547-AFB1-101BDFFD0E6E}"/>
              </a:ext>
            </a:extLst>
          </p:cNvPr>
          <p:cNvSpPr>
            <a:spLocks noGrp="1"/>
          </p:cNvSpPr>
          <p:nvPr>
            <p:ph idx="1"/>
          </p:nvPr>
        </p:nvSpPr>
        <p:spPr>
          <a:xfrm>
            <a:off x="1097280" y="2108201"/>
            <a:ext cx="3637280" cy="3760891"/>
          </a:xfrm>
        </p:spPr>
        <p:txBody>
          <a:bodyPr>
            <a:normAutofit/>
          </a:bodyPr>
          <a:lstStyle/>
          <a:p>
            <a:pPr marL="0" indent="0">
              <a:buNone/>
            </a:pPr>
            <a:r>
              <a:rPr lang="en-US" dirty="0"/>
              <a:t>PROS</a:t>
            </a:r>
          </a:p>
          <a:p>
            <a:pPr marL="457200" indent="-457200">
              <a:buFont typeface="+mj-lt"/>
              <a:buAutoNum type="arabicPeriod"/>
            </a:pPr>
            <a:r>
              <a:rPr lang="en-US" dirty="0"/>
              <a:t>Precise and efficient classifier for large datasets</a:t>
            </a:r>
          </a:p>
          <a:p>
            <a:pPr marL="457200" indent="-457200">
              <a:buFont typeface="+mj-lt"/>
              <a:buAutoNum type="arabicPeriod"/>
            </a:pPr>
            <a:r>
              <a:rPr lang="en-US" dirty="0"/>
              <a:t>Capable of large features handling</a:t>
            </a:r>
          </a:p>
          <a:p>
            <a:pPr marL="457200" indent="-457200">
              <a:buFont typeface="+mj-lt"/>
              <a:buAutoNum type="arabicPeriod"/>
            </a:pPr>
            <a:r>
              <a:rPr lang="en-US" dirty="0"/>
              <a:t>Weighted feature approach</a:t>
            </a:r>
          </a:p>
          <a:p>
            <a:pPr marL="457200" indent="-457200">
              <a:buFont typeface="+mj-lt"/>
              <a:buAutoNum type="arabicPeriod"/>
            </a:pPr>
            <a:r>
              <a:rPr lang="en-US" dirty="0"/>
              <a:t>Empirical model to detect feature interaction</a:t>
            </a:r>
          </a:p>
          <a:p>
            <a:pPr marL="0" indent="0">
              <a:buNone/>
            </a:pPr>
            <a:endParaRPr lang="en-US" dirty="0"/>
          </a:p>
          <a:p>
            <a:pPr marL="457200" indent="-457200">
              <a:buFont typeface="+mj-lt"/>
              <a:buAutoNum type="arabicPeriod"/>
            </a:pPr>
            <a:endParaRPr lang="en-US" dirty="0"/>
          </a:p>
        </p:txBody>
      </p:sp>
      <p:sp>
        <p:nvSpPr>
          <p:cNvPr id="4" name="Content Placeholder 2">
            <a:extLst>
              <a:ext uri="{FF2B5EF4-FFF2-40B4-BE49-F238E27FC236}">
                <a16:creationId xmlns:a16="http://schemas.microsoft.com/office/drawing/2014/main" id="{13013328-FF1C-BBF4-C9C9-270F5982B41C}"/>
              </a:ext>
            </a:extLst>
          </p:cNvPr>
          <p:cNvSpPr txBox="1">
            <a:spLocks/>
          </p:cNvSpPr>
          <p:nvPr/>
        </p:nvSpPr>
        <p:spPr>
          <a:xfrm>
            <a:off x="6400800" y="2108201"/>
            <a:ext cx="3637280" cy="3760891"/>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CONS</a:t>
            </a:r>
          </a:p>
          <a:p>
            <a:pPr marL="457200" indent="-457200">
              <a:buFont typeface="+mj-lt"/>
              <a:buAutoNum type="arabicPeriod"/>
            </a:pPr>
            <a:r>
              <a:rPr lang="en-US" dirty="0"/>
              <a:t>If dataset is noisy, RF tend to overfitting</a:t>
            </a:r>
          </a:p>
          <a:p>
            <a:pPr marL="457200" indent="-457200">
              <a:buFont typeface="+mj-lt"/>
              <a:buAutoNum type="arabicPeriod"/>
            </a:pPr>
            <a:r>
              <a:rPr lang="en-US" dirty="0"/>
              <a:t>RF Classification/Regression is not easy to understand as Decision Tree Classification/Regression</a:t>
            </a:r>
          </a:p>
          <a:p>
            <a:pPr marL="457200" indent="-457200">
              <a:buFont typeface="+mj-lt"/>
              <a:buAutoNum type="arabicPeriod"/>
            </a:pPr>
            <a:r>
              <a:rPr lang="en-US" dirty="0"/>
              <a:t>If the dataset have high level categorical data, RF tend to focus on these variables rather than others</a:t>
            </a:r>
          </a:p>
          <a:p>
            <a:pPr marL="457200" indent="-457200">
              <a:buFont typeface="+mj-lt"/>
              <a:buAutoNum type="arabicPeriod"/>
            </a:pPr>
            <a:r>
              <a:rPr lang="en-US" dirty="0"/>
              <a:t>If feature correlation is similar, RF tend to focus on small groups rather than larger ones.</a:t>
            </a:r>
          </a:p>
          <a:p>
            <a:pPr marL="0" indent="0">
              <a:buFont typeface="Calibri" panose="020F0502020204030204" pitchFamily="34" charse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31976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a:solidFill>
                  <a:srgbClr val="FFFFFF"/>
                </a:solidFill>
              </a:rPr>
              <a:t>Random Forest Regression Training and Evaluation</a:t>
            </a:r>
          </a:p>
        </p:txBody>
      </p:sp>
      <p:cxnSp>
        <p:nvCxnSpPr>
          <p:cNvPr id="71" name="Straight Connector 6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endParaRPr lang="en-US" sz="1500">
              <a:solidFill>
                <a:srgbClr val="FFFFFF"/>
              </a:solidFill>
            </a:endParaRPr>
          </a:p>
          <a:p>
            <a:pPr marL="285750" indent="-285750">
              <a:lnSpc>
                <a:spcPct val="90000"/>
              </a:lnSpc>
              <a:spcAft>
                <a:spcPts val="600"/>
              </a:spcAft>
              <a:buFont typeface="Calibri" panose="020F0502020204030204" pitchFamily="34" charset="0"/>
              <a:buChar char="•"/>
            </a:pPr>
            <a:r>
              <a:rPr lang="en-US" sz="1500" b="0" i="0">
                <a:solidFill>
                  <a:srgbClr val="FFFFFF"/>
                </a:solidFill>
                <a:effectLst/>
              </a:rPr>
              <a:t>Train data: </a:t>
            </a:r>
          </a:p>
          <a:p>
            <a:pPr>
              <a:lnSpc>
                <a:spcPct val="90000"/>
              </a:lnSpc>
              <a:spcAft>
                <a:spcPts val="600"/>
              </a:spcAft>
              <a:buFont typeface="Calibri" panose="020F0502020204030204" pitchFamily="34" charset="0"/>
            </a:pPr>
            <a:r>
              <a:rPr lang="en-US" sz="1500" b="0" i="0">
                <a:solidFill>
                  <a:srgbClr val="FFFFFF"/>
                </a:solidFill>
                <a:effectLst/>
              </a:rPr>
              <a:t>the r2 score is 0.980, the MAE is 1412.988, the MSE is 4960886.717 and the RMSE is 2227.305</a:t>
            </a:r>
          </a:p>
          <a:p>
            <a:pPr>
              <a:lnSpc>
                <a:spcPct val="90000"/>
              </a:lnSpc>
              <a:spcAft>
                <a:spcPts val="600"/>
              </a:spcAft>
              <a:buFont typeface="Calibri" panose="020F0502020204030204" pitchFamily="34" charset="0"/>
            </a:pPr>
            <a:endParaRPr lang="en-US" sz="1500" b="0" i="0">
              <a:solidFill>
                <a:srgbClr val="FFFFFF"/>
              </a:solidFill>
              <a:effectLst/>
            </a:endParaRPr>
          </a:p>
          <a:p>
            <a:pPr marL="285750" indent="-285750">
              <a:lnSpc>
                <a:spcPct val="90000"/>
              </a:lnSpc>
              <a:spcAft>
                <a:spcPts val="600"/>
              </a:spcAft>
              <a:buFont typeface="Calibri" panose="020F0502020204030204" pitchFamily="34" charset="0"/>
              <a:buChar char="•"/>
            </a:pPr>
            <a:r>
              <a:rPr lang="en-US" sz="1500" b="0" i="0">
                <a:solidFill>
                  <a:srgbClr val="FFFFFF"/>
                </a:solidFill>
                <a:effectLst/>
              </a:rPr>
              <a:t>Test data: </a:t>
            </a:r>
          </a:p>
          <a:p>
            <a:pPr>
              <a:lnSpc>
                <a:spcPct val="90000"/>
              </a:lnSpc>
              <a:spcAft>
                <a:spcPts val="600"/>
              </a:spcAft>
              <a:buFont typeface="Calibri" panose="020F0502020204030204" pitchFamily="34" charset="0"/>
            </a:pPr>
            <a:r>
              <a:rPr lang="en-US" sz="1500" b="0" i="0">
                <a:solidFill>
                  <a:srgbClr val="FFFFFF"/>
                </a:solidFill>
                <a:effectLst/>
              </a:rPr>
              <a:t>the r2 score is 0.863, the MAE is 3584.758, the MSE is 25031817.926 and the RMSE is 5003.181</a:t>
            </a:r>
            <a:endParaRPr lang="en-US" sz="1500">
              <a:solidFill>
                <a:srgbClr val="FFFFFF"/>
              </a:solidFill>
            </a:endParaRPr>
          </a:p>
          <a:p>
            <a:pPr>
              <a:lnSpc>
                <a:spcPct val="90000"/>
              </a:lnSpc>
              <a:spcAft>
                <a:spcPts val="600"/>
              </a:spcAft>
              <a:buFont typeface="Calibri" panose="020F0502020204030204" pitchFamily="34" charset="0"/>
            </a:pPr>
            <a:endParaRPr lang="en-US" sz="1500" dirty="0">
              <a:solidFill>
                <a:srgbClr val="FFFFFF"/>
              </a:solidFill>
            </a:endParaRPr>
          </a:p>
        </p:txBody>
      </p:sp>
      <p:pic>
        <p:nvPicPr>
          <p:cNvPr id="4" name="Picture 3">
            <a:extLst>
              <a:ext uri="{FF2B5EF4-FFF2-40B4-BE49-F238E27FC236}">
                <a16:creationId xmlns:a16="http://schemas.microsoft.com/office/drawing/2014/main" id="{60B2EFF2-172C-223F-E32A-3BBF6697F71E}"/>
              </a:ext>
            </a:extLst>
          </p:cNvPr>
          <p:cNvPicPr>
            <a:picLocks noChangeAspect="1"/>
          </p:cNvPicPr>
          <p:nvPr/>
        </p:nvPicPr>
        <p:blipFill>
          <a:blip r:embed="rId2"/>
          <a:stretch>
            <a:fillRect/>
          </a:stretch>
        </p:blipFill>
        <p:spPr>
          <a:xfrm>
            <a:off x="5380742" y="640080"/>
            <a:ext cx="5520631" cy="5577840"/>
          </a:xfrm>
          <a:prstGeom prst="rect">
            <a:avLst/>
          </a:prstGeom>
        </p:spPr>
      </p:pic>
    </p:spTree>
    <p:extLst>
      <p:ext uri="{BB962C8B-B14F-4D97-AF65-F5344CB8AC3E}">
        <p14:creationId xmlns:p14="http://schemas.microsoft.com/office/powerpoint/2010/main" val="168811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5" name="Straight Connector 8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Random Forest Model Feature Importance's</a:t>
            </a:r>
          </a:p>
        </p:txBody>
      </p:sp>
      <p:cxnSp>
        <p:nvCxnSpPr>
          <p:cNvPr id="91" name="Straight Connector 9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A89714B-3D20-711A-E507-939B60909C26}"/>
              </a:ext>
            </a:extLst>
          </p:cNvPr>
          <p:cNvPicPr>
            <a:picLocks noChangeAspect="1"/>
          </p:cNvPicPr>
          <p:nvPr/>
        </p:nvPicPr>
        <p:blipFill>
          <a:blip r:embed="rId2"/>
          <a:stretch>
            <a:fillRect/>
          </a:stretch>
        </p:blipFill>
        <p:spPr>
          <a:xfrm>
            <a:off x="5282335" y="1394690"/>
            <a:ext cx="6275667" cy="3909165"/>
          </a:xfrm>
          <a:prstGeom prst="rect">
            <a:avLst/>
          </a:prstGeom>
        </p:spPr>
      </p:pic>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dirty="0">
              <a:solidFill>
                <a:srgbClr val="FFFFFF"/>
              </a:solidFill>
            </a:endParaRPr>
          </a:p>
        </p:txBody>
      </p:sp>
    </p:spTree>
    <p:extLst>
      <p:ext uri="{BB962C8B-B14F-4D97-AF65-F5344CB8AC3E}">
        <p14:creationId xmlns:p14="http://schemas.microsoft.com/office/powerpoint/2010/main" val="226774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1" name="Straight Connector 1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3" name="Rectangle 1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Model’s</a:t>
            </a:r>
            <a:br>
              <a:rPr lang="en-US" sz="4400">
                <a:solidFill>
                  <a:srgbClr val="FFFFFF"/>
                </a:solidFill>
              </a:rPr>
            </a:br>
            <a:r>
              <a:rPr lang="en-US" sz="4400">
                <a:solidFill>
                  <a:srgbClr val="FFFFFF"/>
                </a:solidFill>
              </a:rPr>
              <a:t>Comparative Results Table</a:t>
            </a:r>
          </a:p>
        </p:txBody>
      </p:sp>
      <p:cxnSp>
        <p:nvCxnSpPr>
          <p:cNvPr id="117" name="Straight Connector 1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dirty="0">
              <a:solidFill>
                <a:srgbClr val="FFFFFF"/>
              </a:solidFill>
            </a:endParaRPr>
          </a:p>
        </p:txBody>
      </p:sp>
      <p:graphicFrame>
        <p:nvGraphicFramePr>
          <p:cNvPr id="3" name="Table 2">
            <a:extLst>
              <a:ext uri="{FF2B5EF4-FFF2-40B4-BE49-F238E27FC236}">
                <a16:creationId xmlns:a16="http://schemas.microsoft.com/office/drawing/2014/main" id="{4B755414-B12D-F2AD-C6F5-9A5259776743}"/>
              </a:ext>
            </a:extLst>
          </p:cNvPr>
          <p:cNvGraphicFramePr>
            <a:graphicFrameLocks noGrp="1"/>
          </p:cNvGraphicFramePr>
          <p:nvPr>
            <p:extLst>
              <p:ext uri="{D42A27DB-BD31-4B8C-83A1-F6EECF244321}">
                <p14:modId xmlns:p14="http://schemas.microsoft.com/office/powerpoint/2010/main" val="2788084222"/>
              </p:ext>
            </p:extLst>
          </p:nvPr>
        </p:nvGraphicFramePr>
        <p:xfrm>
          <a:off x="5282335" y="1589489"/>
          <a:ext cx="6275670" cy="3679029"/>
        </p:xfrm>
        <a:graphic>
          <a:graphicData uri="http://schemas.openxmlformats.org/drawingml/2006/table">
            <a:tbl>
              <a:tblPr firstRow="1" bandRow="1">
                <a:solidFill>
                  <a:srgbClr val="F2F2F2">
                    <a:alpha val="30196"/>
                  </a:srgbClr>
                </a:solidFill>
                <a:tableStyleId>{5C22544A-7EE6-4342-B048-85BDC9FD1C3A}</a:tableStyleId>
              </a:tblPr>
              <a:tblGrid>
                <a:gridCol w="391233">
                  <a:extLst>
                    <a:ext uri="{9D8B030D-6E8A-4147-A177-3AD203B41FA5}">
                      <a16:colId xmlns:a16="http://schemas.microsoft.com/office/drawing/2014/main" val="1281617813"/>
                    </a:ext>
                  </a:extLst>
                </a:gridCol>
                <a:gridCol w="968479">
                  <a:extLst>
                    <a:ext uri="{9D8B030D-6E8A-4147-A177-3AD203B41FA5}">
                      <a16:colId xmlns:a16="http://schemas.microsoft.com/office/drawing/2014/main" val="3184953505"/>
                    </a:ext>
                  </a:extLst>
                </a:gridCol>
                <a:gridCol w="995467">
                  <a:extLst>
                    <a:ext uri="{9D8B030D-6E8A-4147-A177-3AD203B41FA5}">
                      <a16:colId xmlns:a16="http://schemas.microsoft.com/office/drawing/2014/main" val="477797660"/>
                    </a:ext>
                  </a:extLst>
                </a:gridCol>
                <a:gridCol w="1274345">
                  <a:extLst>
                    <a:ext uri="{9D8B030D-6E8A-4147-A177-3AD203B41FA5}">
                      <a16:colId xmlns:a16="http://schemas.microsoft.com/office/drawing/2014/main" val="1100806713"/>
                    </a:ext>
                  </a:extLst>
                </a:gridCol>
                <a:gridCol w="1371801">
                  <a:extLst>
                    <a:ext uri="{9D8B030D-6E8A-4147-A177-3AD203B41FA5}">
                      <a16:colId xmlns:a16="http://schemas.microsoft.com/office/drawing/2014/main" val="426215635"/>
                    </a:ext>
                  </a:extLst>
                </a:gridCol>
                <a:gridCol w="1274345">
                  <a:extLst>
                    <a:ext uri="{9D8B030D-6E8A-4147-A177-3AD203B41FA5}">
                      <a16:colId xmlns:a16="http://schemas.microsoft.com/office/drawing/2014/main" val="1896775983"/>
                    </a:ext>
                  </a:extLst>
                </a:gridCol>
              </a:tblGrid>
              <a:tr h="408781">
                <a:tc>
                  <a:txBody>
                    <a:bodyPr/>
                    <a:lstStyle/>
                    <a:p>
                      <a:pPr algn="ctr" fontAlgn="ctr"/>
                      <a:endParaRPr lang="en-US" sz="1300" b="0" cap="none" spc="0">
                        <a:solidFill>
                          <a:schemeClr val="bg1"/>
                        </a:solidFill>
                        <a:effectLst/>
                      </a:endParaRPr>
                    </a:p>
                  </a:txBody>
                  <a:tcPr marL="112271" marR="74752" marT="86362" marB="86362"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fontAlgn="ctr"/>
                      <a:r>
                        <a:rPr lang="en-US" sz="1300" b="0" cap="none" spc="0">
                          <a:solidFill>
                            <a:schemeClr val="bg1"/>
                          </a:solidFill>
                          <a:effectLst/>
                        </a:rPr>
                        <a:t>Model</a:t>
                      </a:r>
                    </a:p>
                  </a:txBody>
                  <a:tcPr marL="112271" marR="74752" marT="86362" marB="86362"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300" b="0" cap="none" spc="0">
                          <a:solidFill>
                            <a:schemeClr val="bg1"/>
                          </a:solidFill>
                          <a:effectLst/>
                        </a:rPr>
                        <a:t>R2</a:t>
                      </a:r>
                    </a:p>
                  </a:txBody>
                  <a:tcPr marL="112271" marR="74752" marT="86362" marB="86362"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300" b="0" cap="none" spc="0">
                          <a:solidFill>
                            <a:schemeClr val="bg1"/>
                          </a:solidFill>
                          <a:effectLst/>
                        </a:rPr>
                        <a:t>MAE</a:t>
                      </a:r>
                    </a:p>
                  </a:txBody>
                  <a:tcPr marL="112271" marR="74752" marT="86362" marB="86362"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300" b="0" cap="none" spc="0">
                          <a:solidFill>
                            <a:schemeClr val="bg1"/>
                          </a:solidFill>
                          <a:effectLst/>
                        </a:rPr>
                        <a:t>MSE</a:t>
                      </a:r>
                    </a:p>
                  </a:txBody>
                  <a:tcPr marL="112271" marR="74752" marT="86362" marB="86362"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r>
                        <a:rPr lang="en-US" sz="1300" b="0" cap="none" spc="0">
                          <a:solidFill>
                            <a:schemeClr val="bg1"/>
                          </a:solidFill>
                          <a:effectLst/>
                        </a:rPr>
                        <a:t>RMSE</a:t>
                      </a:r>
                    </a:p>
                  </a:txBody>
                  <a:tcPr marL="112271" marR="74752" marT="86362" marB="86362"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926973540"/>
                  </a:ext>
                </a:extLst>
              </a:tr>
              <a:tr h="408781">
                <a:tc>
                  <a:txBody>
                    <a:bodyPr/>
                    <a:lstStyle/>
                    <a:p>
                      <a:pPr algn="ctr" fontAlgn="ctr"/>
                      <a:r>
                        <a:rPr lang="en-US" sz="1300" b="0" cap="none" spc="0">
                          <a:solidFill>
                            <a:schemeClr val="tx1"/>
                          </a:solidFill>
                          <a:effectLst/>
                        </a:rPr>
                        <a:t>0</a:t>
                      </a:r>
                    </a:p>
                  </a:txBody>
                  <a:tcPr marL="112271" marR="74752" marT="86362" marB="86362"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RF Train</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0.979734</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1412.988117</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4.960887e+06</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2227.304810</a:t>
                      </a:r>
                    </a:p>
                  </a:txBody>
                  <a:tcPr marL="112271" marR="74752" marT="86362" marB="86362"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214603209"/>
                  </a:ext>
                </a:extLst>
              </a:tr>
              <a:tr h="408781">
                <a:tc>
                  <a:txBody>
                    <a:bodyPr/>
                    <a:lstStyle/>
                    <a:p>
                      <a:pPr algn="ctr" fontAlgn="ctr"/>
                      <a:r>
                        <a:rPr lang="en-US" sz="1300" b="0" cap="none" spc="0">
                          <a:solidFill>
                            <a:schemeClr val="tx1"/>
                          </a:solidFill>
                          <a:effectLst/>
                        </a:rPr>
                        <a:t>1</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RF Test</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0.862536</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3584.757973</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2.503182e+07</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5003.180781</a:t>
                      </a:r>
                    </a:p>
                  </a:txBody>
                  <a:tcPr marL="112271" marR="74752" marT="86362" marB="86362"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7345887"/>
                  </a:ext>
                </a:extLst>
              </a:tr>
              <a:tr h="408781">
                <a:tc>
                  <a:txBody>
                    <a:bodyPr/>
                    <a:lstStyle/>
                    <a:p>
                      <a:pPr algn="ctr" fontAlgn="ctr"/>
                      <a:r>
                        <a:rPr lang="en-US" sz="1300" b="0" cap="none" spc="0">
                          <a:solidFill>
                            <a:schemeClr val="tx1"/>
                          </a:solidFill>
                          <a:effectLst/>
                        </a:rPr>
                        <a:t>2</a:t>
                      </a:r>
                    </a:p>
                  </a:txBody>
                  <a:tcPr marL="112271" marR="74752" marT="86362" marB="86362"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LR Train</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0.812857</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5023.804437</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4.581145e+07</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6768.415760</a:t>
                      </a:r>
                    </a:p>
                  </a:txBody>
                  <a:tcPr marL="112271" marR="74752" marT="86362" marB="86362"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399701777"/>
                  </a:ext>
                </a:extLst>
              </a:tr>
              <a:tr h="408781">
                <a:tc>
                  <a:txBody>
                    <a:bodyPr/>
                    <a:lstStyle/>
                    <a:p>
                      <a:pPr algn="ctr" fontAlgn="ctr"/>
                      <a:r>
                        <a:rPr lang="en-US" sz="1300" b="0" cap="none" spc="0">
                          <a:solidFill>
                            <a:schemeClr val="tx1"/>
                          </a:solidFill>
                          <a:effectLst/>
                        </a:rPr>
                        <a:t>3</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LR Test</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0.822854</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4628.584951</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3.225774e+07</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5679.590099</a:t>
                      </a:r>
                    </a:p>
                  </a:txBody>
                  <a:tcPr marL="112271" marR="74752" marT="86362" marB="86362"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47588701"/>
                  </a:ext>
                </a:extLst>
              </a:tr>
              <a:tr h="408781">
                <a:tc>
                  <a:txBody>
                    <a:bodyPr/>
                    <a:lstStyle/>
                    <a:p>
                      <a:pPr algn="ctr" fontAlgn="ctr"/>
                      <a:r>
                        <a:rPr lang="en-US" sz="1300" b="0" cap="none" spc="0">
                          <a:solidFill>
                            <a:schemeClr val="tx1"/>
                          </a:solidFill>
                          <a:effectLst/>
                        </a:rPr>
                        <a:t>4</a:t>
                      </a:r>
                    </a:p>
                  </a:txBody>
                  <a:tcPr marL="112271" marR="74752" marT="86362" marB="86362"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HR Train</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0.699515</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6244.134828</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7.355698e+07</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8576.536523</a:t>
                      </a:r>
                    </a:p>
                  </a:txBody>
                  <a:tcPr marL="112271" marR="74752" marT="86362" marB="86362"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735527281"/>
                  </a:ext>
                </a:extLst>
              </a:tr>
              <a:tr h="408781">
                <a:tc>
                  <a:txBody>
                    <a:bodyPr/>
                    <a:lstStyle/>
                    <a:p>
                      <a:pPr algn="ctr" fontAlgn="ctr"/>
                      <a:r>
                        <a:rPr lang="en-US" sz="1300" b="0" cap="none" spc="0">
                          <a:solidFill>
                            <a:schemeClr val="tx1"/>
                          </a:solidFill>
                          <a:effectLst/>
                        </a:rPr>
                        <a:t>5</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HR Test</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0.726590</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5636.954920</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4.978712e+07</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7055.998758</a:t>
                      </a:r>
                    </a:p>
                  </a:txBody>
                  <a:tcPr marL="112271" marR="74752" marT="86362" marB="86362"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08745333"/>
                  </a:ext>
                </a:extLst>
              </a:tr>
              <a:tr h="408781">
                <a:tc>
                  <a:txBody>
                    <a:bodyPr/>
                    <a:lstStyle/>
                    <a:p>
                      <a:pPr algn="ctr" fontAlgn="ctr"/>
                      <a:r>
                        <a:rPr lang="en-US" sz="1300" b="0" cap="none" spc="0">
                          <a:solidFill>
                            <a:schemeClr val="tx1"/>
                          </a:solidFill>
                          <a:effectLst/>
                        </a:rPr>
                        <a:t>6</a:t>
                      </a:r>
                    </a:p>
                  </a:txBody>
                  <a:tcPr marL="112271" marR="74752" marT="86362" marB="86362"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PR Train</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0.924606</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2998.580545</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1.691633e+07</a:t>
                      </a:r>
                    </a:p>
                  </a:txBody>
                  <a:tcPr marL="112271" marR="74752" marT="86362" marB="8636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a:r>
                        <a:rPr lang="en-US" sz="1300" cap="none" spc="0">
                          <a:solidFill>
                            <a:schemeClr val="tx1"/>
                          </a:solidFill>
                          <a:effectLst/>
                        </a:rPr>
                        <a:t>4112.946656</a:t>
                      </a:r>
                    </a:p>
                  </a:txBody>
                  <a:tcPr marL="112271" marR="74752" marT="86362" marB="86362"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652636848"/>
                  </a:ext>
                </a:extLst>
              </a:tr>
              <a:tr h="408781">
                <a:tc>
                  <a:txBody>
                    <a:bodyPr/>
                    <a:lstStyle/>
                    <a:p>
                      <a:pPr algn="ctr" fontAlgn="ctr"/>
                      <a:r>
                        <a:rPr lang="en-US" sz="1300" b="0" cap="none" spc="0">
                          <a:solidFill>
                            <a:schemeClr val="tx1"/>
                          </a:solidFill>
                          <a:effectLst/>
                        </a:rPr>
                        <a:t>7</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PR Test</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0.843464</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4060.896738</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3.601686e+07</a:t>
                      </a:r>
                    </a:p>
                  </a:txBody>
                  <a:tcPr marL="112271" marR="74752" marT="86362" marB="86362"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a:r>
                        <a:rPr lang="en-US" sz="1300" cap="none" spc="0">
                          <a:solidFill>
                            <a:schemeClr val="tx1"/>
                          </a:solidFill>
                          <a:effectLst/>
                        </a:rPr>
                        <a:t>6001.405017</a:t>
                      </a:r>
                    </a:p>
                  </a:txBody>
                  <a:tcPr marL="112271" marR="74752" marT="86362" marB="86362"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8439758"/>
                  </a:ext>
                </a:extLst>
              </a:tr>
            </a:tbl>
          </a:graphicData>
        </a:graphic>
      </p:graphicFrame>
    </p:spTree>
    <p:extLst>
      <p:ext uri="{BB962C8B-B14F-4D97-AF65-F5344CB8AC3E}">
        <p14:creationId xmlns:p14="http://schemas.microsoft.com/office/powerpoint/2010/main" val="244183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0" name="Straight Connector 12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2" name="Rectangle 131">
            <a:extLst>
              <a:ext uri="{FF2B5EF4-FFF2-40B4-BE49-F238E27FC236}">
                <a16:creationId xmlns:a16="http://schemas.microsoft.com/office/drawing/2014/main" id="{864368D9-CFA5-4FA5-9827-E85ABB06A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1"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8350641-A3AB-4935-B5AC-0EFDA33CC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46487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57200" y="1058573"/>
            <a:ext cx="3659246" cy="2926080"/>
          </a:xfrm>
        </p:spPr>
        <p:txBody>
          <a:bodyPr vert="horz" lIns="91440" tIns="45720" rIns="91440" bIns="45720" rtlCol="0" anchor="b">
            <a:normAutofit/>
          </a:bodyPr>
          <a:lstStyle/>
          <a:p>
            <a:r>
              <a:rPr lang="en-US" sz="4200" dirty="0">
                <a:solidFill>
                  <a:schemeClr val="bg1"/>
                </a:solidFill>
              </a:rPr>
              <a:t>Model’s</a:t>
            </a:r>
            <a:br>
              <a:rPr lang="en-US" sz="4200" dirty="0">
                <a:solidFill>
                  <a:schemeClr val="bg1"/>
                </a:solidFill>
              </a:rPr>
            </a:br>
            <a:r>
              <a:rPr lang="en-US" sz="4200" dirty="0">
                <a:solidFill>
                  <a:schemeClr val="bg1"/>
                </a:solidFill>
              </a:rPr>
              <a:t>Comparative Results Plots</a:t>
            </a:r>
          </a:p>
        </p:txBody>
      </p:sp>
      <p:sp>
        <p:nvSpPr>
          <p:cNvPr id="136" name="Rectangle 135">
            <a:extLst>
              <a:ext uri="{FF2B5EF4-FFF2-40B4-BE49-F238E27FC236}">
                <a16:creationId xmlns:a16="http://schemas.microsoft.com/office/drawing/2014/main" id="{7BB160A6-D066-4784-8F8D-82317C56C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chemeClr val="bg1"/>
          </a:solidFill>
          <a:ln w="63500">
            <a:solidFill>
              <a:srgbClr val="1F78B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E22258-D8B3-03B2-7D0F-C37E9B8ABCE1}"/>
              </a:ext>
            </a:extLst>
          </p:cNvPr>
          <p:cNvPicPr>
            <a:picLocks noChangeAspect="1"/>
          </p:cNvPicPr>
          <p:nvPr/>
        </p:nvPicPr>
        <p:blipFill>
          <a:blip r:embed="rId2"/>
          <a:stretch>
            <a:fillRect/>
          </a:stretch>
        </p:blipFill>
        <p:spPr>
          <a:xfrm>
            <a:off x="5128565" y="772316"/>
            <a:ext cx="3328416" cy="2773680"/>
          </a:xfrm>
          <a:prstGeom prst="rect">
            <a:avLst/>
          </a:prstGeom>
        </p:spPr>
      </p:pic>
      <p:sp>
        <p:nvSpPr>
          <p:cNvPr id="138" name="Rectangle 137">
            <a:extLst>
              <a:ext uri="{FF2B5EF4-FFF2-40B4-BE49-F238E27FC236}">
                <a16:creationId xmlns:a16="http://schemas.microsoft.com/office/drawing/2014/main" id="{608DCF33-68FE-41F6-8FE6-5D78CD67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321732"/>
            <a:ext cx="3068701" cy="2108201"/>
          </a:xfrm>
          <a:prstGeom prst="rect">
            <a:avLst/>
          </a:prstGeom>
          <a:solidFill>
            <a:schemeClr val="bg1"/>
          </a:solidFill>
          <a:ln w="63500">
            <a:solidFill>
              <a:srgbClr val="1F78B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3FC94C8-02EF-2E31-E204-035B84AC88B5}"/>
              </a:ext>
            </a:extLst>
          </p:cNvPr>
          <p:cNvPicPr>
            <a:picLocks noChangeAspect="1"/>
          </p:cNvPicPr>
          <p:nvPr/>
        </p:nvPicPr>
        <p:blipFill>
          <a:blip r:embed="rId3"/>
          <a:stretch>
            <a:fillRect/>
          </a:stretch>
        </p:blipFill>
        <p:spPr>
          <a:xfrm>
            <a:off x="9236152" y="483762"/>
            <a:ext cx="2192973" cy="1784309"/>
          </a:xfrm>
          <a:prstGeom prst="rect">
            <a:avLst/>
          </a:prstGeom>
        </p:spPr>
      </p:pic>
      <p:sp>
        <p:nvSpPr>
          <p:cNvPr id="140" name="Rectangle 139">
            <a:extLst>
              <a:ext uri="{FF2B5EF4-FFF2-40B4-BE49-F238E27FC236}">
                <a16:creationId xmlns:a16="http://schemas.microsoft.com/office/drawing/2014/main" id="{9A138FA2-E3B7-4628-A42E-E12124B2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337"/>
          </a:xfrm>
          <a:prstGeom prst="rect">
            <a:avLst/>
          </a:prstGeom>
          <a:solidFill>
            <a:schemeClr val="bg1"/>
          </a:solidFill>
          <a:ln w="63500">
            <a:solidFill>
              <a:srgbClr val="1F78B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380FE0-A3FB-B24F-ADF9-58F6B025D780}"/>
              </a:ext>
            </a:extLst>
          </p:cNvPr>
          <p:cNvPicPr>
            <a:picLocks noChangeAspect="1"/>
          </p:cNvPicPr>
          <p:nvPr/>
        </p:nvPicPr>
        <p:blipFill>
          <a:blip r:embed="rId4"/>
          <a:stretch>
            <a:fillRect/>
          </a:stretch>
        </p:blipFill>
        <p:spPr>
          <a:xfrm>
            <a:off x="5579875" y="4318312"/>
            <a:ext cx="2430289" cy="1977401"/>
          </a:xfrm>
          <a:prstGeom prst="rect">
            <a:avLst/>
          </a:prstGeom>
        </p:spPr>
      </p:pic>
      <p:sp>
        <p:nvSpPr>
          <p:cNvPr id="142" name="Rectangle 141">
            <a:extLst>
              <a:ext uri="{FF2B5EF4-FFF2-40B4-BE49-F238E27FC236}">
                <a16:creationId xmlns:a16="http://schemas.microsoft.com/office/drawing/2014/main" id="{B4497DB8-50D5-463A-A082-4502A2D3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chemeClr val="bg1"/>
          </a:solidFill>
          <a:ln w="63500">
            <a:solidFill>
              <a:srgbClr val="1F78B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125A2B-2671-F247-D25A-0022FDC968D7}"/>
              </a:ext>
            </a:extLst>
          </p:cNvPr>
          <p:cNvPicPr>
            <a:picLocks noChangeAspect="1"/>
          </p:cNvPicPr>
          <p:nvPr/>
        </p:nvPicPr>
        <p:blipFill>
          <a:blip r:embed="rId5"/>
          <a:stretch>
            <a:fillRect/>
          </a:stretch>
        </p:blipFill>
        <p:spPr>
          <a:xfrm>
            <a:off x="8961038" y="3347561"/>
            <a:ext cx="2743200" cy="2349149"/>
          </a:xfrm>
          <a:prstGeom prst="rect">
            <a:avLst/>
          </a:prstGeom>
        </p:spPr>
      </p:pic>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dirty="0">
              <a:solidFill>
                <a:srgbClr val="FFFFFF"/>
              </a:solidFill>
            </a:endParaRPr>
          </a:p>
        </p:txBody>
      </p:sp>
    </p:spTree>
    <p:extLst>
      <p:ext uri="{BB962C8B-B14F-4D97-AF65-F5344CB8AC3E}">
        <p14:creationId xmlns:p14="http://schemas.microsoft.com/office/powerpoint/2010/main" val="421199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F1B1F-F8C6-C8FF-501F-D8DE38A3DF1E}"/>
              </a:ext>
            </a:extLst>
          </p:cNvPr>
          <p:cNvSpPr>
            <a:spLocks noGrp="1"/>
          </p:cNvSpPr>
          <p:nvPr>
            <p:ph type="title"/>
          </p:nvPr>
        </p:nvSpPr>
        <p:spPr>
          <a:xfrm>
            <a:off x="5172074" y="286603"/>
            <a:ext cx="5983605" cy="1450757"/>
          </a:xfrm>
        </p:spPr>
        <p:txBody>
          <a:bodyPr>
            <a:normAutofit/>
          </a:bodyPr>
          <a:lstStyle/>
          <a:p>
            <a:r>
              <a:rPr lang="en-US" dirty="0"/>
              <a:t>Recommendations</a:t>
            </a:r>
          </a:p>
        </p:txBody>
      </p:sp>
      <p:pic>
        <p:nvPicPr>
          <p:cNvPr id="5" name="Picture 4" descr="White stairs with a blue arrow drawn in the middle pointing upwards">
            <a:extLst>
              <a:ext uri="{FF2B5EF4-FFF2-40B4-BE49-F238E27FC236}">
                <a16:creationId xmlns:a16="http://schemas.microsoft.com/office/drawing/2014/main" id="{E1A2BFA4-04A9-60B7-1924-65CE737416B4}"/>
              </a:ext>
            </a:extLst>
          </p:cNvPr>
          <p:cNvPicPr>
            <a:picLocks noChangeAspect="1"/>
          </p:cNvPicPr>
          <p:nvPr/>
        </p:nvPicPr>
        <p:blipFill rotWithShape="1">
          <a:blip r:embed="rId2"/>
          <a:srcRect l="7974" r="25241"/>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22DC23-C0E5-3547-AFB1-101BDFFD0E6E}"/>
              </a:ext>
            </a:extLst>
          </p:cNvPr>
          <p:cNvSpPr>
            <a:spLocks noGrp="1"/>
          </p:cNvSpPr>
          <p:nvPr>
            <p:ph idx="1"/>
          </p:nvPr>
        </p:nvSpPr>
        <p:spPr>
          <a:xfrm>
            <a:off x="5172074" y="2108201"/>
            <a:ext cx="5983606" cy="3760891"/>
          </a:xfrm>
        </p:spPr>
        <p:txBody>
          <a:bodyPr>
            <a:normAutofit/>
          </a:bodyPr>
          <a:lstStyle/>
          <a:p>
            <a:pPr marL="457200" indent="-457200">
              <a:lnSpc>
                <a:spcPct val="100000"/>
              </a:lnSpc>
              <a:buFont typeface="+mj-lt"/>
              <a:buAutoNum type="arabicPeriod"/>
            </a:pPr>
            <a:r>
              <a:rPr lang="en-US" sz="1300" dirty="0"/>
              <a:t>Train a Decision Tree Regression Model for a better description of our problem.</a:t>
            </a:r>
          </a:p>
          <a:p>
            <a:pPr marL="457200" indent="-457200">
              <a:lnSpc>
                <a:spcPct val="100000"/>
              </a:lnSpc>
              <a:buFont typeface="+mj-lt"/>
              <a:buAutoNum type="arabicPeriod"/>
            </a:pPr>
            <a:r>
              <a:rPr lang="en-US" sz="1300" dirty="0"/>
              <a:t>Get a Categorical or binary feature that supervises our database. For example, if the well has met any economical or financial outcome (Yes-No)</a:t>
            </a:r>
          </a:p>
          <a:p>
            <a:pPr marL="457200" indent="-457200">
              <a:lnSpc>
                <a:spcPct val="100000"/>
              </a:lnSpc>
              <a:buFont typeface="+mj-lt"/>
              <a:buAutoNum type="arabicPeriod"/>
            </a:pPr>
            <a:r>
              <a:rPr lang="en-US" sz="1300" dirty="0"/>
              <a:t>Try another Unsupervised ML technique for new insights.</a:t>
            </a:r>
          </a:p>
          <a:p>
            <a:pPr marL="457200" indent="-457200">
              <a:lnSpc>
                <a:spcPct val="100000"/>
              </a:lnSpc>
              <a:buFont typeface="+mj-lt"/>
              <a:buAutoNum type="arabicPeriod"/>
            </a:pPr>
            <a:r>
              <a:rPr lang="en-US" sz="1300" dirty="0"/>
              <a:t>Errors are composed by bias, variance and noise. We can’t do much to reduce noise, but we can establish a trade-off between bias and variance to minimize the error.</a:t>
            </a:r>
          </a:p>
          <a:p>
            <a:pPr marL="457200" indent="-457200">
              <a:lnSpc>
                <a:spcPct val="100000"/>
              </a:lnSpc>
              <a:buFont typeface="+mj-lt"/>
              <a:buAutoNum type="arabicPeriod"/>
            </a:pPr>
            <a:r>
              <a:rPr lang="en-US" sz="1300" dirty="0"/>
              <a:t>If the model is too simple, it ignores useful information, and the bias drives the error. If it is too complex, it memorizes non general patterns and variance governs the error. Just a sweet spot, not to simple neither too complex.</a:t>
            </a:r>
          </a:p>
          <a:p>
            <a:pPr marL="457200" indent="-457200">
              <a:lnSpc>
                <a:spcPct val="100000"/>
              </a:lnSpc>
              <a:buFont typeface="+mj-lt"/>
              <a:buAutoNum type="arabicPeriod"/>
            </a:pPr>
            <a:r>
              <a:rPr lang="en-US" sz="1300" dirty="0"/>
              <a:t>Add more features to the model to see its impact like for example Parent-Child Interactions, Geology and Reservoir inputs.</a:t>
            </a:r>
          </a:p>
          <a:p>
            <a:pPr marL="457200" indent="-457200">
              <a:lnSpc>
                <a:spcPct val="100000"/>
              </a:lnSpc>
              <a:buFont typeface="+mj-lt"/>
              <a:buAutoNum type="arabicPeriod"/>
            </a:pPr>
            <a:endParaRPr lang="en-US" sz="1300" dirty="0"/>
          </a:p>
          <a:p>
            <a:pPr marL="0" indent="0">
              <a:lnSpc>
                <a:spcPct val="100000"/>
              </a:lnSpc>
              <a:buNone/>
            </a:pPr>
            <a:endParaRPr lang="en-US" sz="1300" dirty="0"/>
          </a:p>
          <a:p>
            <a:pPr marL="457200" indent="-457200">
              <a:lnSpc>
                <a:spcPct val="100000"/>
              </a:lnSpc>
              <a:buFont typeface="+mj-lt"/>
              <a:buAutoNum type="arabicPeriod"/>
            </a:pPr>
            <a:endParaRPr lang="en-US" sz="1300" dirty="0"/>
          </a:p>
        </p:txBody>
      </p:sp>
    </p:spTree>
    <p:extLst>
      <p:ext uri="{BB962C8B-B14F-4D97-AF65-F5344CB8AC3E}">
        <p14:creationId xmlns:p14="http://schemas.microsoft.com/office/powerpoint/2010/main" val="41088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0A0F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4000">
                <a:solidFill>
                  <a:srgbClr val="FFFFFF"/>
                </a:solidFill>
              </a:rPr>
              <a:t>Dealing with large Databases</a:t>
            </a:r>
          </a:p>
        </p:txBody>
      </p:sp>
      <p:cxnSp>
        <p:nvCxnSpPr>
          <p:cNvPr id="32" name="Straight Connector 2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08D73B07-11DB-378A-7304-1E8F63A1EEDD}"/>
              </a:ext>
            </a:extLst>
          </p:cNvPr>
          <p:cNvSpPr>
            <a:spLocks noGrp="1"/>
          </p:cNvSpPr>
          <p:nvPr>
            <p:ph idx="1"/>
          </p:nvPr>
        </p:nvSpPr>
        <p:spPr>
          <a:xfrm>
            <a:off x="571752" y="2799654"/>
            <a:ext cx="3005462" cy="3189665"/>
          </a:xfrm>
        </p:spPr>
        <p:txBody>
          <a:bodyPr vert="horz" lIns="91440" tIns="45720" rIns="91440" bIns="45720" rtlCol="0">
            <a:normAutofit lnSpcReduction="10000"/>
          </a:bodyPr>
          <a:lstStyle/>
          <a:p>
            <a:pPr marL="0" indent="0">
              <a:lnSpc>
                <a:spcPct val="100000"/>
              </a:lnSpc>
              <a:buNone/>
            </a:pPr>
            <a:r>
              <a:rPr lang="en-US" sz="1500" cap="all" spc="200" dirty="0">
                <a:solidFill>
                  <a:srgbClr val="FFFFFF"/>
                </a:solidFill>
              </a:rPr>
              <a:t>When we have relational databases with a huge number of features, It is challenging to find relationships among the dataset characteristics </a:t>
            </a:r>
          </a:p>
          <a:p>
            <a:pPr marL="0" indent="0">
              <a:lnSpc>
                <a:spcPct val="100000"/>
              </a:lnSpc>
              <a:buNone/>
            </a:pPr>
            <a:r>
              <a:rPr lang="en-US" sz="1500" cap="all" spc="200" dirty="0">
                <a:solidFill>
                  <a:srgbClr val="FFFFFF"/>
                </a:solidFill>
              </a:rPr>
              <a:t>Machine learning regressions algorithms show as possible solution to deal with this issue.</a:t>
            </a:r>
          </a:p>
        </p:txBody>
      </p:sp>
      <p:pic>
        <p:nvPicPr>
          <p:cNvPr id="6" name="Picture 5">
            <a:extLst>
              <a:ext uri="{FF2B5EF4-FFF2-40B4-BE49-F238E27FC236}">
                <a16:creationId xmlns:a16="http://schemas.microsoft.com/office/drawing/2014/main" id="{48BDAE1D-B18E-9787-59C2-3E9303B6E17A}"/>
              </a:ext>
            </a:extLst>
          </p:cNvPr>
          <p:cNvPicPr>
            <a:picLocks noChangeAspect="1"/>
          </p:cNvPicPr>
          <p:nvPr/>
        </p:nvPicPr>
        <p:blipFill>
          <a:blip r:embed="rId3"/>
          <a:stretch>
            <a:fillRect/>
          </a:stretch>
        </p:blipFill>
        <p:spPr>
          <a:xfrm>
            <a:off x="4742017" y="1310584"/>
            <a:ext cx="6798082" cy="4236832"/>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Problem description </a:t>
            </a:r>
          </a:p>
        </p:txBody>
      </p:sp>
      <p:cxnSp>
        <p:nvCxnSpPr>
          <p:cNvPr id="33"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2F0CB23-6200-7CDA-20B2-3CB5E62CADF0}"/>
              </a:ext>
            </a:extLst>
          </p:cNvPr>
          <p:cNvSpPr txBox="1"/>
          <p:nvPr/>
        </p:nvSpPr>
        <p:spPr>
          <a:xfrm>
            <a:off x="567267" y="2909112"/>
            <a:ext cx="3823578" cy="3342747"/>
          </a:xfrm>
          <a:prstGeom prst="rect">
            <a:avLst/>
          </a:prstGeom>
        </p:spPr>
        <p:txBody>
          <a:bodyPr vert="horz" lIns="0" tIns="45720" rIns="0" bIns="45720" rtlCol="0">
            <a:normAutofit fontScale="70000" lnSpcReduction="20000"/>
          </a:bodyPr>
          <a:lstStyle/>
          <a:p>
            <a:pPr marL="285750" indent="-285750">
              <a:lnSpc>
                <a:spcPct val="90000"/>
              </a:lnSpc>
              <a:spcAft>
                <a:spcPts val="600"/>
              </a:spcAft>
              <a:buFont typeface="Calibri" panose="020F0502020204030204" pitchFamily="34" charset="0"/>
              <a:buChar char="•"/>
            </a:pPr>
            <a:r>
              <a:rPr lang="en-US" sz="2100" dirty="0">
                <a:solidFill>
                  <a:srgbClr val="FFFFFF"/>
                </a:solidFill>
              </a:rPr>
              <a:t>Unsupervised Large Relational Data Set</a:t>
            </a:r>
          </a:p>
          <a:p>
            <a:pPr>
              <a:lnSpc>
                <a:spcPct val="90000"/>
              </a:lnSpc>
              <a:spcAft>
                <a:spcPts val="600"/>
              </a:spcAft>
              <a:buFont typeface="Calibri" panose="020F0502020204030204" pitchFamily="34" charset="0"/>
            </a:pPr>
            <a:endParaRPr lang="en-US" sz="2100" dirty="0">
              <a:solidFill>
                <a:srgbClr val="FFFFFF"/>
              </a:solidFill>
            </a:endParaRPr>
          </a:p>
          <a:p>
            <a:pPr marL="285750" indent="-285750">
              <a:lnSpc>
                <a:spcPct val="90000"/>
              </a:lnSpc>
              <a:spcAft>
                <a:spcPts val="600"/>
              </a:spcAft>
              <a:buFont typeface="Calibri" panose="020F0502020204030204" pitchFamily="34" charset="0"/>
              <a:buChar char="•"/>
            </a:pPr>
            <a:r>
              <a:rPr lang="en-US" sz="2100" dirty="0">
                <a:solidFill>
                  <a:srgbClr val="FFFFFF"/>
                </a:solidFill>
              </a:rPr>
              <a:t>16 features: Well characteristics (Columns)</a:t>
            </a:r>
          </a:p>
          <a:p>
            <a:pPr>
              <a:lnSpc>
                <a:spcPct val="90000"/>
              </a:lnSpc>
              <a:spcAft>
                <a:spcPts val="600"/>
              </a:spcAft>
              <a:buFont typeface="Calibri" panose="020F0502020204030204" pitchFamily="34" charset="0"/>
            </a:pPr>
            <a:endParaRPr lang="en-US" sz="2100" dirty="0">
              <a:solidFill>
                <a:srgbClr val="FFFFFF"/>
              </a:solidFill>
            </a:endParaRPr>
          </a:p>
          <a:p>
            <a:pPr marL="285750" indent="-285750">
              <a:lnSpc>
                <a:spcPct val="90000"/>
              </a:lnSpc>
              <a:spcAft>
                <a:spcPts val="600"/>
              </a:spcAft>
              <a:buFont typeface="Calibri" panose="020F0502020204030204" pitchFamily="34" charset="0"/>
              <a:buChar char="•"/>
            </a:pPr>
            <a:r>
              <a:rPr lang="en-US" sz="2100" dirty="0">
                <a:solidFill>
                  <a:srgbClr val="FFFFFF"/>
                </a:solidFill>
              </a:rPr>
              <a:t>551 Wells from </a:t>
            </a:r>
            <a:r>
              <a:rPr lang="en-US" sz="2100" dirty="0" err="1">
                <a:solidFill>
                  <a:srgbClr val="FFFFFF"/>
                </a:solidFill>
              </a:rPr>
              <a:t>Vaca</a:t>
            </a:r>
            <a:r>
              <a:rPr lang="en-US" sz="2100" dirty="0">
                <a:solidFill>
                  <a:srgbClr val="FFFFFF"/>
                </a:solidFill>
              </a:rPr>
              <a:t> </a:t>
            </a:r>
            <a:r>
              <a:rPr lang="en-US" sz="2100" dirty="0" err="1">
                <a:solidFill>
                  <a:srgbClr val="FFFFFF"/>
                </a:solidFill>
              </a:rPr>
              <a:t>Muerta</a:t>
            </a:r>
            <a:r>
              <a:rPr lang="en-US" sz="2100" dirty="0">
                <a:solidFill>
                  <a:srgbClr val="FFFFFF"/>
                </a:solidFill>
              </a:rPr>
              <a:t> Shale (Records or rows) that at least have 12 months cumulative production</a:t>
            </a:r>
          </a:p>
          <a:p>
            <a:pPr marL="285750" indent="-285750">
              <a:lnSpc>
                <a:spcPct val="90000"/>
              </a:lnSpc>
              <a:spcAft>
                <a:spcPts val="600"/>
              </a:spcAft>
              <a:buFont typeface="Calibri" panose="020F0502020204030204" pitchFamily="34" charset="0"/>
              <a:buChar char="•"/>
            </a:pPr>
            <a:endParaRPr lang="en-US" sz="2100" dirty="0">
              <a:solidFill>
                <a:srgbClr val="FFFFFF"/>
              </a:solidFill>
            </a:endParaRPr>
          </a:p>
          <a:p>
            <a:pPr marL="285750" indent="-285750">
              <a:lnSpc>
                <a:spcPct val="90000"/>
              </a:lnSpc>
              <a:spcAft>
                <a:spcPts val="600"/>
              </a:spcAft>
              <a:buFont typeface="Arial" panose="020B0604020202020204" pitchFamily="34" charset="0"/>
              <a:buChar char="•"/>
            </a:pPr>
            <a:r>
              <a:rPr lang="en-US" sz="2100" dirty="0">
                <a:solidFill>
                  <a:srgbClr val="FFFFFF"/>
                </a:solidFill>
              </a:rPr>
              <a:t>Find relationships among features to predict 12 month Oil production</a:t>
            </a:r>
          </a:p>
          <a:p>
            <a:pPr>
              <a:lnSpc>
                <a:spcPct val="90000"/>
              </a:lnSpc>
              <a:spcAft>
                <a:spcPts val="600"/>
              </a:spcAft>
            </a:pPr>
            <a:endParaRPr lang="en-US" sz="2100" dirty="0">
              <a:solidFill>
                <a:srgbClr val="FFFFFF"/>
              </a:solidFill>
            </a:endParaRPr>
          </a:p>
          <a:p>
            <a:pPr marL="285750" indent="-285750">
              <a:lnSpc>
                <a:spcPct val="90000"/>
              </a:lnSpc>
              <a:spcAft>
                <a:spcPts val="600"/>
              </a:spcAft>
              <a:buFont typeface="Arial" panose="020B0604020202020204" pitchFamily="34" charset="0"/>
              <a:buChar char="•"/>
            </a:pPr>
            <a:r>
              <a:rPr lang="en-US" sz="2100" dirty="0">
                <a:solidFill>
                  <a:srgbClr val="FFFFFF"/>
                </a:solidFill>
              </a:rPr>
              <a:t>Machine Learning Regressions Algorithms used: Linear, Polynomial, Huber and Random Forest</a:t>
            </a:r>
          </a:p>
          <a:p>
            <a:pPr marL="285750" indent="-285750">
              <a:lnSpc>
                <a:spcPct val="90000"/>
              </a:lnSpc>
              <a:spcAft>
                <a:spcPts val="600"/>
              </a:spcAft>
              <a:buFont typeface="Calibri" panose="020F0502020204030204" pitchFamily="34" charset="0"/>
              <a:buChar char="•"/>
            </a:pPr>
            <a:endParaRPr lang="en-US" sz="1500" dirty="0">
              <a:solidFill>
                <a:srgbClr val="FFFFFF"/>
              </a:solidFill>
            </a:endParaRPr>
          </a:p>
          <a:p>
            <a:pPr>
              <a:lnSpc>
                <a:spcPct val="90000"/>
              </a:lnSpc>
              <a:spcAft>
                <a:spcPts val="600"/>
              </a:spcAft>
              <a:buFont typeface="Calibri" panose="020F0502020204030204" pitchFamily="34" charset="0"/>
            </a:pPr>
            <a:r>
              <a:rPr lang="en-US" sz="1500" dirty="0">
                <a:solidFill>
                  <a:srgbClr val="FFFFFF"/>
                </a:solidFill>
              </a:rPr>
              <a:t> </a:t>
            </a:r>
          </a:p>
        </p:txBody>
      </p:sp>
      <p:pic>
        <p:nvPicPr>
          <p:cNvPr id="7" name="Picture 6" descr="Wood human figure">
            <a:extLst>
              <a:ext uri="{FF2B5EF4-FFF2-40B4-BE49-F238E27FC236}">
                <a16:creationId xmlns:a16="http://schemas.microsoft.com/office/drawing/2014/main" id="{37DA8559-84DB-3315-F15A-E98DBA23E221}"/>
              </a:ext>
            </a:extLst>
          </p:cNvPr>
          <p:cNvPicPr>
            <a:picLocks noChangeAspect="1"/>
          </p:cNvPicPr>
          <p:nvPr/>
        </p:nvPicPr>
        <p:blipFill rotWithShape="1">
          <a:blip r:embed="rId2"/>
          <a:srcRect r="26633" b="-1"/>
          <a:stretch/>
        </p:blipFill>
        <p:spPr>
          <a:xfrm>
            <a:off x="4654296" y="10"/>
            <a:ext cx="7537703" cy="6857990"/>
          </a:xfrm>
          <a:prstGeom prst="rect">
            <a:avLst/>
          </a:prstGeom>
        </p:spPr>
      </p:pic>
    </p:spTree>
    <p:extLst>
      <p:ext uri="{BB962C8B-B14F-4D97-AF65-F5344CB8AC3E}">
        <p14:creationId xmlns:p14="http://schemas.microsoft.com/office/powerpoint/2010/main" val="34052931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BB11-3DEB-B51E-7396-0EC4238699B6}"/>
              </a:ext>
            </a:extLst>
          </p:cNvPr>
          <p:cNvSpPr>
            <a:spLocks noGrp="1"/>
          </p:cNvSpPr>
          <p:nvPr>
            <p:ph type="title"/>
          </p:nvPr>
        </p:nvSpPr>
        <p:spPr/>
        <p:txBody>
          <a:bodyPr/>
          <a:lstStyle/>
          <a:p>
            <a:r>
              <a:rPr lang="en-US" dirty="0"/>
              <a:t>Database Features</a:t>
            </a:r>
          </a:p>
        </p:txBody>
      </p:sp>
      <p:sp>
        <p:nvSpPr>
          <p:cNvPr id="3" name="Content Placeholder 2">
            <a:extLst>
              <a:ext uri="{FF2B5EF4-FFF2-40B4-BE49-F238E27FC236}">
                <a16:creationId xmlns:a16="http://schemas.microsoft.com/office/drawing/2014/main" id="{9009E93F-14B8-01AF-0A7A-A03365A5667A}"/>
              </a:ext>
            </a:extLst>
          </p:cNvPr>
          <p:cNvSpPr>
            <a:spLocks noGrp="1"/>
          </p:cNvSpPr>
          <p:nvPr>
            <p:ph idx="1"/>
          </p:nvPr>
        </p:nvSpPr>
        <p:spPr>
          <a:xfrm>
            <a:off x="1097280" y="2108201"/>
            <a:ext cx="3724886" cy="3760891"/>
          </a:xfrm>
        </p:spPr>
        <p:txBody>
          <a:bodyPr>
            <a:normAutofit fontScale="92500" lnSpcReduction="10000"/>
          </a:bodyPr>
          <a:lstStyle/>
          <a:p>
            <a:r>
              <a:rPr lang="en-US" dirty="0"/>
              <a:t>Lateral Length (m)</a:t>
            </a:r>
          </a:p>
          <a:p>
            <a:r>
              <a:rPr lang="en-US" dirty="0"/>
              <a:t>Stage Count</a:t>
            </a:r>
          </a:p>
          <a:p>
            <a:r>
              <a:rPr lang="en-US" dirty="0"/>
              <a:t>Fluid Pumped (</a:t>
            </a:r>
            <a:r>
              <a:rPr lang="en-US" dirty="0" err="1"/>
              <a:t>bbl</a:t>
            </a:r>
            <a:r>
              <a:rPr lang="en-US" dirty="0"/>
              <a:t>)</a:t>
            </a:r>
          </a:p>
          <a:p>
            <a:r>
              <a:rPr lang="en-US" dirty="0"/>
              <a:t>Max Treatment Pressure (psi)</a:t>
            </a:r>
          </a:p>
          <a:p>
            <a:r>
              <a:rPr lang="en-US" dirty="0"/>
              <a:t>Horse-Power Treatment (HP)</a:t>
            </a:r>
          </a:p>
          <a:p>
            <a:r>
              <a:rPr lang="en-US" dirty="0"/>
              <a:t>Proppant Pumped (</a:t>
            </a:r>
            <a:r>
              <a:rPr lang="en-US" dirty="0" err="1"/>
              <a:t>lb</a:t>
            </a:r>
            <a:r>
              <a:rPr lang="en-US" dirty="0"/>
              <a:t>)</a:t>
            </a:r>
          </a:p>
          <a:p>
            <a:r>
              <a:rPr lang="en-US" dirty="0"/>
              <a:t>Proppant Intensity (</a:t>
            </a:r>
            <a:r>
              <a:rPr lang="en-US" dirty="0" err="1"/>
              <a:t>lb</a:t>
            </a:r>
            <a:r>
              <a:rPr lang="en-US" dirty="0"/>
              <a:t>/ft)</a:t>
            </a:r>
          </a:p>
          <a:p>
            <a:r>
              <a:rPr lang="en-US" dirty="0"/>
              <a:t>Fluid Intensity (</a:t>
            </a:r>
            <a:r>
              <a:rPr lang="en-US" dirty="0" err="1"/>
              <a:t>bbl</a:t>
            </a:r>
            <a:r>
              <a:rPr lang="en-US" dirty="0"/>
              <a:t>/ft)</a:t>
            </a:r>
          </a:p>
          <a:p>
            <a:pPr marL="457200" indent="-457200">
              <a:buFont typeface="+mj-lt"/>
              <a:buAutoNum type="arabicPeriod"/>
            </a:pPr>
            <a:endParaRPr lang="en-US" dirty="0"/>
          </a:p>
        </p:txBody>
      </p:sp>
      <p:sp>
        <p:nvSpPr>
          <p:cNvPr id="4" name="Content Placeholder 2">
            <a:extLst>
              <a:ext uri="{FF2B5EF4-FFF2-40B4-BE49-F238E27FC236}">
                <a16:creationId xmlns:a16="http://schemas.microsoft.com/office/drawing/2014/main" id="{FBDDA8E6-82A4-B0D0-32E3-AE40D8197311}"/>
              </a:ext>
            </a:extLst>
          </p:cNvPr>
          <p:cNvSpPr txBox="1">
            <a:spLocks/>
          </p:cNvSpPr>
          <p:nvPr/>
        </p:nvSpPr>
        <p:spPr>
          <a:xfrm>
            <a:off x="6126480" y="2094304"/>
            <a:ext cx="3724886" cy="376089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Stage Frac Length (m)</a:t>
            </a:r>
          </a:p>
          <a:p>
            <a:r>
              <a:rPr lang="en-US" dirty="0"/>
              <a:t>Prop / Fluid (</a:t>
            </a:r>
            <a:r>
              <a:rPr lang="en-US" dirty="0" err="1"/>
              <a:t>lb</a:t>
            </a:r>
            <a:r>
              <a:rPr lang="en-US" dirty="0"/>
              <a:t>/</a:t>
            </a:r>
            <a:r>
              <a:rPr lang="en-US" dirty="0" err="1"/>
              <a:t>bbl</a:t>
            </a:r>
            <a:r>
              <a:rPr lang="en-US" dirty="0"/>
              <a:t>)</a:t>
            </a:r>
          </a:p>
          <a:p>
            <a:r>
              <a:rPr lang="en-US" dirty="0"/>
              <a:t>Max Treatment Rate (</a:t>
            </a:r>
            <a:r>
              <a:rPr lang="en-US" dirty="0" err="1"/>
              <a:t>bbl</a:t>
            </a:r>
            <a:r>
              <a:rPr lang="en-US" dirty="0"/>
              <a:t>/min)</a:t>
            </a:r>
          </a:p>
          <a:p>
            <a:r>
              <a:rPr lang="en-US" dirty="0"/>
              <a:t>12-month Oil Prod</a:t>
            </a:r>
          </a:p>
          <a:p>
            <a:r>
              <a:rPr lang="en-US" dirty="0"/>
              <a:t>12-month Gas Prod</a:t>
            </a:r>
          </a:p>
          <a:p>
            <a:r>
              <a:rPr lang="en-US" dirty="0"/>
              <a:t>12-month Water Prod</a:t>
            </a:r>
          </a:p>
          <a:p>
            <a:r>
              <a:rPr lang="en-US" dirty="0"/>
              <a:t>X coordinate</a:t>
            </a:r>
          </a:p>
          <a:p>
            <a:r>
              <a:rPr lang="en-US" dirty="0"/>
              <a:t>Y coordinate</a:t>
            </a:r>
          </a:p>
          <a:p>
            <a:pPr marL="457200" indent="-457200">
              <a:buFont typeface="+mj-lt"/>
              <a:buAutoNum type="arabicPeriod"/>
            </a:pPr>
            <a:endParaRPr lang="en-US" dirty="0"/>
          </a:p>
        </p:txBody>
      </p:sp>
      <p:sp>
        <p:nvSpPr>
          <p:cNvPr id="5" name="TextBox 4">
            <a:extLst>
              <a:ext uri="{FF2B5EF4-FFF2-40B4-BE49-F238E27FC236}">
                <a16:creationId xmlns:a16="http://schemas.microsoft.com/office/drawing/2014/main" id="{E55334D2-C31A-A7C5-F45C-EC914C79562F}"/>
              </a:ext>
            </a:extLst>
          </p:cNvPr>
          <p:cNvSpPr txBox="1"/>
          <p:nvPr/>
        </p:nvSpPr>
        <p:spPr>
          <a:xfrm>
            <a:off x="1097280" y="6109128"/>
            <a:ext cx="10299940" cy="261610"/>
          </a:xfrm>
          <a:prstGeom prst="rect">
            <a:avLst/>
          </a:prstGeom>
          <a:noFill/>
        </p:spPr>
        <p:txBody>
          <a:bodyPr wrap="square" rtlCol="0">
            <a:spAutoFit/>
          </a:bodyPr>
          <a:lstStyle/>
          <a:p>
            <a:r>
              <a:rPr lang="en-US" sz="1100" dirty="0"/>
              <a:t>Disclaimer: This is public data. You can add the features that you consider important for your analysis</a:t>
            </a:r>
          </a:p>
        </p:txBody>
      </p:sp>
    </p:spTree>
    <p:extLst>
      <p:ext uri="{BB962C8B-B14F-4D97-AF65-F5344CB8AC3E}">
        <p14:creationId xmlns:p14="http://schemas.microsoft.com/office/powerpoint/2010/main" val="318496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24F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7F1B1F-F8C6-C8FF-501F-D8DE38A3DF1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Model Workflow</a:t>
            </a:r>
          </a:p>
        </p:txBody>
      </p:sp>
      <p:cxnSp>
        <p:nvCxnSpPr>
          <p:cNvPr id="19"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22DC23-C0E5-3547-AFB1-101BDFFD0E6E}"/>
              </a:ext>
            </a:extLst>
          </p:cNvPr>
          <p:cNvSpPr>
            <a:spLocks noGrp="1"/>
          </p:cNvSpPr>
          <p:nvPr>
            <p:ph idx="1"/>
          </p:nvPr>
        </p:nvSpPr>
        <p:spPr>
          <a:xfrm>
            <a:off x="571752" y="2799654"/>
            <a:ext cx="3005462" cy="3189665"/>
          </a:xfrm>
        </p:spPr>
        <p:txBody>
          <a:bodyPr>
            <a:normAutofit/>
          </a:bodyPr>
          <a:lstStyle/>
          <a:p>
            <a:pPr marL="457200" indent="-457200">
              <a:buFont typeface="+mj-lt"/>
              <a:buAutoNum type="arabicPeriod"/>
            </a:pPr>
            <a:r>
              <a:rPr lang="en-US" sz="1800" dirty="0">
                <a:solidFill>
                  <a:srgbClr val="FFFFFF"/>
                </a:solidFill>
              </a:rPr>
              <a:t>Data Exploration</a:t>
            </a:r>
          </a:p>
          <a:p>
            <a:pPr marL="457200" indent="-457200">
              <a:buFont typeface="+mj-lt"/>
              <a:buAutoNum type="arabicPeriod"/>
            </a:pPr>
            <a:r>
              <a:rPr lang="en-US" sz="1800" dirty="0">
                <a:solidFill>
                  <a:srgbClr val="FFFFFF"/>
                </a:solidFill>
              </a:rPr>
              <a:t>Data Filtering</a:t>
            </a:r>
          </a:p>
          <a:p>
            <a:pPr marL="457200" indent="-457200">
              <a:buFont typeface="+mj-lt"/>
              <a:buAutoNum type="arabicPeriod"/>
            </a:pPr>
            <a:r>
              <a:rPr lang="en-US" sz="1800" dirty="0">
                <a:solidFill>
                  <a:srgbClr val="FFFFFF"/>
                </a:solidFill>
              </a:rPr>
              <a:t>Prepare Training Data for Regression Model</a:t>
            </a:r>
          </a:p>
          <a:p>
            <a:pPr marL="457200" indent="-457200">
              <a:buFont typeface="+mj-lt"/>
              <a:buAutoNum type="arabicPeriod"/>
            </a:pPr>
            <a:r>
              <a:rPr lang="en-US" sz="1800" dirty="0">
                <a:solidFill>
                  <a:srgbClr val="FFFFFF"/>
                </a:solidFill>
              </a:rPr>
              <a:t>Train Regression Model</a:t>
            </a:r>
          </a:p>
          <a:p>
            <a:pPr marL="457200" indent="-457200">
              <a:buFont typeface="+mj-lt"/>
              <a:buAutoNum type="arabicPeriod"/>
            </a:pPr>
            <a:r>
              <a:rPr lang="en-US" sz="1800" dirty="0">
                <a:solidFill>
                  <a:srgbClr val="FFFFFF"/>
                </a:solidFill>
              </a:rPr>
              <a:t>Evaluate Regression Model</a:t>
            </a:r>
          </a:p>
          <a:p>
            <a:pPr marL="457200" indent="-457200">
              <a:buFont typeface="+mj-lt"/>
              <a:buAutoNum type="arabicPeriod"/>
            </a:pPr>
            <a:endParaRPr lang="en-US" sz="1800" dirty="0">
              <a:solidFill>
                <a:srgbClr val="FFFFFF"/>
              </a:solidFill>
            </a:endParaRPr>
          </a:p>
          <a:p>
            <a:pPr marL="457200" indent="-457200">
              <a:buFont typeface="+mj-lt"/>
              <a:buAutoNum type="arabicPeriod"/>
            </a:pPr>
            <a:endParaRPr lang="en-US" sz="1800" dirty="0">
              <a:solidFill>
                <a:srgbClr val="FFFFFF"/>
              </a:solidFill>
            </a:endParaRPr>
          </a:p>
        </p:txBody>
      </p:sp>
      <p:pic>
        <p:nvPicPr>
          <p:cNvPr id="6" name="Picture 5" descr="Diagram&#10;&#10;Description automatically generated">
            <a:extLst>
              <a:ext uri="{FF2B5EF4-FFF2-40B4-BE49-F238E27FC236}">
                <a16:creationId xmlns:a16="http://schemas.microsoft.com/office/drawing/2014/main" id="{F98323C3-0116-A1BC-D69E-79B8EF0D1E52}"/>
              </a:ext>
            </a:extLst>
          </p:cNvPr>
          <p:cNvPicPr>
            <a:picLocks noChangeAspect="1"/>
          </p:cNvPicPr>
          <p:nvPr/>
        </p:nvPicPr>
        <p:blipFill>
          <a:blip r:embed="rId2"/>
          <a:stretch>
            <a:fillRect/>
          </a:stretch>
        </p:blipFill>
        <p:spPr>
          <a:xfrm>
            <a:off x="4742017" y="2485765"/>
            <a:ext cx="6798082" cy="1886470"/>
          </a:xfrm>
          <a:prstGeom prst="rect">
            <a:avLst/>
          </a:prstGeom>
        </p:spPr>
      </p:pic>
    </p:spTree>
    <p:extLst>
      <p:ext uri="{BB962C8B-B14F-4D97-AF65-F5344CB8AC3E}">
        <p14:creationId xmlns:p14="http://schemas.microsoft.com/office/powerpoint/2010/main" val="105574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400">
                <a:solidFill>
                  <a:srgbClr val="FFFFFF"/>
                </a:solidFill>
              </a:rPr>
              <a:t>Feature Correlation with Oil Production</a:t>
            </a:r>
          </a:p>
        </p:txBody>
      </p:sp>
      <p:cxnSp>
        <p:nvCxnSpPr>
          <p:cNvPr id="96" name="Straight Connector 9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rgbClr val="FFFFFF"/>
                </a:solidFill>
              </a:rPr>
              <a:t>We can check here the features’ correlation with the 12-month oil Production.</a:t>
            </a:r>
          </a:p>
          <a:p>
            <a:pPr>
              <a:spcAft>
                <a:spcPts val="600"/>
              </a:spcAft>
              <a:buFont typeface="Calibri" panose="020F0502020204030204" pitchFamily="34" charset="0"/>
            </a:pPr>
            <a:endParaRPr lang="en-US" dirty="0">
              <a:solidFill>
                <a:srgbClr val="FFFFFF"/>
              </a:solidFill>
            </a:endParaRPr>
          </a:p>
        </p:txBody>
      </p:sp>
      <p:pic>
        <p:nvPicPr>
          <p:cNvPr id="4" name="Picture 3">
            <a:extLst>
              <a:ext uri="{FF2B5EF4-FFF2-40B4-BE49-F238E27FC236}">
                <a16:creationId xmlns:a16="http://schemas.microsoft.com/office/drawing/2014/main" id="{316252C4-4A02-2D46-FAB7-79C47AD83BB3}"/>
              </a:ext>
            </a:extLst>
          </p:cNvPr>
          <p:cNvPicPr>
            <a:picLocks noChangeAspect="1"/>
          </p:cNvPicPr>
          <p:nvPr/>
        </p:nvPicPr>
        <p:blipFill>
          <a:blip r:embed="rId2"/>
          <a:stretch>
            <a:fillRect/>
          </a:stretch>
        </p:blipFill>
        <p:spPr>
          <a:xfrm>
            <a:off x="4695205" y="467822"/>
            <a:ext cx="7071470" cy="5922356"/>
          </a:xfrm>
          <a:prstGeom prst="rect">
            <a:avLst/>
          </a:prstGeom>
        </p:spPr>
      </p:pic>
    </p:spTree>
    <p:extLst>
      <p:ext uri="{BB962C8B-B14F-4D97-AF65-F5344CB8AC3E}">
        <p14:creationId xmlns:p14="http://schemas.microsoft.com/office/powerpoint/2010/main" val="84250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8" name="Rectangle 9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C4746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Feature’s Correlation Matrix</a:t>
            </a:r>
          </a:p>
        </p:txBody>
      </p:sp>
      <p:cxnSp>
        <p:nvCxnSpPr>
          <p:cNvPr id="96" name="Straight Connector 9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rgbClr val="FFFFFF"/>
                </a:solidFill>
              </a:rPr>
              <a:t>Here, we can see how these features are correlated.</a:t>
            </a: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rPr>
              <a:t>We can use the previous plot and this one to do some feature engineering selection</a:t>
            </a: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p:txBody>
      </p:sp>
      <p:pic>
        <p:nvPicPr>
          <p:cNvPr id="4" name="Picture 3">
            <a:extLst>
              <a:ext uri="{FF2B5EF4-FFF2-40B4-BE49-F238E27FC236}">
                <a16:creationId xmlns:a16="http://schemas.microsoft.com/office/drawing/2014/main" id="{C3ADC552-10B9-1435-91FE-F728D52811D2}"/>
              </a:ext>
            </a:extLst>
          </p:cNvPr>
          <p:cNvPicPr>
            <a:picLocks noChangeAspect="1"/>
          </p:cNvPicPr>
          <p:nvPr/>
        </p:nvPicPr>
        <p:blipFill>
          <a:blip r:embed="rId2"/>
          <a:stretch>
            <a:fillRect/>
          </a:stretch>
        </p:blipFill>
        <p:spPr>
          <a:xfrm>
            <a:off x="4376019" y="252383"/>
            <a:ext cx="7323611" cy="6353233"/>
          </a:xfrm>
          <a:prstGeom prst="rect">
            <a:avLst/>
          </a:prstGeom>
        </p:spPr>
      </p:pic>
    </p:spTree>
    <p:extLst>
      <p:ext uri="{BB962C8B-B14F-4D97-AF65-F5344CB8AC3E}">
        <p14:creationId xmlns:p14="http://schemas.microsoft.com/office/powerpoint/2010/main" val="32277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162909-6C33-C996-A600-5E2A4501DCCE}"/>
              </a:ext>
            </a:extLst>
          </p:cNvPr>
          <p:cNvPicPr>
            <a:picLocks noChangeAspect="1"/>
          </p:cNvPicPr>
          <p:nvPr/>
        </p:nvPicPr>
        <p:blipFill>
          <a:blip r:embed="rId2"/>
          <a:stretch>
            <a:fillRect/>
          </a:stretch>
        </p:blipFill>
        <p:spPr>
          <a:xfrm>
            <a:off x="255307" y="1662546"/>
            <a:ext cx="11401275" cy="1653184"/>
          </a:xfrm>
          <a:prstGeom prst="rect">
            <a:avLst/>
          </a:prstGeom>
        </p:spPr>
      </p:pic>
      <p:sp>
        <p:nvSpPr>
          <p:cNvPr id="60" name="Rectangle 5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solidFill>
                  <a:srgbClr val="FFFFFF"/>
                </a:solidFill>
              </a:rPr>
              <a:t>Feature Selection</a:t>
            </a:r>
          </a:p>
        </p:txBody>
      </p:sp>
      <p:cxnSp>
        <p:nvCxnSpPr>
          <p:cNvPr id="62" name="Straight Connector 6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4C9CD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6064302" y="4905300"/>
            <a:ext cx="5795190" cy="1554485"/>
          </a:xfrm>
          <a:prstGeom prst="rect">
            <a:avLst/>
          </a:prstGeom>
        </p:spPr>
        <p:txBody>
          <a:bodyPr vert="horz" lIns="0" tIns="45720" rIns="0" bIns="45720" rtlCol="0" anchor="ctr">
            <a:normAutofit lnSpcReduction="10000"/>
          </a:bodyPr>
          <a:lstStyle/>
          <a:p>
            <a:pPr>
              <a:lnSpc>
                <a:spcPct val="90000"/>
              </a:lnSpc>
              <a:spcAft>
                <a:spcPts val="600"/>
              </a:spcAft>
              <a:buFont typeface="Calibri" panose="020F0502020204030204" pitchFamily="34" charset="0"/>
            </a:pPr>
            <a:r>
              <a:rPr lang="en-US" sz="1400" dirty="0">
                <a:solidFill>
                  <a:srgbClr val="FFFFFF"/>
                </a:solidFill>
              </a:rPr>
              <a:t>Highlights:</a:t>
            </a:r>
          </a:p>
          <a:p>
            <a:pPr>
              <a:lnSpc>
                <a:spcPct val="90000"/>
              </a:lnSpc>
              <a:spcAft>
                <a:spcPts val="600"/>
              </a:spcAft>
              <a:buFont typeface="Calibri" panose="020F0502020204030204" pitchFamily="34" charset="0"/>
            </a:pPr>
            <a:endParaRPr lang="en-US" sz="1400" dirty="0">
              <a:solidFill>
                <a:srgbClr val="FFFFFF"/>
              </a:solidFill>
            </a:endParaRPr>
          </a:p>
          <a:p>
            <a:pPr>
              <a:lnSpc>
                <a:spcPct val="90000"/>
              </a:lnSpc>
              <a:spcAft>
                <a:spcPts val="600"/>
              </a:spcAft>
              <a:buFont typeface="Calibri" panose="020F0502020204030204" pitchFamily="34" charset="0"/>
            </a:pPr>
            <a:r>
              <a:rPr lang="en-US" sz="1400" dirty="0">
                <a:solidFill>
                  <a:srgbClr val="FFFFFF"/>
                </a:solidFill>
              </a:rPr>
              <a:t>Features chosen: Fluid Pumped, Lateral Length, Proppant Pumped, 12-month Water Prod, 12-month Gas Prod, X </a:t>
            </a:r>
            <a:r>
              <a:rPr lang="en-US" sz="1400" dirty="0" err="1">
                <a:solidFill>
                  <a:srgbClr val="FFFFFF"/>
                </a:solidFill>
              </a:rPr>
              <a:t>coor</a:t>
            </a:r>
            <a:r>
              <a:rPr lang="en-US" sz="1400" dirty="0">
                <a:solidFill>
                  <a:srgbClr val="FFFFFF"/>
                </a:solidFill>
              </a:rPr>
              <a:t>, Y </a:t>
            </a:r>
            <a:r>
              <a:rPr lang="en-US" sz="1400" dirty="0" err="1">
                <a:solidFill>
                  <a:srgbClr val="FFFFFF"/>
                </a:solidFill>
              </a:rPr>
              <a:t>coor</a:t>
            </a:r>
            <a:endParaRPr lang="en-US" sz="1400" dirty="0">
              <a:solidFill>
                <a:srgbClr val="FFFFFF"/>
              </a:solidFill>
            </a:endParaRPr>
          </a:p>
          <a:p>
            <a:pPr>
              <a:lnSpc>
                <a:spcPct val="90000"/>
              </a:lnSpc>
              <a:spcAft>
                <a:spcPts val="600"/>
              </a:spcAft>
              <a:buFont typeface="Calibri" panose="020F0502020204030204" pitchFamily="34" charset="0"/>
            </a:pPr>
            <a:endParaRPr lang="en-US" sz="1400" dirty="0">
              <a:solidFill>
                <a:srgbClr val="FFFFFF"/>
              </a:solidFill>
            </a:endParaRPr>
          </a:p>
          <a:p>
            <a:pPr>
              <a:lnSpc>
                <a:spcPct val="90000"/>
              </a:lnSpc>
              <a:spcAft>
                <a:spcPts val="600"/>
              </a:spcAft>
              <a:buFont typeface="Calibri" panose="020F0502020204030204" pitchFamily="34" charset="0"/>
            </a:pPr>
            <a:r>
              <a:rPr lang="en-US" sz="1400" dirty="0">
                <a:solidFill>
                  <a:srgbClr val="FFFFFF"/>
                </a:solidFill>
              </a:rPr>
              <a:t>These features tend to show a tendency.</a:t>
            </a:r>
          </a:p>
          <a:p>
            <a:pPr>
              <a:lnSpc>
                <a:spcPct val="90000"/>
              </a:lnSpc>
              <a:spcAft>
                <a:spcPts val="600"/>
              </a:spcAft>
              <a:buFont typeface="Calibri" panose="020F0502020204030204" pitchFamily="34" charset="0"/>
            </a:pPr>
            <a:endParaRPr lang="en-US" sz="900" dirty="0">
              <a:solidFill>
                <a:srgbClr val="FFFFFF"/>
              </a:solidFill>
            </a:endParaRPr>
          </a:p>
          <a:p>
            <a:pPr>
              <a:lnSpc>
                <a:spcPct val="90000"/>
              </a:lnSpc>
              <a:spcAft>
                <a:spcPts val="600"/>
              </a:spcAft>
              <a:buFont typeface="Calibri" panose="020F0502020204030204" pitchFamily="34" charset="0"/>
            </a:pPr>
            <a:endParaRPr lang="en-US" sz="900" dirty="0">
              <a:solidFill>
                <a:srgbClr val="FFFFFF"/>
              </a:solidFill>
            </a:endParaRPr>
          </a:p>
        </p:txBody>
      </p:sp>
    </p:spTree>
    <p:extLst>
      <p:ext uri="{BB962C8B-B14F-4D97-AF65-F5344CB8AC3E}">
        <p14:creationId xmlns:p14="http://schemas.microsoft.com/office/powerpoint/2010/main" val="393925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290B94-6B57-172E-F31A-3B169BA0A1F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a:solidFill>
                  <a:srgbClr val="FFFFFF"/>
                </a:solidFill>
              </a:rPr>
              <a:t>Linear Regression Model Training and Evaluation</a:t>
            </a:r>
          </a:p>
        </p:txBody>
      </p:sp>
      <p:cxnSp>
        <p:nvCxnSpPr>
          <p:cNvPr id="58" name="Straight Connector 5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09099-07F7-F9D8-7057-36044026F4C5}"/>
              </a:ext>
            </a:extLst>
          </p:cNvPr>
          <p:cNvSpPr txBox="1"/>
          <p:nvPr/>
        </p:nvSpPr>
        <p:spPr>
          <a:xfrm>
            <a:off x="571752" y="2799654"/>
            <a:ext cx="3005462" cy="3189665"/>
          </a:xfrm>
          <a:prstGeom prst="rect">
            <a:avLst/>
          </a:prstGeom>
        </p:spPr>
        <p:txBody>
          <a:bodyPr vert="horz" lIns="0" tIns="45720" rIns="0" bIns="45720" rtlCol="0">
            <a:normAutofit/>
          </a:bodyPr>
          <a:lstStyle/>
          <a:p>
            <a:pPr marL="285750" indent="-285750">
              <a:lnSpc>
                <a:spcPct val="90000"/>
              </a:lnSpc>
              <a:spcAft>
                <a:spcPts val="600"/>
              </a:spcAft>
              <a:buFont typeface="Calibri" panose="020F0502020204030204" pitchFamily="34" charset="0"/>
              <a:buChar char="•"/>
            </a:pPr>
            <a:r>
              <a:rPr lang="en-US" b="0" i="0" dirty="0">
                <a:solidFill>
                  <a:srgbClr val="FFFFFF"/>
                </a:solidFill>
                <a:effectLst/>
              </a:rPr>
              <a:t>Train data: </a:t>
            </a:r>
            <a:endParaRPr lang="en-US" b="0" i="0">
              <a:solidFill>
                <a:srgbClr val="FFFFFF"/>
              </a:solidFill>
              <a:effectLst/>
            </a:endParaRPr>
          </a:p>
          <a:p>
            <a:pPr>
              <a:lnSpc>
                <a:spcPct val="90000"/>
              </a:lnSpc>
              <a:spcAft>
                <a:spcPts val="600"/>
              </a:spcAft>
              <a:buFont typeface="Calibri" panose="020F0502020204030204" pitchFamily="34" charset="0"/>
            </a:pPr>
            <a:r>
              <a:rPr lang="en-US" b="0" i="0" dirty="0">
                <a:solidFill>
                  <a:srgbClr val="FFFFFF"/>
                </a:solidFill>
                <a:effectLst/>
              </a:rPr>
              <a:t>the r2 score is 0.813, the MAE is 5023.804, the MSE is 45811451.900 and the RMSE is 6768.416</a:t>
            </a:r>
            <a:endParaRPr lang="en-US" b="0" i="0">
              <a:solidFill>
                <a:srgbClr val="FFFFFF"/>
              </a:solidFill>
              <a:effectLst/>
            </a:endParaRPr>
          </a:p>
          <a:p>
            <a:pPr>
              <a:lnSpc>
                <a:spcPct val="90000"/>
              </a:lnSpc>
              <a:spcAft>
                <a:spcPts val="600"/>
              </a:spcAft>
              <a:buFont typeface="Calibri" panose="020F0502020204030204" pitchFamily="34" charset="0"/>
            </a:pPr>
            <a:endParaRPr lang="en-US" b="0" i="0">
              <a:solidFill>
                <a:srgbClr val="FFFFFF"/>
              </a:solidFill>
              <a:effectLst/>
            </a:endParaRPr>
          </a:p>
          <a:p>
            <a:pPr marL="285750" indent="-285750">
              <a:lnSpc>
                <a:spcPct val="90000"/>
              </a:lnSpc>
              <a:spcAft>
                <a:spcPts val="600"/>
              </a:spcAft>
              <a:buFont typeface="Calibri" panose="020F0502020204030204" pitchFamily="34" charset="0"/>
              <a:buChar char="•"/>
            </a:pPr>
            <a:r>
              <a:rPr lang="en-US" b="0" i="0" dirty="0">
                <a:solidFill>
                  <a:srgbClr val="FFFFFF"/>
                </a:solidFill>
                <a:effectLst/>
              </a:rPr>
              <a:t>Test data: </a:t>
            </a:r>
            <a:endParaRPr lang="en-US" b="0" i="0">
              <a:solidFill>
                <a:srgbClr val="FFFFFF"/>
              </a:solidFill>
              <a:effectLst/>
            </a:endParaRPr>
          </a:p>
          <a:p>
            <a:pPr>
              <a:lnSpc>
                <a:spcPct val="90000"/>
              </a:lnSpc>
              <a:spcAft>
                <a:spcPts val="600"/>
              </a:spcAft>
              <a:buFont typeface="Calibri" panose="020F0502020204030204" pitchFamily="34" charset="0"/>
            </a:pPr>
            <a:r>
              <a:rPr lang="en-US" b="0" i="0" dirty="0">
                <a:solidFill>
                  <a:srgbClr val="FFFFFF"/>
                </a:solidFill>
                <a:effectLst/>
              </a:rPr>
              <a:t>the r2 score is 0.823, the MAE is 4628.585, the MSE is 32257743.688 and the RMSE is 5679.590</a:t>
            </a:r>
            <a:endParaRPr lang="en-US" b="0" i="0">
              <a:solidFill>
                <a:srgbClr val="FFFFFF"/>
              </a:solidFill>
              <a:effectLst/>
            </a:endParaRPr>
          </a:p>
          <a:p>
            <a:pPr>
              <a:lnSpc>
                <a:spcPct val="90000"/>
              </a:lnSpc>
              <a:spcAft>
                <a:spcPts val="600"/>
              </a:spcAft>
              <a:buFont typeface="Calibri" panose="020F0502020204030204" pitchFamily="34" charset="0"/>
            </a:pPr>
            <a:endParaRPr lang="en-US">
              <a:solidFill>
                <a:srgbClr val="FFFFFF"/>
              </a:solidFill>
            </a:endParaRPr>
          </a:p>
        </p:txBody>
      </p:sp>
      <p:pic>
        <p:nvPicPr>
          <p:cNvPr id="7" name="Picture 6">
            <a:extLst>
              <a:ext uri="{FF2B5EF4-FFF2-40B4-BE49-F238E27FC236}">
                <a16:creationId xmlns:a16="http://schemas.microsoft.com/office/drawing/2014/main" id="{26762D88-0A42-56E7-1C72-47130ED8E536}"/>
              </a:ext>
            </a:extLst>
          </p:cNvPr>
          <p:cNvPicPr>
            <a:picLocks noChangeAspect="1"/>
          </p:cNvPicPr>
          <p:nvPr/>
        </p:nvPicPr>
        <p:blipFill>
          <a:blip r:embed="rId2"/>
          <a:stretch>
            <a:fillRect/>
          </a:stretch>
        </p:blipFill>
        <p:spPr>
          <a:xfrm>
            <a:off x="5380742" y="640080"/>
            <a:ext cx="5520631" cy="5577840"/>
          </a:xfrm>
          <a:prstGeom prst="rect">
            <a:avLst/>
          </a:prstGeom>
        </p:spPr>
      </p:pic>
    </p:spTree>
    <p:extLst>
      <p:ext uri="{BB962C8B-B14F-4D97-AF65-F5344CB8AC3E}">
        <p14:creationId xmlns:p14="http://schemas.microsoft.com/office/powerpoint/2010/main" val="7331793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{83F21303-943C-47AA-AEB3-B7C087B51249}tf22712842_win32</Template>
  <TotalTime>1121</TotalTime>
  <Words>914</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Machine Learning Regressions in O&amp;G</vt:lpstr>
      <vt:lpstr>Dealing with large Databases</vt:lpstr>
      <vt:lpstr>Problem description </vt:lpstr>
      <vt:lpstr>Database Features</vt:lpstr>
      <vt:lpstr>Model Workflow</vt:lpstr>
      <vt:lpstr>Feature Correlation with Oil Production</vt:lpstr>
      <vt:lpstr>Feature’s Correlation Matrix</vt:lpstr>
      <vt:lpstr>Feature Selection</vt:lpstr>
      <vt:lpstr>Linear Regression Model Training and Evaluation</vt:lpstr>
      <vt:lpstr>Huber Regression Model Training and Evaluation</vt:lpstr>
      <vt:lpstr>Quadratic Regression Model Training and Evaluation</vt:lpstr>
      <vt:lpstr>Random Forests </vt:lpstr>
      <vt:lpstr>Random Forests Pros/Cons </vt:lpstr>
      <vt:lpstr>Random Forest Regression Training and Evaluation</vt:lpstr>
      <vt:lpstr>Random Forest Model Feature Importance's</vt:lpstr>
      <vt:lpstr>Model’s Comparative Results Table</vt:lpstr>
      <vt:lpstr>Model’s Comparative Results Plots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Random Forests in O&amp;G?</dc:title>
  <dc:creator>Pablo Conte</dc:creator>
  <cp:lastModifiedBy>Pablo Conte</cp:lastModifiedBy>
  <cp:revision>4</cp:revision>
  <dcterms:created xsi:type="dcterms:W3CDTF">2022-08-09T13:40:12Z</dcterms:created>
  <dcterms:modified xsi:type="dcterms:W3CDTF">2022-08-30T16:43:28Z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