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9" r:id="rId9"/>
    <p:sldId id="270" r:id="rId10"/>
    <p:sldId id="266" r:id="rId11"/>
    <p:sldId id="271" r:id="rId12"/>
    <p:sldId id="264" r:id="rId13"/>
    <p:sldId id="268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ch-machine-learning/machine-learning-qiskit-pytorch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nIsAsPe/ClassificadorCancerEsofago" TargetMode="External"/><Relationship Id="rId5" Type="http://schemas.openxmlformats.org/officeDocument/2006/relationships/hyperlink" Target="https://qiskit.org/documentation/machine-learning/tutorials/11_quantum_convolutional_neural_networks.html" TargetMode="External"/><Relationship Id="rId4" Type="http://schemas.openxmlformats.org/officeDocument/2006/relationships/hyperlink" Target="https://qiskit.org/documentation/machine-learning/tutorials/05_torch_connect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llengedata.ens.fr/participants/challenges/1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1" y="476103"/>
            <a:ext cx="7378621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Clasificador</a:t>
            </a:r>
            <a:r>
              <a:rPr lang="en-US" dirty="0"/>
              <a:t> Cancer</a:t>
            </a:r>
            <a:r>
              <a:rPr lang="es-AR" dirty="0" err="1"/>
              <a:t>ígeno</a:t>
            </a:r>
            <a:r>
              <a:rPr lang="es-AR" dirty="0"/>
              <a:t> binario por Imágenes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983EC-4ABA-EB2C-BF11-9F8F10CE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s-AR" dirty="0"/>
              <a:t>Comparación de métodos</a:t>
            </a:r>
          </a:p>
          <a:p>
            <a:r>
              <a:rPr lang="en-US" dirty="0"/>
              <a:t>- </a:t>
            </a:r>
            <a:r>
              <a:rPr lang="es-AR" dirty="0"/>
              <a:t>Perceptrón</a:t>
            </a:r>
          </a:p>
          <a:p>
            <a:r>
              <a:rPr lang="es-AR" dirty="0"/>
              <a:t>- Red Neuronal Convolucional Cuántica (QCCN)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5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143400" y="6363567"/>
            <a:ext cx="5420101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7" y="4806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Net </a:t>
            </a:r>
            <a:r>
              <a:rPr lang="es-AR" sz="4200" dirty="0" err="1"/>
              <a:t>Overwiew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46328-DA1A-2DF1-789C-4977EDF36AD5}"/>
              </a:ext>
            </a:extLst>
          </p:cNvPr>
          <p:cNvSpPr txBox="1"/>
          <p:nvPr/>
        </p:nvSpPr>
        <p:spPr>
          <a:xfrm>
            <a:off x="4916456" y="533354"/>
            <a:ext cx="7252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Net(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(conv1): Conv2d(3, 128,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=(5, 5), stride=(1, 1))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(conv2): Conv2d(128, 128,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=(3, 3), stride=(1, 1))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(dropout): Dropout2d(p=0.5,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=False)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(fc1): Linear(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=508032,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=128, bias=True)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(fc2): Linear(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=128,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=2, bias=True) 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qnn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TorchConnector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(fc3): Linear(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=1,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out_features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=1, bias=True) )</a:t>
            </a:r>
            <a:endParaRPr lang="en-US" b="0" i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2007-C441-D2E0-BA81-2F756D7E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96" y="770421"/>
            <a:ext cx="3179694" cy="52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4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Resumen de la Red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2A5A464-317D-2A0E-E40D-0F0E7EFDBDB7}"/>
              </a:ext>
            </a:extLst>
          </p:cNvPr>
          <p:cNvSpPr txBox="1">
            <a:spLocks/>
          </p:cNvSpPr>
          <p:nvPr/>
        </p:nvSpPr>
        <p:spPr>
          <a:xfrm>
            <a:off x="452187" y="884034"/>
            <a:ext cx="5416767" cy="546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----------------------------------------------------------------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Layer (type) Output Shape Param #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================================================================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Conv2d-1 [-1, 128, 256, 256] 9,728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Conv2d-2 [-1, 128, 126, 126] 147,584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Dropout2d-3 [-1, 128, 63, 63] 0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Linear-4 [-1, 128] 65,028,224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Linear-5 [-1, 2] 258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TorchConnector-6 [-1, 1] 4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Linear-7 [-1, 1] 2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================================================================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Total params: 65,185,800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Trainable params: 65,185,800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Non-trainable params: 0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----------------------------------------------------------------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 size (MB): 0.77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Forward/backward pass size (MB): 83.38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Params size (MB): 248.66 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Estimated Total Size (MB): 332.82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535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QCNN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99916" y="720555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set:</a:t>
            </a:r>
          </a:p>
          <a:p>
            <a:r>
              <a:rPr lang="en-US" dirty="0">
                <a:latin typeface="Consolas" panose="020B0609020204030204" pitchFamily="49" charset="0"/>
              </a:rPr>
              <a:t>3291 </a:t>
            </a:r>
            <a:r>
              <a:rPr lang="en-US" dirty="0" err="1">
                <a:latin typeface="Consolas" panose="020B0609020204030204" pitchFamily="49" charset="0"/>
              </a:rPr>
              <a:t>imágenes</a:t>
            </a:r>
            <a:r>
              <a:rPr lang="en-US" dirty="0">
                <a:latin typeface="Consolas" panose="020B0609020204030204" pitchFamily="49" charset="0"/>
              </a:rPr>
              <a:t>. Tensor de entrada [3, 260, 260]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set: </a:t>
            </a:r>
          </a:p>
          <a:p>
            <a:r>
              <a:rPr lang="en-US" dirty="0">
                <a:latin typeface="Consolas" panose="020B0609020204030204" pitchFamily="49" charset="0"/>
              </a:rPr>
              <a:t>1772 </a:t>
            </a:r>
            <a:r>
              <a:rPr lang="en-US" dirty="0" err="1">
                <a:latin typeface="Consolas" panose="020B0609020204030204" pitchFamily="49" charset="0"/>
              </a:rPr>
              <a:t>imágenes</a:t>
            </a:r>
            <a:r>
              <a:rPr lang="en-US" dirty="0">
                <a:latin typeface="Consolas" panose="020B0609020204030204" pitchFamily="49" charset="0"/>
              </a:rPr>
              <a:t>. Tensor de entrada [3, 260, 260]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199916" y="4270869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entrenamiento: </a:t>
            </a:r>
            <a:r>
              <a:rPr lang="es-ES" dirty="0">
                <a:latin typeface="Consolas" panose="020B0609020204030204" pitchFamily="49" charset="0"/>
              </a:rPr>
              <a:t>99.82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%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prueba: </a:t>
            </a:r>
            <a:r>
              <a:rPr lang="es-ES" dirty="0">
                <a:latin typeface="Consolas" panose="020B0609020204030204" pitchFamily="49" charset="0"/>
              </a:rPr>
              <a:t>98.8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6325C-D4E9-2412-641B-732F153ECEE6}"/>
              </a:ext>
            </a:extLst>
          </p:cNvPr>
          <p:cNvSpPr txBox="1"/>
          <p:nvPr/>
        </p:nvSpPr>
        <p:spPr>
          <a:xfrm>
            <a:off x="199916" y="2205006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effectLst/>
                <a:latin typeface="Consolas" panose="020B0609020204030204" pitchFamily="49" charset="0"/>
              </a:rPr>
              <a:t>Predicted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 Output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A6F07-D578-F41F-749F-71A59D53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6" y="2642865"/>
            <a:ext cx="5476875" cy="107632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1EF3830-243D-7AC8-C065-098E3305E84B}"/>
              </a:ext>
            </a:extLst>
          </p:cNvPr>
          <p:cNvSpPr txBox="1">
            <a:spLocks/>
          </p:cNvSpPr>
          <p:nvPr/>
        </p:nvSpPr>
        <p:spPr>
          <a:xfrm>
            <a:off x="199916" y="6202722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0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QCNN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4DBB-6EAD-3D67-4D30-E9E85D184E0F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3D9AF-04E8-02FC-1E8F-C57B577C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1" y="737281"/>
            <a:ext cx="404812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52A87-9617-72AD-EA8B-8FED835B7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9" y="3554772"/>
            <a:ext cx="3769791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3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73" y="96842"/>
            <a:ext cx="377186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Observaciones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21673" y="6443511"/>
            <a:ext cx="4323047" cy="32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2" y="799130"/>
            <a:ext cx="70002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0" dirty="0">
                <a:effectLst/>
                <a:latin typeface="Consolas" panose="020B0609020204030204" pitchFamily="49" charset="0"/>
              </a:rPr>
              <a:t>La red neuronal híbrida tiene menor precisión que el perceptrón. Recordemos que la entrada al perceptrón es una matriz que representa a las imágenes en escala de grises mientras que la entrada la red neuronal es un tensor [3, 260, 260]</a:t>
            </a:r>
          </a:p>
          <a:p>
            <a:endParaRPr lang="es-ES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ES" b="0" dirty="0">
                <a:effectLst/>
                <a:latin typeface="Consolas" panose="020B0609020204030204" pitchFamily="49" charset="0"/>
              </a:rPr>
              <a:t>Es posible optimizar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hiperparámetros</a:t>
            </a:r>
            <a:r>
              <a:rPr lang="es-ES" b="0" dirty="0">
                <a:effectLst/>
                <a:latin typeface="Consolas" panose="020B0609020204030204" pitchFamily="49" charset="0"/>
              </a:rPr>
              <a:t> y arquitectura de la red neuronal convolucional.</a:t>
            </a:r>
          </a:p>
          <a:p>
            <a:endParaRPr lang="es-E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- </a:t>
            </a:r>
            <a:r>
              <a:rPr lang="es-ES" b="0" dirty="0">
                <a:effectLst/>
                <a:latin typeface="Consolas" panose="020B0609020204030204" pitchFamily="49" charset="0"/>
              </a:rPr>
              <a:t>El Perceptrón al vectorizar la imagen pierde información sobre la misma, aunque se pueda reconstruir. La red neuronal trabaja con la información completa de la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imágen</a:t>
            </a:r>
            <a:r>
              <a:rPr lang="es-AR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s-A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AR" dirty="0">
                <a:latin typeface="Consolas" panose="020B0609020204030204" pitchFamily="49" charset="0"/>
              </a:rPr>
              <a:t>Se podría mejorar el circuito con más capas.</a:t>
            </a:r>
          </a:p>
          <a:p>
            <a:pPr marL="285750" indent="-285750">
              <a:buFontTx/>
              <a:buChar char="-"/>
            </a:pPr>
            <a:endParaRPr lang="es-A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AR" dirty="0">
                <a:latin typeface="Consolas" panose="020B0609020204030204" pitchFamily="49" charset="0"/>
              </a:rPr>
              <a:t>El entrelazamiento cuántico depende, al final, de los parámetros de los circuitos.</a:t>
            </a:r>
          </a:p>
          <a:p>
            <a:pPr marL="285750" indent="-285750">
              <a:buFontTx/>
              <a:buChar char="-"/>
            </a:pPr>
            <a:endParaRPr lang="es-AR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s-AR" dirty="0">
                <a:latin typeface="Consolas" panose="020B0609020204030204" pitchFamily="49" charset="0"/>
              </a:rPr>
              <a:t>El fin del modelo es educativo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4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716774-2882-3EFE-7006-57FEE704F3B9}"/>
              </a:ext>
            </a:extLst>
          </p:cNvPr>
          <p:cNvSpPr txBox="1">
            <a:spLocks/>
          </p:cNvSpPr>
          <p:nvPr/>
        </p:nvSpPr>
        <p:spPr>
          <a:xfrm>
            <a:off x="0" y="46737"/>
            <a:ext cx="3771867" cy="67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s-AR" sz="4200" dirty="0"/>
              <a:t>Referencias</a:t>
            </a:r>
            <a:endParaRPr lang="en-US" sz="4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633CB-8677-C0A4-64A9-5C7E8EE77DAD}"/>
              </a:ext>
            </a:extLst>
          </p:cNvPr>
          <p:cNvSpPr txBox="1"/>
          <p:nvPr/>
        </p:nvSpPr>
        <p:spPr>
          <a:xfrm>
            <a:off x="199915" y="982323"/>
            <a:ext cx="863585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Hybrid quantum-classical Neural Networks with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3"/>
              </a:rPr>
              <a:t>https://qiskit.org/textbook/ch-machine-learning/machine-learning-qiskit-pytorch.html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Torch Connector and Hybrid QNNs: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4"/>
              </a:rPr>
              <a:t>https://qiskit.org/documentation/machine-learning/tutorials/05_torch_connector.html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The Quantum Convolution Neural Network: 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hlinkClick r:id="rId5"/>
              </a:rPr>
              <a:t>https://qiskit.org/documentation/machine-learning/tutorials/11_quantum_convolutional_neural_networks.html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Esophagus Cancer Classifier : </a:t>
            </a:r>
            <a:r>
              <a:rPr lang="en-US" sz="1600" b="0" dirty="0">
                <a:effectLst/>
                <a:latin typeface="Consolas" panose="020B0609020204030204" pitchFamily="49" charset="0"/>
                <a:hlinkClick r:id="rId6"/>
              </a:rPr>
              <a:t>https://github.com/AnIsAsPe/ClassificadorCancerEsofago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4B69C6"/>
                </a:solidFill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Machine Learning &amp; IA for the Working Analyst - Colegio de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Matem</a:t>
            </a:r>
            <a:r>
              <a:rPr lang="es-A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á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ticas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Bourbaki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- Mexico</a:t>
            </a:r>
          </a:p>
          <a:p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- https://www.colegio-bourbaki.com/</a:t>
            </a:r>
          </a:p>
          <a:p>
            <a:pPr marL="285750" indent="-285750">
              <a:buFontTx/>
              <a:buChar char="-"/>
            </a:pP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LinkedIn: Colegio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Bourbaki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Qiskit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Slack Channel (qiskit.slack.com) - Special Thanks to Owen Lockwood &amp; Anton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Dekusar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5DEED2-BDD4-3032-1075-E9194C9605D7}"/>
              </a:ext>
            </a:extLst>
          </p:cNvPr>
          <p:cNvSpPr txBox="1">
            <a:spLocks/>
          </p:cNvSpPr>
          <p:nvPr/>
        </p:nvSpPr>
        <p:spPr>
          <a:xfrm>
            <a:off x="199916" y="6391414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73" y="3718326"/>
            <a:ext cx="6287487" cy="6765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Problema</a:t>
            </a:r>
            <a:r>
              <a:rPr lang="en-US" sz="4200" dirty="0"/>
              <a:t>:</a:t>
            </a:r>
            <a:br>
              <a:rPr lang="en-US" sz="4200" dirty="0"/>
            </a:br>
            <a:r>
              <a:rPr lang="en-US" sz="4200" dirty="0" err="1"/>
              <a:t>clasificar</a:t>
            </a:r>
            <a:r>
              <a:rPr lang="en-US" sz="4200" dirty="0"/>
              <a:t> </a:t>
            </a:r>
            <a:r>
              <a:rPr lang="en-US" sz="4200" dirty="0" err="1"/>
              <a:t>im</a:t>
            </a:r>
            <a:r>
              <a:rPr lang="es-AR" sz="4200" dirty="0" err="1"/>
              <a:t>ágenes</a:t>
            </a:r>
            <a:r>
              <a:rPr lang="es-AR" sz="4200" dirty="0"/>
              <a:t> cancerígenas de esófago de manera binaria de un </a:t>
            </a:r>
            <a:r>
              <a:rPr lang="es-AR" sz="4200" dirty="0" err="1"/>
              <a:t>dataset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339AA-700E-DEAC-B59D-F67E33BC43C2}"/>
              </a:ext>
            </a:extLst>
          </p:cNvPr>
          <p:cNvSpPr txBox="1">
            <a:spLocks/>
          </p:cNvSpPr>
          <p:nvPr/>
        </p:nvSpPr>
        <p:spPr>
          <a:xfrm>
            <a:off x="143400" y="6363567"/>
            <a:ext cx="5420101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48" name="Flowchart: Document 11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091" y="344025"/>
            <a:ext cx="6780370" cy="671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DataSet</a:t>
            </a:r>
            <a:r>
              <a:rPr lang="en-US" sz="4200" dirty="0"/>
              <a:t> = 5063 </a:t>
            </a:r>
            <a:r>
              <a:rPr lang="en-US" sz="4200" dirty="0" err="1"/>
              <a:t>im</a:t>
            </a:r>
            <a:r>
              <a:rPr lang="es-AR" sz="4200" dirty="0" err="1"/>
              <a:t>ágenes</a:t>
            </a:r>
            <a:endParaRPr lang="en-US" sz="4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4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 descr="A picture containing text">
            <a:extLst>
              <a:ext uri="{FF2B5EF4-FFF2-40B4-BE49-F238E27FC236}">
                <a16:creationId xmlns:a16="http://schemas.microsoft.com/office/drawing/2014/main" id="{E32F1A68-EAFB-CA9E-717B-750FD09D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1" y="1529168"/>
            <a:ext cx="7318287" cy="36626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51414" y="5134216"/>
            <a:ext cx="612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Challenge by Mauna Kea (Challenge Link: </a:t>
            </a:r>
            <a:r>
              <a:rPr lang="en-US" dirty="0">
                <a:hlinkClick r:id="rId4"/>
              </a:rPr>
              <a:t>https://challengedata.ens.fr/participants/challenges/11/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BE778-14B4-C161-9375-09FB79A0B244}"/>
              </a:ext>
            </a:extLst>
          </p:cNvPr>
          <p:cNvSpPr txBox="1">
            <a:spLocks/>
          </p:cNvSpPr>
          <p:nvPr/>
        </p:nvSpPr>
        <p:spPr>
          <a:xfrm>
            <a:off x="143400" y="6363567"/>
            <a:ext cx="5420101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53" y="162326"/>
            <a:ext cx="4225893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Perceptrón</a:t>
            </a:r>
            <a:endParaRPr lang="en-US" sz="4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48593" y="4928800"/>
            <a:ext cx="101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Aprendizaje supervisado de clasificadores binarios.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Red neuronal de una sola capa.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03FDF-5A87-B961-A6A3-E23F712FE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3"/>
          <a:stretch/>
        </p:blipFill>
        <p:spPr>
          <a:xfrm>
            <a:off x="360011" y="1220647"/>
            <a:ext cx="6047803" cy="332633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783C67A-D112-AC18-3419-1504D53CB87F}"/>
              </a:ext>
            </a:extLst>
          </p:cNvPr>
          <p:cNvSpPr txBox="1">
            <a:spLocks/>
          </p:cNvSpPr>
          <p:nvPr/>
        </p:nvSpPr>
        <p:spPr>
          <a:xfrm>
            <a:off x="143400" y="6363567"/>
            <a:ext cx="5420101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3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Perceptrón</a:t>
            </a:r>
            <a:endParaRPr lang="en-US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3" y="773347"/>
            <a:ext cx="619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(3544, 67600) Y: (3544,)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Tejido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Sano: 1043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Displasia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o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Cáncer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2501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(1519, 67600) Y: (1519,)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Tejido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Sano: 426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Displasia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o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Cáncer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1093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421673" y="2624515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entrenamiento: 95.49% Precisión conjunto prueba: 90.19%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6427D8-9FE5-CC07-869A-C7B63DF6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3" y="3643870"/>
            <a:ext cx="3543300" cy="249555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647A06C3-7AFD-EC01-FC0E-7FCF8BDB26E5}"/>
              </a:ext>
            </a:extLst>
          </p:cNvPr>
          <p:cNvSpPr txBox="1">
            <a:spLocks/>
          </p:cNvSpPr>
          <p:nvPr/>
        </p:nvSpPr>
        <p:spPr>
          <a:xfrm>
            <a:off x="421673" y="3333465"/>
            <a:ext cx="1928847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Confusión Matrix</a:t>
            </a:r>
            <a:endParaRPr lang="en-US" sz="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0F01D-7289-5736-BF74-CAE6BF4A43C1}"/>
              </a:ext>
            </a:extLst>
          </p:cNvPr>
          <p:cNvSpPr txBox="1">
            <a:spLocks/>
          </p:cNvSpPr>
          <p:nvPr/>
        </p:nvSpPr>
        <p:spPr>
          <a:xfrm>
            <a:off x="143400" y="6363567"/>
            <a:ext cx="5420101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3" y="25400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Hybrid</a:t>
            </a:r>
            <a:r>
              <a:rPr lang="es-AR" sz="4200" dirty="0"/>
              <a:t> Neural Network</a:t>
            </a:r>
            <a:endParaRPr lang="en-US" sz="4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E51B7-408D-1DD2-50E0-52C546DD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851182"/>
            <a:ext cx="8228727" cy="315563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AB6D7F8-7080-3258-9D2F-A684CC09F99A}"/>
              </a:ext>
            </a:extLst>
          </p:cNvPr>
          <p:cNvSpPr txBox="1">
            <a:spLocks/>
          </p:cNvSpPr>
          <p:nvPr/>
        </p:nvSpPr>
        <p:spPr>
          <a:xfrm>
            <a:off x="143400" y="6363567"/>
            <a:ext cx="5420101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9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Node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243840" y="6440593"/>
            <a:ext cx="4399280" cy="32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A981-BDCA-AF5C-D7CE-53492E2E9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6"/>
          <a:stretch/>
        </p:blipFill>
        <p:spPr>
          <a:xfrm>
            <a:off x="261643" y="849170"/>
            <a:ext cx="5811520" cy="530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5CAC2-1FF6-ADB5-BE16-E652B56C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39" y="2799008"/>
            <a:ext cx="4598514" cy="16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Circuito Nodo Cuántico</a:t>
            </a:r>
            <a:endParaRPr lang="en-US" sz="4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AD21F-9E3F-75C7-4BBA-3C4FF073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26" y="1608820"/>
            <a:ext cx="6810375" cy="117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96572-373A-6F3C-3B73-084A38974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76" y="3833210"/>
            <a:ext cx="2057400" cy="117157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775E34DD-87FF-7722-4A54-12AC24F5E17F}"/>
              </a:ext>
            </a:extLst>
          </p:cNvPr>
          <p:cNvSpPr txBox="1">
            <a:spLocks/>
          </p:cNvSpPr>
          <p:nvPr/>
        </p:nvSpPr>
        <p:spPr>
          <a:xfrm>
            <a:off x="521276" y="1028167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Gráfico </a:t>
            </a:r>
            <a:r>
              <a:rPr lang="es-AR" dirty="0" err="1"/>
              <a:t>ZZFeatureMap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EC928D8-C373-DEEE-FD16-CDA1AB0E90AF}"/>
              </a:ext>
            </a:extLst>
          </p:cNvPr>
          <p:cNvSpPr txBox="1">
            <a:spLocks/>
          </p:cNvSpPr>
          <p:nvPr/>
        </p:nvSpPr>
        <p:spPr>
          <a:xfrm>
            <a:off x="521276" y="3155570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Gráfico </a:t>
            </a:r>
            <a:r>
              <a:rPr lang="es-AR" dirty="0" err="1"/>
              <a:t>RealAmplitudes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3F73CD6-F925-6792-DD85-3921721DAEC7}"/>
              </a:ext>
            </a:extLst>
          </p:cNvPr>
          <p:cNvSpPr txBox="1">
            <a:spLocks/>
          </p:cNvSpPr>
          <p:nvPr/>
        </p:nvSpPr>
        <p:spPr>
          <a:xfrm>
            <a:off x="143400" y="6363567"/>
            <a:ext cx="5420101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92227-ABC3-4E73-8B9A-1D02BA1E6941}"/>
              </a:ext>
            </a:extLst>
          </p:cNvPr>
          <p:cNvSpPr txBox="1"/>
          <p:nvPr/>
        </p:nvSpPr>
        <p:spPr>
          <a:xfrm>
            <a:off x="342726" y="5229668"/>
            <a:ext cx="607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Hay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compuertas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CNOT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circuitos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ZZFeatureMap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RealAmplitudes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lo tanto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cuántico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hace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del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entrelazamiento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6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8361680" cy="6765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Chequeo Entrelazamiento Cuántico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6260-6C0F-D08C-E398-A7B28E978324}"/>
              </a:ext>
            </a:extLst>
          </p:cNvPr>
          <p:cNvSpPr txBox="1">
            <a:spLocks/>
          </p:cNvSpPr>
          <p:nvPr/>
        </p:nvSpPr>
        <p:spPr>
          <a:xfrm>
            <a:off x="421673" y="6349415"/>
            <a:ext cx="5633922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Machine </a:t>
            </a:r>
            <a:r>
              <a:rPr lang="es-AR" dirty="0" err="1"/>
              <a:t>Learning</a:t>
            </a:r>
            <a:r>
              <a:rPr lang="es-AR" dirty="0"/>
              <a:t> &amp; Quantum Deep </a:t>
            </a:r>
            <a:r>
              <a:rPr lang="es-AR" dirty="0" err="1"/>
              <a:t>Learning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12BBD-AAA1-8946-34FA-5C0EBAD61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8" y="1427418"/>
            <a:ext cx="5512378" cy="296072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2A5A464-317D-2A0E-E40D-0F0E7EFDBDB7}"/>
              </a:ext>
            </a:extLst>
          </p:cNvPr>
          <p:cNvSpPr txBox="1">
            <a:spLocks/>
          </p:cNvSpPr>
          <p:nvPr/>
        </p:nvSpPr>
        <p:spPr>
          <a:xfrm>
            <a:off x="421672" y="854278"/>
            <a:ext cx="6263607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Matriz de Densidad para parámetros aleatorios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BB84F3-C397-B079-EF72-49150E0E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72" y="4628239"/>
            <a:ext cx="111712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218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832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Grandview</vt:lpstr>
      <vt:lpstr>Wingdings</vt:lpstr>
      <vt:lpstr>CosineVTI</vt:lpstr>
      <vt:lpstr>Clasificador Cancerígeno binario por Imágenes</vt:lpstr>
      <vt:lpstr>Problema: clasificar imágenes cancerígenas de esófago de manera binaria de un dataset</vt:lpstr>
      <vt:lpstr>DataSet = 5063 imágenes</vt:lpstr>
      <vt:lpstr>Perceptrón</vt:lpstr>
      <vt:lpstr>Resultados Perceptrón</vt:lpstr>
      <vt:lpstr>Hybrid Neural Network</vt:lpstr>
      <vt:lpstr>Quantum Node</vt:lpstr>
      <vt:lpstr>Circuito Nodo Cuántico</vt:lpstr>
      <vt:lpstr>Chequeo Entrelazamiento Cuántico</vt:lpstr>
      <vt:lpstr>Net Overwiew</vt:lpstr>
      <vt:lpstr>Resumen de la Red</vt:lpstr>
      <vt:lpstr>Resultados QCNN</vt:lpstr>
      <vt:lpstr>Resultados QCNN</vt:lpstr>
      <vt:lpstr>Observaciones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Cancerígeno por Imagenes</dc:title>
  <dc:creator>Pablo Conte</dc:creator>
  <cp:lastModifiedBy>Pablo Conte</cp:lastModifiedBy>
  <cp:revision>5</cp:revision>
  <dcterms:created xsi:type="dcterms:W3CDTF">2022-10-26T23:58:46Z</dcterms:created>
  <dcterms:modified xsi:type="dcterms:W3CDTF">2022-11-08T13:31:48Z</dcterms:modified>
</cp:coreProperties>
</file>