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9" r:id="rId9"/>
    <p:sldId id="270" r:id="rId10"/>
    <p:sldId id="266" r:id="rId11"/>
    <p:sldId id="271" r:id="rId12"/>
    <p:sldId id="264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IsAsPe/ClassificadorCancerEsofago" TargetMode="External"/><Relationship Id="rId5" Type="http://schemas.openxmlformats.org/officeDocument/2006/relationships/hyperlink" Target="https://qiskit.org/documentation/machine-learning/tutorials/11_quantum_convolutional_neural_networks.html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4467920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 Cancer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es-AR" dirty="0" err="1"/>
              <a:t>Perceptron</a:t>
            </a:r>
            <a:r>
              <a:rPr lang="es-AR" dirty="0"/>
              <a:t> (</a:t>
            </a:r>
            <a:r>
              <a:rPr lang="es-AR" dirty="0" err="1"/>
              <a:t>Classical</a:t>
            </a:r>
            <a:r>
              <a:rPr lang="es-AR" dirty="0"/>
              <a:t> </a:t>
            </a:r>
            <a:r>
              <a:rPr lang="es-AR" dirty="0" err="1"/>
              <a:t>Supervised</a:t>
            </a:r>
            <a:r>
              <a:rPr lang="es-AR" dirty="0"/>
              <a:t> Machine </a:t>
            </a:r>
            <a:r>
              <a:rPr lang="es-AR" dirty="0" err="1"/>
              <a:t>Learning</a:t>
            </a:r>
            <a:r>
              <a:rPr lang="es-AR" dirty="0"/>
              <a:t>)</a:t>
            </a:r>
          </a:p>
          <a:p>
            <a:r>
              <a:rPr lang="es-AR" dirty="0"/>
              <a:t>2) Quantum </a:t>
            </a:r>
            <a:r>
              <a:rPr lang="es-AR" dirty="0" err="1"/>
              <a:t>Convolutional</a:t>
            </a:r>
            <a:r>
              <a:rPr lang="es-AR" dirty="0"/>
              <a:t> Neural Network (QCNN) –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10329" y="641285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7" y="4806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Overwiew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6328-DA1A-2DF1-789C-4977EDF36AD5}"/>
              </a:ext>
            </a:extLst>
          </p:cNvPr>
          <p:cNvSpPr txBox="1"/>
          <p:nvPr/>
        </p:nvSpPr>
        <p:spPr>
          <a:xfrm>
            <a:off x="4673860" y="386315"/>
            <a:ext cx="7252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Net(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(conv1): Conv2d(3, 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=(5, 5), stride=(1, 1))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(conv2): Conv2d(128, 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=(3, 3), stride=(1, 1))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(dropout): Dropout2d(p=0.5,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=False)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(fc1):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=508032,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=128, bias=True)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(fc2):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=2, bias=True)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qnn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TorchConnector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(fc3):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=1, bias=True) )</a:t>
            </a:r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A3DE4-BA75-7F4F-6F97-521BDDE5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96" y="770421"/>
            <a:ext cx="3179694" cy="5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Overview</a:t>
            </a:r>
            <a:r>
              <a:rPr lang="es-AR" sz="4200" dirty="0"/>
              <a:t> </a:t>
            </a:r>
            <a:r>
              <a:rPr lang="es-AR" sz="4200" dirty="0" err="1"/>
              <a:t>Summary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52187" y="884034"/>
            <a:ext cx="5416767" cy="546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----------------------------------------------------------------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Layer (type) Output Shape Param #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================================================================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Conv2d-1 [-1, 128, 256, 256] 9,728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Conv2d-2 [-1, 128, 126, 126] 147,584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Dropout2d-3 [-1, 128, 63, 63] 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Linear-4 [-1, 128] 65,028,224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Linear-5 [-1, 2] 258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TorchConnector-6 [-1, 1] 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Linear-7 [-1, 1] 2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================================================================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 params: 65,185,800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Trainable params: 65,185,800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Non-trainable params: 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----------------------------------------------------------------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 size (MB): 0.77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Forward/backward pass size (MB): 83.38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Params size (MB): 248.66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Estimated Total Size (MB): 332.82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535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16" y="25895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1088637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images. Input Tensor[3,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images. Input Tensor[3,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282110" y="4298451"/>
            <a:ext cx="3857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99.82%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98.8%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CEAD-C2E2-52C3-D9F4-C09965B66571}"/>
              </a:ext>
            </a:extLst>
          </p:cNvPr>
          <p:cNvSpPr txBox="1"/>
          <p:nvPr/>
        </p:nvSpPr>
        <p:spPr>
          <a:xfrm>
            <a:off x="199916" y="2452978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5B29-A07C-B7C8-5F79-FD415504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890837"/>
            <a:ext cx="5476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BF8CA-74B1-C073-ED1A-D268B10D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1" y="737281"/>
            <a:ext cx="4048125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0236-558A-4E90-A174-0C71F0CD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9" y="3554772"/>
            <a:ext cx="376979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47" y="0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Observations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13447" y="789034"/>
            <a:ext cx="72839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-The hybrid neural network has </a:t>
            </a:r>
            <a:r>
              <a:rPr lang="en-US" dirty="0">
                <a:latin typeface="Consolas" panose="020B0609020204030204" pitchFamily="49" charset="0"/>
              </a:rPr>
              <a:t>better</a:t>
            </a:r>
            <a:r>
              <a:rPr lang="en-US" b="0" dirty="0">
                <a:effectLst/>
                <a:latin typeface="Consolas" panose="020B0609020204030204" pitchFamily="49" charset="0"/>
              </a:rPr>
              <a:t> accuracy than the perceptron. Recall that the input to the perceptron is a matrix representing grayscale images while the input to the neural network is a [3, 260, 260] tensor.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-By vectorizing the image, the Perceptron losses information about the image, although it can be reconstructed. The hybrid neural network works with the complete information of the image.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-Could be possible to optimize hyperparameters and architecture of the quantum convolutional neural network.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-The quantum circuit could be improved with more layers.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-At the end, Quantum Entanglement is parameter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binded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-This model is built only with educational purposes.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59930-3ED3-FB07-1805-F7C175B7FCE0}"/>
              </a:ext>
            </a:extLst>
          </p:cNvPr>
          <p:cNvSpPr txBox="1">
            <a:spLocks/>
          </p:cNvSpPr>
          <p:nvPr/>
        </p:nvSpPr>
        <p:spPr>
          <a:xfrm>
            <a:off x="113447" y="6306532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The Quantum Convolution Neural Network: 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https://qiskit.org/documentation/machine-learning/tutorials/11_quantum_convolutional_neural_networks.html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Machine Learning &amp; IA for the Working Analyst - Colegio de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Matem</a:t>
            </a:r>
            <a:r>
              <a:rPr lang="es-A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á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ticas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- Mexico</a:t>
            </a:r>
          </a:p>
          <a:p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 https://www.colegio-bourbaki.com/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LinkedIn: Colegio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Slack Channel (qiskit.slack.com) - Special Thanks to Owen Lockwood &amp; Anton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Dekusar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" y="1852990"/>
            <a:ext cx="6299017" cy="22886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Problem:</a:t>
            </a:r>
            <a:br>
              <a:rPr lang="en-US" sz="4200" dirty="0"/>
            </a:br>
            <a:r>
              <a:rPr lang="en-US" sz="4200" dirty="0"/>
              <a:t>classifying esophageal cancer images in a binary manner from a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830B-6E9C-12C6-B518-33B5D763E0F7}"/>
              </a:ext>
            </a:extLst>
          </p:cNvPr>
          <p:cNvSpPr txBox="1">
            <a:spLocks/>
          </p:cNvSpPr>
          <p:nvPr/>
        </p:nvSpPr>
        <p:spPr>
          <a:xfrm>
            <a:off x="266170" y="6104633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674" y="445057"/>
            <a:ext cx="7898152" cy="682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[3, 260, 260] images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1432873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138681" y="5556391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3337A4-0EFF-888D-8343-8347BEFC70AE}"/>
              </a:ext>
            </a:extLst>
          </p:cNvPr>
          <p:cNvSpPr txBox="1">
            <a:spLocks/>
          </p:cNvSpPr>
          <p:nvPr/>
        </p:nvSpPr>
        <p:spPr>
          <a:xfrm>
            <a:off x="100494" y="639212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Perceptron</a:t>
            </a:r>
            <a:endParaRPr lang="en-US" sz="4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n-US" dirty="0"/>
              <a:t>Binary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One-Layer</a:t>
            </a:r>
            <a:r>
              <a:rPr lang="es-E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50CB68D-DBDC-FC2C-73FD-C2D4706E152C}"/>
              </a:ext>
            </a:extLst>
          </p:cNvPr>
          <p:cNvSpPr txBox="1">
            <a:spLocks/>
          </p:cNvSpPr>
          <p:nvPr/>
        </p:nvSpPr>
        <p:spPr>
          <a:xfrm>
            <a:off x="439241" y="619590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  </a:t>
            </a:r>
            <a:r>
              <a:rPr lang="es-AR" sz="4200" dirty="0" err="1"/>
              <a:t>Perceptron</a:t>
            </a:r>
            <a:r>
              <a:rPr lang="es-AR" sz="4200" dirty="0"/>
              <a:t>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(3544,) Healthy Tissue: 1043 Cancer: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(1519,) Healthy Tissue : 426 Cancer: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95.49%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732472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 err="1"/>
              <a:t>Confusion</a:t>
            </a:r>
            <a:r>
              <a:rPr lang="es-AR" sz="1500" dirty="0"/>
              <a:t> Matrix</a:t>
            </a: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F838-2EE4-B4AF-E51D-B7A7E5102187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75C8C7-9C38-CE4F-98E2-A388CB4FF386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r>
              <a:rPr lang="es-AR" sz="4200" dirty="0"/>
              <a:t> &amp; </a:t>
            </a:r>
            <a:r>
              <a:rPr lang="es-AR" sz="4200" dirty="0" err="1"/>
              <a:t>Circuit</a:t>
            </a:r>
            <a:endParaRPr lang="en-US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r>
              <a:rPr lang="es-AR" sz="4200" dirty="0"/>
              <a:t> &amp; </a:t>
            </a:r>
            <a:r>
              <a:rPr lang="es-AR" sz="4200" dirty="0" err="1"/>
              <a:t>Circuit</a:t>
            </a:r>
            <a:r>
              <a:rPr lang="es-AR" sz="4200" dirty="0"/>
              <a:t> </a:t>
            </a:r>
            <a:r>
              <a:rPr lang="es-AR" sz="4200" dirty="0" err="1"/>
              <a:t>Decompose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AD21F-9E3F-75C7-4BBA-3C4FF07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874518"/>
            <a:ext cx="68103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96572-373A-6F3C-3B73-084A3897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3" y="4148933"/>
            <a:ext cx="2057400" cy="117157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75E34DD-87FF-7722-4A54-12AC24F5E17F}"/>
              </a:ext>
            </a:extLst>
          </p:cNvPr>
          <p:cNvSpPr txBox="1">
            <a:spLocks/>
          </p:cNvSpPr>
          <p:nvPr/>
        </p:nvSpPr>
        <p:spPr>
          <a:xfrm>
            <a:off x="538203" y="118715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ZZFeature</a:t>
            </a:r>
            <a:r>
              <a:rPr lang="es-AR" dirty="0"/>
              <a:t> </a:t>
            </a:r>
            <a:r>
              <a:rPr lang="es-AR" dirty="0" err="1"/>
              <a:t>Map</a:t>
            </a:r>
            <a:r>
              <a:rPr lang="es-AR" dirty="0"/>
              <a:t> </a:t>
            </a:r>
            <a:r>
              <a:rPr lang="es-AR" dirty="0" err="1"/>
              <a:t>Circuit</a:t>
            </a:r>
            <a:r>
              <a:rPr lang="es-AR" dirty="0"/>
              <a:t> </a:t>
            </a:r>
            <a:r>
              <a:rPr lang="es-AR" dirty="0" err="1"/>
              <a:t>Graph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EC928D8-C373-DEEE-FD16-CDA1AB0E90AF}"/>
              </a:ext>
            </a:extLst>
          </p:cNvPr>
          <p:cNvSpPr txBox="1">
            <a:spLocks/>
          </p:cNvSpPr>
          <p:nvPr/>
        </p:nvSpPr>
        <p:spPr>
          <a:xfrm>
            <a:off x="538203" y="344816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RealAmplitudes</a:t>
            </a:r>
            <a:r>
              <a:rPr lang="es-AR" dirty="0"/>
              <a:t> </a:t>
            </a:r>
            <a:r>
              <a:rPr lang="es-AR" dirty="0" err="1"/>
              <a:t>Circuit</a:t>
            </a:r>
            <a:r>
              <a:rPr lang="es-AR" dirty="0"/>
              <a:t> </a:t>
            </a:r>
            <a:r>
              <a:rPr lang="es-AR" dirty="0" err="1"/>
              <a:t>Graph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4E454-1566-7DF0-39D9-1EC0FA753277}"/>
              </a:ext>
            </a:extLst>
          </p:cNvPr>
          <p:cNvSpPr txBox="1"/>
          <p:nvPr/>
        </p:nvSpPr>
        <p:spPr>
          <a:xfrm>
            <a:off x="421673" y="5373296"/>
            <a:ext cx="638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There are CNOT gates in the circuits like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ZZFeatureMap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RealAmplitudes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thus the QNN makes use of entanglement.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Entanglement</a:t>
            </a:r>
            <a:r>
              <a:rPr lang="es-AR" sz="4200" dirty="0"/>
              <a:t> </a:t>
            </a:r>
            <a:r>
              <a:rPr lang="es-AR" sz="4200" dirty="0" err="1"/>
              <a:t>Check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12BBD-AAA1-8946-34FA-5C0EBAD6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8" y="1427418"/>
            <a:ext cx="5512378" cy="296072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21672" y="854278"/>
            <a:ext cx="6263607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Density</a:t>
            </a:r>
            <a:r>
              <a:rPr lang="es-AR" dirty="0"/>
              <a:t> Matrix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parameters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-1, 1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B84F3-C397-B079-EF72-49150E0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2" y="4628239"/>
            <a:ext cx="111712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18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848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Grandview</vt:lpstr>
      <vt:lpstr>Wingdings</vt:lpstr>
      <vt:lpstr>CosineVTI</vt:lpstr>
      <vt:lpstr>Image Cancer Classifier</vt:lpstr>
      <vt:lpstr>Problem: classifying esophageal cancer images in a binary manner from a dataset</vt:lpstr>
      <vt:lpstr>DataSet = 5063 [3, 260, 260] images</vt:lpstr>
      <vt:lpstr>Perceptron</vt:lpstr>
      <vt:lpstr>  Perceptron Results</vt:lpstr>
      <vt:lpstr>Hybrid Neural Network</vt:lpstr>
      <vt:lpstr>Quantum Node &amp; Circuit</vt:lpstr>
      <vt:lpstr>Quantum Node &amp; Circuit Decompose</vt:lpstr>
      <vt:lpstr>Quantum Entanglement Check</vt:lpstr>
      <vt:lpstr>Net Overwiew</vt:lpstr>
      <vt:lpstr>Net Overview Summary</vt:lpstr>
      <vt:lpstr>QCNN Results</vt:lpstr>
      <vt:lpstr>QCNN Results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10</cp:revision>
  <dcterms:created xsi:type="dcterms:W3CDTF">2022-10-26T23:58:46Z</dcterms:created>
  <dcterms:modified xsi:type="dcterms:W3CDTF">2022-11-08T13:24:24Z</dcterms:modified>
</cp:coreProperties>
</file>