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6" r:id="rId20"/>
    <p:sldId id="275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5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9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7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0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0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5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0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9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81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D0924-26D7-467D-0800-13540FE35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Time Series Forecasting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4B2C0-A0A9-8083-2D27-0C2D8FEDB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1050" y="4170408"/>
            <a:ext cx="6838950" cy="1625554"/>
          </a:xfrm>
        </p:spPr>
        <p:txBody>
          <a:bodyPr>
            <a:normAutofit/>
          </a:bodyPr>
          <a:lstStyle/>
          <a:p>
            <a:pPr algn="r"/>
            <a:endParaRPr lang="en-US" sz="2200"/>
          </a:p>
          <a:p>
            <a:pPr algn="r"/>
            <a:r>
              <a:rPr lang="en-US" sz="2200"/>
              <a:t>Argentina Oil and Gas Production Prediction</a:t>
            </a:r>
          </a:p>
          <a:p>
            <a:pPr algn="r"/>
            <a:r>
              <a:rPr lang="en-US" sz="2200"/>
              <a:t>using SARIMAX model</a:t>
            </a:r>
            <a:endParaRPr lang="en-US" sz="2200" dirty="0"/>
          </a:p>
        </p:txBody>
      </p:sp>
      <p:pic>
        <p:nvPicPr>
          <p:cNvPr id="102" name="Picture 3" descr="Analogue wall clock">
            <a:extLst>
              <a:ext uri="{FF2B5EF4-FFF2-40B4-BE49-F238E27FC236}">
                <a16:creationId xmlns:a16="http://schemas.microsoft.com/office/drawing/2014/main" id="{5485EDA1-2F6C-6C20-7DA4-82AA18653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27" r="34740"/>
          <a:stretch/>
        </p:blipFill>
        <p:spPr>
          <a:xfrm>
            <a:off x="9523" y="-2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03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95E61DF3-16CB-D9FE-6C48-084CDEF8C07D}"/>
              </a:ext>
            </a:extLst>
          </p:cNvPr>
          <p:cNvSpPr txBox="1">
            <a:spLocks/>
          </p:cNvSpPr>
          <p:nvPr/>
        </p:nvSpPr>
        <p:spPr>
          <a:xfrm>
            <a:off x="4572000" y="6023021"/>
            <a:ext cx="7315200" cy="83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200" dirty="0"/>
          </a:p>
          <a:p>
            <a:pPr algn="r"/>
            <a:r>
              <a:rPr lang="en-US" sz="1400" dirty="0"/>
              <a:t>Source Data: </a:t>
            </a:r>
            <a:r>
              <a:rPr lang="en-US" sz="1400" dirty="0" err="1"/>
              <a:t>Secretaría</a:t>
            </a:r>
            <a:r>
              <a:rPr lang="en-US" sz="1400" dirty="0"/>
              <a:t> de </a:t>
            </a:r>
            <a:r>
              <a:rPr lang="en-US" sz="1400" dirty="0" err="1"/>
              <a:t>Energ</a:t>
            </a:r>
            <a:r>
              <a:rPr lang="es-AR" sz="1400" dirty="0" err="1"/>
              <a:t>ía</a:t>
            </a:r>
            <a:r>
              <a:rPr lang="es-AR" sz="1400" dirty="0"/>
              <a:t> de la Nación Argentina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63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0D67-1EB1-693A-51E6-5D7500B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1" y="130175"/>
            <a:ext cx="11282219" cy="759661"/>
          </a:xfrm>
        </p:spPr>
        <p:txBody>
          <a:bodyPr>
            <a:normAutofit fontScale="90000"/>
          </a:bodyPr>
          <a:lstStyle/>
          <a:p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Production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Time Series 12-month Rolling Mean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471891-E4F1-7EFB-BF8E-CA26173D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1" y="1019145"/>
            <a:ext cx="5425066" cy="27254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361CEF-8147-3E44-2774-BBBB35F43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415" y="3744574"/>
            <a:ext cx="60102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8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0D67-1EB1-693A-51E6-5D7500B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1" y="130175"/>
            <a:ext cx="11282219" cy="759661"/>
          </a:xfrm>
        </p:spPr>
        <p:txBody>
          <a:bodyPr>
            <a:normAutofit/>
          </a:bodyPr>
          <a:lstStyle/>
          <a:p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Production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Time Series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Seasonal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Decompose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386DA-A38F-74F0-E856-322EABC09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5542"/>
            <a:ext cx="5613080" cy="5374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68464-0F33-FD7C-D3F6-01E34315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4" y="993640"/>
            <a:ext cx="5712803" cy="54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5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0D67-1EB1-693A-51E6-5D7500B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1" y="130175"/>
            <a:ext cx="11282219" cy="759661"/>
          </a:xfrm>
        </p:spPr>
        <p:txBody>
          <a:bodyPr>
            <a:normAutofit/>
          </a:bodyPr>
          <a:lstStyle/>
          <a:p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Checking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Stationary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Data Series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B2940-611D-A78E-642D-CD1022EC3FD6}"/>
              </a:ext>
            </a:extLst>
          </p:cNvPr>
          <p:cNvSpPr txBox="1"/>
          <p:nvPr/>
        </p:nvSpPr>
        <p:spPr>
          <a:xfrm>
            <a:off x="535620" y="1367146"/>
            <a:ext cx="9624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Dick-Fuller Statistical Test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is not stationary -- &gt; Null Hypothesis (H0)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 p-value &lt; 0.05 then H0 is rejected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8C8FA-E0ED-7F05-AB21-2BA40171CEF7}"/>
              </a:ext>
            </a:extLst>
          </p:cNvPr>
          <p:cNvSpPr txBox="1"/>
          <p:nvPr/>
        </p:nvSpPr>
        <p:spPr>
          <a:xfrm>
            <a:off x="535620" y="3073898"/>
            <a:ext cx="9624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 Oil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p-value = 0.1692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H0 is not rejected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Differencing one month, p-value = 1.292e-18 &lt; 0.05 --&gt; Stationary Data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6689A-3964-C4E6-BC5F-C49BE6A1249D}"/>
              </a:ext>
            </a:extLst>
          </p:cNvPr>
          <p:cNvSpPr txBox="1"/>
          <p:nvPr/>
        </p:nvSpPr>
        <p:spPr>
          <a:xfrm>
            <a:off x="535620" y="4611627"/>
            <a:ext cx="9624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 Gas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p-value = 9.94e-24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&lt; 0.05 --&gt; Stationary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No differencing calculation needed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9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0D67-1EB1-693A-51E6-5D7500B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1" y="130175"/>
            <a:ext cx="11282219" cy="759661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ACF and PCF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Visualization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192C7-8A29-3C2F-6ABD-19DFABAE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391" y="1254991"/>
            <a:ext cx="3676650" cy="251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7CBB2E-5157-1272-2B29-196FAB68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391" y="3954318"/>
            <a:ext cx="3676650" cy="2514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2B7D69-FEB1-03CD-882B-AC9040FD8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03" y="1254991"/>
            <a:ext cx="3676650" cy="2514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BB0D32-0DE9-A443-9688-76C885A7A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03" y="4037445"/>
            <a:ext cx="3676650" cy="2514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822AF4-AEAF-6EAA-6650-ACA5B16163A0}"/>
              </a:ext>
            </a:extLst>
          </p:cNvPr>
          <p:cNvSpPr txBox="1"/>
          <p:nvPr/>
        </p:nvSpPr>
        <p:spPr>
          <a:xfrm>
            <a:off x="191118" y="366811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5A277F-949C-3BFC-743A-A1CD854D4B9E}"/>
              </a:ext>
            </a:extLst>
          </p:cNvPr>
          <p:cNvSpPr txBox="1"/>
          <p:nvPr/>
        </p:nvSpPr>
        <p:spPr>
          <a:xfrm>
            <a:off x="6263475" y="3668113"/>
            <a:ext cx="6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Gas</a:t>
            </a:r>
          </a:p>
        </p:txBody>
      </p:sp>
    </p:spTree>
    <p:extLst>
      <p:ext uri="{BB962C8B-B14F-4D97-AF65-F5344CB8AC3E}">
        <p14:creationId xmlns:p14="http://schemas.microsoft.com/office/powerpoint/2010/main" val="45169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0D67-1EB1-693A-51E6-5D7500B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1" y="130175"/>
            <a:ext cx="11282219" cy="759661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Training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Models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8F59A-F9CE-401B-C7DE-B32555AEFD3E}"/>
              </a:ext>
            </a:extLst>
          </p:cNvPr>
          <p:cNvSpPr txBox="1"/>
          <p:nvPr/>
        </p:nvSpPr>
        <p:spPr>
          <a:xfrm>
            <a:off x="424872" y="997527"/>
            <a:ext cx="858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Train Set: Jan-2009 to Jan-2022     Test Set: Jan-2022 to Jul-2022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Last 7 months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35C00F-FF49-86B2-95F1-6D858DCF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53" y="1751549"/>
            <a:ext cx="6010275" cy="2495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72CD6D-3F20-56F4-86AB-995C61F05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46" y="4362450"/>
            <a:ext cx="6010275" cy="2495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13AB94-B697-F52D-B31E-A0A16DF2DFDE}"/>
              </a:ext>
            </a:extLst>
          </p:cNvPr>
          <p:cNvSpPr txBox="1"/>
          <p:nvPr/>
        </p:nvSpPr>
        <p:spPr>
          <a:xfrm>
            <a:off x="8049404" y="3741407"/>
            <a:ext cx="19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4,5 % of Data is used to test</a:t>
            </a:r>
          </a:p>
        </p:txBody>
      </p:sp>
    </p:spTree>
    <p:extLst>
      <p:ext uri="{BB962C8B-B14F-4D97-AF65-F5344CB8AC3E}">
        <p14:creationId xmlns:p14="http://schemas.microsoft.com/office/powerpoint/2010/main" val="247808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0D67-1EB1-693A-51E6-5D7500B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1" y="130175"/>
            <a:ext cx="11282219" cy="759661"/>
          </a:xfrm>
        </p:spPr>
        <p:txBody>
          <a:bodyPr>
            <a:normAutofit/>
          </a:bodyPr>
          <a:lstStyle/>
          <a:p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Models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Results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3F2F9-0810-21D5-76E2-E54AD85EAA7A}"/>
              </a:ext>
            </a:extLst>
          </p:cNvPr>
          <p:cNvSpPr txBox="1"/>
          <p:nvPr/>
        </p:nvSpPr>
        <p:spPr>
          <a:xfrm>
            <a:off x="6403897" y="1161438"/>
            <a:ext cx="4692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Verdana Pro (Body)"/>
              </a:rPr>
              <a:t>Oil</a:t>
            </a:r>
          </a:p>
          <a:p>
            <a:r>
              <a:rPr lang="pt-BR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Model: ((2, 1, 0), (2, 2, 1, 12)) </a:t>
            </a:r>
          </a:p>
          <a:p>
            <a:r>
              <a:rPr lang="pt-BR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Min AIC: 1929.07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4AC8ED2-3692-4161-CF97-D5CD022EF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416241"/>
              </p:ext>
            </p:extLst>
          </p:nvPr>
        </p:nvGraphicFramePr>
        <p:xfrm>
          <a:off x="0" y="2448892"/>
          <a:ext cx="6278563" cy="35387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1136947317"/>
                    </a:ext>
                  </a:extLst>
                </a:gridCol>
                <a:gridCol w="1058862">
                  <a:extLst>
                    <a:ext uri="{9D8B030D-6E8A-4147-A177-3AD203B41FA5}">
                      <a16:colId xmlns:a16="http://schemas.microsoft.com/office/drawing/2014/main" val="159218784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734903807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79401018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8884029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66444587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195054740"/>
                    </a:ext>
                  </a:extLst>
                </a:gridCol>
              </a:tblGrid>
              <a:tr h="425474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coef</a:t>
                      </a:r>
                      <a:endParaRPr lang="en-US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std err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z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P&gt;|z|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[0.025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0.975]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176530"/>
                  </a:ext>
                </a:extLst>
              </a:tr>
              <a:tr h="42547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ma.L1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0.1214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0.241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0.504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0.614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-0.350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0.593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455932"/>
                  </a:ext>
                </a:extLst>
              </a:tr>
              <a:tr h="42547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ma.L2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0.0274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0.252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0.109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0.913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-0.466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0.520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593895"/>
                  </a:ext>
                </a:extLst>
              </a:tr>
              <a:tr h="6122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ar.S.L12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-0.3687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0.307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-1.201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0.230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-0.971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0.233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983861"/>
                  </a:ext>
                </a:extLst>
              </a:tr>
              <a:tr h="6122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ma.S.L12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-0.6111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0.235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-2.595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0.009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-1.073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-0.150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839534"/>
                  </a:ext>
                </a:extLst>
              </a:tr>
              <a:tr h="42547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ma.S.L24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0.1505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0.177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0.852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0.394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-0.196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0.497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66245"/>
                  </a:ext>
                </a:extLst>
              </a:tr>
              <a:tr h="61226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sigma2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3.143e+08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3.5e-10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8.97e+17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0.000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3.14e+08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3.14e+08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78387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ED2E517-DA5D-7DCA-656B-32BF306B06C5}"/>
              </a:ext>
            </a:extLst>
          </p:cNvPr>
          <p:cNvSpPr txBox="1"/>
          <p:nvPr/>
        </p:nvSpPr>
        <p:spPr>
          <a:xfrm>
            <a:off x="424871" y="1256582"/>
            <a:ext cx="4692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Verdana Pro (Body)"/>
              </a:rPr>
              <a:t>Gas</a:t>
            </a:r>
          </a:p>
          <a:p>
            <a:r>
              <a:rPr lang="pt-BR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Verdana Pro (Body)"/>
              </a:rPr>
              <a:t>Model: ((0, 0, 2), (1, 2, 2, 12)) </a:t>
            </a:r>
          </a:p>
          <a:p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  <a:latin typeface="Verdana Pro (Body)"/>
              </a:rPr>
              <a:t>Min </a:t>
            </a:r>
            <a:r>
              <a:rPr lang="pt-BR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Verdana Pro (Body)"/>
              </a:rPr>
              <a:t>AIC: 2287.58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Verdana Pro (Body)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373AA3F-8E1F-C1B8-9FD8-22C7F557C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50824"/>
              </p:ext>
            </p:extLst>
          </p:nvPr>
        </p:nvGraphicFramePr>
        <p:xfrm>
          <a:off x="6096000" y="2293363"/>
          <a:ext cx="5988502" cy="3626400"/>
        </p:xfrm>
        <a:graphic>
          <a:graphicData uri="http://schemas.openxmlformats.org/drawingml/2006/table">
            <a:tbl>
              <a:tblPr/>
              <a:tblGrid>
                <a:gridCol w="860859">
                  <a:extLst>
                    <a:ext uri="{9D8B030D-6E8A-4147-A177-3AD203B41FA5}">
                      <a16:colId xmlns:a16="http://schemas.microsoft.com/office/drawing/2014/main" val="2081080942"/>
                    </a:ext>
                  </a:extLst>
                </a:gridCol>
                <a:gridCol w="1027236">
                  <a:extLst>
                    <a:ext uri="{9D8B030D-6E8A-4147-A177-3AD203B41FA5}">
                      <a16:colId xmlns:a16="http://schemas.microsoft.com/office/drawing/2014/main" val="3737631021"/>
                    </a:ext>
                  </a:extLst>
                </a:gridCol>
                <a:gridCol w="829109">
                  <a:extLst>
                    <a:ext uri="{9D8B030D-6E8A-4147-A177-3AD203B41FA5}">
                      <a16:colId xmlns:a16="http://schemas.microsoft.com/office/drawing/2014/main" val="4209918749"/>
                    </a:ext>
                  </a:extLst>
                </a:gridCol>
                <a:gridCol w="879909">
                  <a:extLst>
                    <a:ext uri="{9D8B030D-6E8A-4147-A177-3AD203B41FA5}">
                      <a16:colId xmlns:a16="http://schemas.microsoft.com/office/drawing/2014/main" val="1533028759"/>
                    </a:ext>
                  </a:extLst>
                </a:gridCol>
                <a:gridCol w="696076">
                  <a:extLst>
                    <a:ext uri="{9D8B030D-6E8A-4147-A177-3AD203B41FA5}">
                      <a16:colId xmlns:a16="http://schemas.microsoft.com/office/drawing/2014/main" val="2901485514"/>
                    </a:ext>
                  </a:extLst>
                </a:gridCol>
                <a:gridCol w="879909">
                  <a:extLst>
                    <a:ext uri="{9D8B030D-6E8A-4147-A177-3AD203B41FA5}">
                      <a16:colId xmlns:a16="http://schemas.microsoft.com/office/drawing/2014/main" val="1983041847"/>
                    </a:ext>
                  </a:extLst>
                </a:gridCol>
                <a:gridCol w="815404">
                  <a:extLst>
                    <a:ext uri="{9D8B030D-6E8A-4147-A177-3AD203B41FA5}">
                      <a16:colId xmlns:a16="http://schemas.microsoft.com/office/drawing/2014/main" val="405848890"/>
                    </a:ext>
                  </a:extLst>
                </a:gridCol>
              </a:tblGrid>
              <a:tr h="61023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69273" marR="69273" marT="34636" marB="346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coef</a:t>
                      </a:r>
                      <a:endParaRPr lang="en-US" sz="11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69273" marR="69273" marT="34636" marB="346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std err</a:t>
                      </a:r>
                    </a:p>
                  </a:txBody>
                  <a:tcPr marL="69273" marR="69273" marT="34636" marB="346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z</a:t>
                      </a:r>
                    </a:p>
                  </a:txBody>
                  <a:tcPr marL="69273" marR="69273" marT="34636" marB="346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P&gt;|z|</a:t>
                      </a:r>
                    </a:p>
                  </a:txBody>
                  <a:tcPr marL="69273" marR="69273" marT="34636" marB="346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[0.025</a:t>
                      </a:r>
                    </a:p>
                  </a:txBody>
                  <a:tcPr marL="69273" marR="69273" marT="34636" marB="346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0.975]</a:t>
                      </a:r>
                    </a:p>
                  </a:txBody>
                  <a:tcPr marL="69273" marR="69273" marT="34636" marB="346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197250"/>
                  </a:ext>
                </a:extLst>
              </a:tr>
              <a:tr h="34232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ar.L1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-0.1022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0.095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-1.081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0.280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-0.287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0.083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748328"/>
                  </a:ext>
                </a:extLst>
              </a:tr>
              <a:tr h="342324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ar.L2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-0.0307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0.084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-0.364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0.716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-0.196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0.135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42667"/>
                  </a:ext>
                </a:extLst>
              </a:tr>
              <a:tr h="430323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ar.S.L12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-0.2662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0.167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-1.597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0.110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-0.593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0.061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250247"/>
                  </a:ext>
                </a:extLst>
              </a:tr>
              <a:tr h="430323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ar.S.L24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-0.2186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0.090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-2.438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0.015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-0.394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-0.043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495571"/>
                  </a:ext>
                </a:extLst>
              </a:tr>
              <a:tr h="430323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ma.S.L12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-1.1773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0.246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-4.786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0.000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-1.659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-0.695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127657"/>
                  </a:ext>
                </a:extLst>
              </a:tr>
              <a:tr h="430323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ma.S.L24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0.1468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0.177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0.831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0.406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-0.199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0.493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735180"/>
                  </a:ext>
                </a:extLst>
              </a:tr>
              <a:tr h="6102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sigma2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3.912e+06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1.05e-07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3.72e+13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0.000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3.91e+06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3.91e+06</a:t>
                      </a:r>
                    </a:p>
                  </a:txBody>
                  <a:tcPr marL="69273" marR="69273" marT="34636" marB="34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4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07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0D67-1EB1-693A-51E6-5D7500B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1" y="130175"/>
            <a:ext cx="11282219" cy="759661"/>
          </a:xfrm>
        </p:spPr>
        <p:txBody>
          <a:bodyPr>
            <a:normAutofit/>
          </a:bodyPr>
          <a:lstStyle/>
          <a:p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Gas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Model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Diagnostic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Plots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CC525-9FA3-F28B-EB92-48C4E633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80" y="889836"/>
            <a:ext cx="90678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8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0D67-1EB1-693A-51E6-5D7500B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1" y="130175"/>
            <a:ext cx="11282219" cy="759661"/>
          </a:xfrm>
        </p:spPr>
        <p:txBody>
          <a:bodyPr>
            <a:normAutofit/>
          </a:bodyPr>
          <a:lstStyle/>
          <a:p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Oil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Model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Diagnostic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Plots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D0F36-B905-785D-3763-1DD28DAF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14" y="1005328"/>
            <a:ext cx="8575677" cy="54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8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0D67-1EB1-693A-51E6-5D7500B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1" y="130175"/>
            <a:ext cx="11282219" cy="759661"/>
          </a:xfrm>
        </p:spPr>
        <p:txBody>
          <a:bodyPr>
            <a:normAutofit/>
          </a:bodyPr>
          <a:lstStyle/>
          <a:p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Models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Residuals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Plot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B702A-A702-1946-99C1-7A255568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97" y="1177637"/>
            <a:ext cx="4597183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176284-941D-90A7-3CCF-915D928F2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49" y="4119670"/>
            <a:ext cx="4463475" cy="2495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D5177E-EC95-142C-F827-9B6C462D4347}"/>
              </a:ext>
            </a:extLst>
          </p:cNvPr>
          <p:cNvSpPr txBox="1"/>
          <p:nvPr/>
        </p:nvSpPr>
        <p:spPr>
          <a:xfrm>
            <a:off x="6832121" y="3539837"/>
            <a:ext cx="485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Less residual variance in Oil than Gas</a:t>
            </a:r>
          </a:p>
        </p:txBody>
      </p:sp>
    </p:spTree>
    <p:extLst>
      <p:ext uri="{BB962C8B-B14F-4D97-AF65-F5344CB8AC3E}">
        <p14:creationId xmlns:p14="http://schemas.microsoft.com/office/powerpoint/2010/main" val="428515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0D67-1EB1-693A-51E6-5D7500B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1" y="130175"/>
            <a:ext cx="11282219" cy="759661"/>
          </a:xfrm>
        </p:spPr>
        <p:txBody>
          <a:bodyPr>
            <a:normAutofit/>
          </a:bodyPr>
          <a:lstStyle/>
          <a:p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Models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ACF and PACF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Visualization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822AF4-AEAF-6EAA-6650-ACA5B16163A0}"/>
              </a:ext>
            </a:extLst>
          </p:cNvPr>
          <p:cNvSpPr txBox="1"/>
          <p:nvPr/>
        </p:nvSpPr>
        <p:spPr>
          <a:xfrm>
            <a:off x="191118" y="3668113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5A277F-949C-3BFC-743A-A1CD854D4B9E}"/>
              </a:ext>
            </a:extLst>
          </p:cNvPr>
          <p:cNvSpPr txBox="1"/>
          <p:nvPr/>
        </p:nvSpPr>
        <p:spPr>
          <a:xfrm>
            <a:off x="6263475" y="3668113"/>
            <a:ext cx="6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Gas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595A2-5ECE-CF43-AB06-001DE9017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62" y="1021674"/>
            <a:ext cx="3676650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A545B-A9A7-C54B-2F40-7A5F5CCF9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62" y="3940115"/>
            <a:ext cx="3676650" cy="251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AA6A91-CD60-0210-74E6-D0D24C79F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524" y="1021674"/>
            <a:ext cx="3676650" cy="251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FC3196-0A4D-3603-CA3F-0A2C3C6BD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139" y="3933374"/>
            <a:ext cx="36766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0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rglass and a calendar">
            <a:extLst>
              <a:ext uri="{FF2B5EF4-FFF2-40B4-BE49-F238E27FC236}">
                <a16:creationId xmlns:a16="http://schemas.microsoft.com/office/drawing/2014/main" id="{8026686B-23CA-9CED-8A50-ED01795C4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1" r="1" b="1"/>
          <a:stretch/>
        </p:blipFill>
        <p:spPr>
          <a:xfrm>
            <a:off x="565" y="11"/>
            <a:ext cx="12191435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7E1A5F-4E44-495B-9C48-A5314F5BA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19199"/>
            <a:ext cx="12192001" cy="4733924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D521F-6D56-DCDB-A796-C1C6EB03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10668000" cy="1985963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ctr"/>
            <a:r>
              <a:rPr lang="en-US" sz="5000" dirty="0">
                <a:solidFill>
                  <a:srgbClr val="FFFFFF"/>
                </a:solidFill>
              </a:rPr>
              <a:t>Time series has a difficult forecasting approach but not impossible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92C0D-809F-8AE2-192E-9398B2326E59}"/>
              </a:ext>
            </a:extLst>
          </p:cNvPr>
          <p:cNvSpPr txBox="1"/>
          <p:nvPr/>
        </p:nvSpPr>
        <p:spPr>
          <a:xfrm>
            <a:off x="267419" y="3814762"/>
            <a:ext cx="12010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We</a:t>
            </a:r>
            <a:r>
              <a:rPr lang="es-AR" dirty="0"/>
              <a:t> are </a:t>
            </a:r>
            <a:r>
              <a:rPr lang="es-AR" dirty="0" err="1"/>
              <a:t>going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use </a:t>
            </a:r>
            <a:r>
              <a:rPr lang="es-AR" dirty="0" err="1"/>
              <a:t>Source</a:t>
            </a:r>
            <a:r>
              <a:rPr lang="es-AR" dirty="0"/>
              <a:t> Data </a:t>
            </a:r>
            <a:r>
              <a:rPr lang="es-AR" dirty="0" err="1"/>
              <a:t>from</a:t>
            </a:r>
            <a:r>
              <a:rPr lang="es-AR" dirty="0"/>
              <a:t> Argentina </a:t>
            </a:r>
            <a:r>
              <a:rPr lang="es-AR" dirty="0" err="1"/>
              <a:t>Oil</a:t>
            </a:r>
            <a:r>
              <a:rPr lang="es-AR" dirty="0"/>
              <a:t> and Gas </a:t>
            </a:r>
            <a:r>
              <a:rPr lang="es-AR" dirty="0" err="1"/>
              <a:t>Production</a:t>
            </a:r>
            <a:endParaRPr lang="es-AR" dirty="0"/>
          </a:p>
          <a:p>
            <a:r>
              <a:rPr lang="es-AR" dirty="0" err="1"/>
              <a:t>Period</a:t>
            </a:r>
            <a:r>
              <a:rPr lang="es-AR" dirty="0"/>
              <a:t>: Jan-2009 </a:t>
            </a:r>
            <a:r>
              <a:rPr lang="es-AR" dirty="0" err="1"/>
              <a:t>to</a:t>
            </a:r>
            <a:r>
              <a:rPr lang="es-AR" dirty="0"/>
              <a:t> Jul-2022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82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0D67-1EB1-693A-51E6-5D7500B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1" y="130175"/>
            <a:ext cx="11282219" cy="759661"/>
          </a:xfrm>
        </p:spPr>
        <p:txBody>
          <a:bodyPr>
            <a:normAutofit/>
          </a:bodyPr>
          <a:lstStyle/>
          <a:p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Models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Predictions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10E8A5-A565-324B-D708-0825653A5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7" y="915570"/>
            <a:ext cx="5794373" cy="2781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1F5F6D-6CAF-0410-22B1-82CB0E466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28" y="3805715"/>
            <a:ext cx="5629997" cy="2495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3E5AED-C104-DE86-9C20-8B907FD8751F}"/>
              </a:ext>
            </a:extLst>
          </p:cNvPr>
          <p:cNvSpPr txBox="1"/>
          <p:nvPr/>
        </p:nvSpPr>
        <p:spPr>
          <a:xfrm>
            <a:off x="1828799" y="6469907"/>
            <a:ext cx="1111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As we move forward in predicted time, confidence intervals start to diverge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C40F20-35F7-8DD5-DB84-AD8363A77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89836"/>
            <a:ext cx="5823529" cy="27467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A76DF4-F248-4C22-C3A2-2BB6722FD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580" y="3765549"/>
            <a:ext cx="61245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5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EBC50B6-8839-4766-8FD7-C7EBD59F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60D67-1EB1-693A-51E6-5D7500B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97281"/>
            <a:ext cx="10668000" cy="285451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/>
              <a:t>What happens if we change Data Units?</a:t>
            </a:r>
          </a:p>
        </p:txBody>
      </p:sp>
      <p:sp>
        <p:nvSpPr>
          <p:cNvPr id="34" name="Freeform: Shape 8">
            <a:extLst>
              <a:ext uri="{FF2B5EF4-FFF2-40B4-BE49-F238E27FC236}">
                <a16:creationId xmlns:a16="http://schemas.microsoft.com/office/drawing/2014/main" id="{7115DC02-2F1A-42B8-AED2-831CAF2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10">
            <a:extLst>
              <a:ext uri="{FF2B5EF4-FFF2-40B4-BE49-F238E27FC236}">
                <a16:creationId xmlns:a16="http://schemas.microsoft.com/office/drawing/2014/main" id="{1D22E552-66C7-44E9-B796-23474BB45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3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0D67-1EB1-693A-51E6-5D7500B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1" y="130175"/>
            <a:ext cx="11282219" cy="759661"/>
          </a:xfrm>
        </p:spPr>
        <p:txBody>
          <a:bodyPr>
            <a:normAutofit/>
          </a:bodyPr>
          <a:lstStyle/>
          <a:p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Models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Predictions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E5AED-C104-DE86-9C20-8B907FD8751F}"/>
              </a:ext>
            </a:extLst>
          </p:cNvPr>
          <p:cNvSpPr txBox="1"/>
          <p:nvPr/>
        </p:nvSpPr>
        <p:spPr>
          <a:xfrm>
            <a:off x="1993441" y="6358493"/>
            <a:ext cx="801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Gas in Mm3/d and Oil in km3/d, as we can see Forecasting changes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7610A-59A9-A9D3-E12C-D5F237B0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008207"/>
            <a:ext cx="5953125" cy="249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BEA530-DB11-E0C1-B792-F5FC017EA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3622128"/>
            <a:ext cx="5953125" cy="2495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1A6F65-6EC2-62C3-FCD6-07BFE12D6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08207"/>
            <a:ext cx="5953125" cy="2495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49AD80-1209-2AEC-4AC9-C5D58AC8A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34540"/>
            <a:ext cx="59531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0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0D67-1EB1-693A-51E6-5D7500B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288" y="880673"/>
            <a:ext cx="4575574" cy="759661"/>
          </a:xfrm>
        </p:spPr>
        <p:txBody>
          <a:bodyPr>
            <a:normAutofit/>
          </a:bodyPr>
          <a:lstStyle/>
          <a:p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Models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Summary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D5C161-F78F-AE27-B119-1569A2F08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75581"/>
              </p:ext>
            </p:extLst>
          </p:nvPr>
        </p:nvGraphicFramePr>
        <p:xfrm>
          <a:off x="337967" y="2476940"/>
          <a:ext cx="11723100" cy="2170705"/>
        </p:xfrm>
        <a:graphic>
          <a:graphicData uri="http://schemas.openxmlformats.org/drawingml/2006/table">
            <a:tbl>
              <a:tblPr firstRow="1" firstCol="1" bandRow="1"/>
              <a:tblGrid>
                <a:gridCol w="2067709">
                  <a:extLst>
                    <a:ext uri="{9D8B030D-6E8A-4147-A177-3AD203B41FA5}">
                      <a16:colId xmlns:a16="http://schemas.microsoft.com/office/drawing/2014/main" val="3170695946"/>
                    </a:ext>
                  </a:extLst>
                </a:gridCol>
                <a:gridCol w="3450272">
                  <a:extLst>
                    <a:ext uri="{9D8B030D-6E8A-4147-A177-3AD203B41FA5}">
                      <a16:colId xmlns:a16="http://schemas.microsoft.com/office/drawing/2014/main" val="2436128041"/>
                    </a:ext>
                  </a:extLst>
                </a:gridCol>
                <a:gridCol w="2068373">
                  <a:extLst>
                    <a:ext uri="{9D8B030D-6E8A-4147-A177-3AD203B41FA5}">
                      <a16:colId xmlns:a16="http://schemas.microsoft.com/office/drawing/2014/main" val="413481944"/>
                    </a:ext>
                  </a:extLst>
                </a:gridCol>
                <a:gridCol w="2068373">
                  <a:extLst>
                    <a:ext uri="{9D8B030D-6E8A-4147-A177-3AD203B41FA5}">
                      <a16:colId xmlns:a16="http://schemas.microsoft.com/office/drawing/2014/main" val="3959724282"/>
                    </a:ext>
                  </a:extLst>
                </a:gridCol>
                <a:gridCol w="2068373">
                  <a:extLst>
                    <a:ext uri="{9D8B030D-6E8A-4147-A177-3AD203B41FA5}">
                      <a16:colId xmlns:a16="http://schemas.microsoft.com/office/drawing/2014/main" val="224838100"/>
                    </a:ext>
                  </a:extLst>
                </a:gridCol>
              </a:tblGrid>
              <a:tr h="434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Data</a:t>
                      </a:r>
                      <a:endParaRPr lang="en-US" sz="1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SARIMAX Model</a:t>
                      </a:r>
                      <a:endParaRPr lang="en-US" sz="1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AIC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RMSE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% RMSE / mean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868770"/>
                  </a:ext>
                </a:extLst>
              </a:tr>
              <a:tr h="434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 Gas (km3/d)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((0, 0, 2), (1, 2, 2, 12))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2287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16645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13,43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817996"/>
                  </a:ext>
                </a:extLst>
              </a:tr>
              <a:tr h="434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 Gas (Mm3/d)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((0, 2, 2), (0, 2, 2, 12))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773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9.79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7.90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987968"/>
                  </a:ext>
                </a:extLst>
              </a:tr>
              <a:tr h="434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 Pet (m3/d)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((2, 1, 0), (2, 2, 1, 12))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1929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1047.88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1.24</a:t>
                      </a:r>
                      <a:endParaRPr lang="en-US" sz="1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640157"/>
                  </a:ext>
                </a:extLst>
              </a:tr>
              <a:tr h="4341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 Pet (km3/d)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((2, 1, 2), (2, 1, 2, 12))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463</a:t>
                      </a:r>
                      <a:endParaRPr lang="en-US" sz="1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1.15</a:t>
                      </a:r>
                      <a:endParaRPr lang="en-US" sz="18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AR" sz="18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1.35</a:t>
                      </a:r>
                      <a:endParaRPr lang="en-US" sz="18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706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52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A7FC9-82BC-EC48-2D1F-9F95BA37C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572" y="946205"/>
            <a:ext cx="9955033" cy="107982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Series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694C-D25E-900F-734C-6FE23A26E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522" y="3339548"/>
            <a:ext cx="7816134" cy="2943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Auto Regressive (AR)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Moving Average (MA)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Auto Regressive Moving Average (ARMA)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Auto Regressive Integrated Moving Average (ARIMA)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Seasoned Auto Regressive Integrated Moving Average (SARIMA)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Seasoned Auto Regressive Integrated Moving Average with Exogenous Factors (SARIMAX)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131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7FC9-82BC-EC48-2D1F-9F95BA37C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572" y="946205"/>
            <a:ext cx="9955033" cy="107982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 Regressive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694C-D25E-900F-734C-6FE23A26E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534" y="2347512"/>
            <a:ext cx="7816134" cy="14136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Representation of a type of random process</a:t>
            </a:r>
          </a:p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Specifies that the output variable depends linearly on its own previous values and on a stochastic term</a:t>
            </a:r>
          </a:p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sz="1700" dirty="0"/>
              <a:t>The model is in the form of a stochastic difference equation</a:t>
            </a:r>
          </a:p>
        </p:txBody>
      </p:sp>
      <p:sp>
        <p:nvSpPr>
          <p:cNvPr id="14" name="AutoShape 10" descr="AR(p)">
            <a:extLst>
              <a:ext uri="{FF2B5EF4-FFF2-40B4-BE49-F238E27FC236}">
                <a16:creationId xmlns:a16="http://schemas.microsoft.com/office/drawing/2014/main" id="{D5DB3DF1-24F0-6270-99FE-633C931463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DD7C2-31E3-00CE-DC91-BBDE1FFB81A0}"/>
              </a:ext>
            </a:extLst>
          </p:cNvPr>
          <p:cNvSpPr txBox="1"/>
          <p:nvPr/>
        </p:nvSpPr>
        <p:spPr>
          <a:xfrm>
            <a:off x="1292824" y="4019180"/>
            <a:ext cx="8604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 Pro (Body)"/>
                <a:cs typeface="Arial" panose="020B0604020202020204" pitchFamily="34" charset="0"/>
              </a:rPr>
              <a:t>The notation AR(p) indicates an autoregressive model of order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 Pro (Body)"/>
                <a:cs typeface="Arial" panose="020B0604020202020204" pitchFamily="34" charset="0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 Pro (Body)"/>
                <a:cs typeface="Arial" panose="020B0604020202020204" pitchFamily="34" charset="0"/>
              </a:rPr>
              <a:t>. The AR(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 Pro (Body)"/>
                <a:cs typeface="Arial" panose="020B0604020202020204" pitchFamily="34" charset="0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 Pro (Body)"/>
                <a:cs typeface="Arial" panose="020B0604020202020204" pitchFamily="34" charset="0"/>
              </a:rPr>
              <a:t>) model is defined 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8" name="AutoShape 12" descr="\varphi _{1},\ldots ,\varphi _{p}">
            <a:extLst>
              <a:ext uri="{FF2B5EF4-FFF2-40B4-BE49-F238E27FC236}">
                <a16:creationId xmlns:a16="http://schemas.microsoft.com/office/drawing/2014/main" id="{F897B44E-D4AD-586F-EFB3-57D345DE7B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28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3" descr="c">
            <a:extLst>
              <a:ext uri="{FF2B5EF4-FFF2-40B4-BE49-F238E27FC236}">
                <a16:creationId xmlns:a16="http://schemas.microsoft.com/office/drawing/2014/main" id="{BA5BC823-FACC-F3BB-2868-3C406CD8B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48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4" descr="\varepsilon _{t}">
            <a:extLst>
              <a:ext uri="{FF2B5EF4-FFF2-40B4-BE49-F238E27FC236}">
                <a16:creationId xmlns:a16="http://schemas.microsoft.com/office/drawing/2014/main" id="{DE763E6E-9E8C-1DEF-73FC-E1F182F94F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929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DF24B7-67A6-07C3-FE1A-D6505C66FDB5}"/>
                  </a:ext>
                </a:extLst>
              </p:cNvPr>
              <p:cNvSpPr txBox="1"/>
              <p:nvPr/>
            </p:nvSpPr>
            <p:spPr>
              <a:xfrm>
                <a:off x="1292824" y="5875430"/>
                <a:ext cx="96063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 are the </a:t>
                </a:r>
                <a:r>
                  <a:rPr kumimoji="0" lang="en-US" altLang="en-US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parameters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 of the model</a:t>
                </a:r>
                <a:r>
                  <a:rPr kumimoji="0" lang="en-US" altLang="en-US" sz="18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 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is </a:t>
                </a:r>
                <a:r>
                  <a:rPr lang="en-US" altLang="en-US" dirty="0">
                    <a:latin typeface="Verdana Pro (Body)"/>
                  </a:rPr>
                  <a:t>white noise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DF24B7-67A6-07C3-FE1A-D6505C66F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824" y="5875430"/>
                <a:ext cx="9606352" cy="400110"/>
              </a:xfrm>
              <a:prstGeom prst="rect">
                <a:avLst/>
              </a:prstGeom>
              <a:blipFill>
                <a:blip r:embed="rId2"/>
                <a:stretch>
                  <a:fillRect l="-508" t="-4615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7926F5-F9AD-45EC-3C92-8439140CD4A1}"/>
                  </a:ext>
                </a:extLst>
              </p:cNvPr>
              <p:cNvSpPr txBox="1"/>
              <p:nvPr/>
            </p:nvSpPr>
            <p:spPr>
              <a:xfrm>
                <a:off x="4007743" y="5064595"/>
                <a:ext cx="2207207" cy="309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7926F5-F9AD-45EC-3C92-8439140C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43" y="5064595"/>
                <a:ext cx="2207207" cy="309828"/>
              </a:xfrm>
              <a:prstGeom prst="rect">
                <a:avLst/>
              </a:prstGeom>
              <a:blipFill>
                <a:blip r:embed="rId3"/>
                <a:stretch>
                  <a:fillRect t="-152941" r="-551" b="-2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72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7FC9-82BC-EC48-2D1F-9F95BA37C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572" y="946205"/>
            <a:ext cx="9955033" cy="107982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Moving Average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694C-D25E-900F-734C-6FE23A26E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572" y="2164150"/>
            <a:ext cx="7816134" cy="1079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Model univariate time series</a:t>
            </a:r>
          </a:p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Specifies that the output variable is Cross-Correlated with a non-identical to itself random-variable</a:t>
            </a:r>
          </a:p>
        </p:txBody>
      </p:sp>
      <p:sp>
        <p:nvSpPr>
          <p:cNvPr id="14" name="AutoShape 10" descr="AR(p)">
            <a:extLst>
              <a:ext uri="{FF2B5EF4-FFF2-40B4-BE49-F238E27FC236}">
                <a16:creationId xmlns:a16="http://schemas.microsoft.com/office/drawing/2014/main" id="{D5DB3DF1-24F0-6270-99FE-633C931463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DD7C2-31E3-00CE-DC91-BBDE1FFB81A0}"/>
              </a:ext>
            </a:extLst>
          </p:cNvPr>
          <p:cNvSpPr txBox="1"/>
          <p:nvPr/>
        </p:nvSpPr>
        <p:spPr>
          <a:xfrm>
            <a:off x="1126534" y="3483944"/>
            <a:ext cx="82206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notation MA(q) indicates a moving average model of order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8" name="AutoShape 12" descr="\varphi _{1},\ldots ,\varphi _{p}">
            <a:extLst>
              <a:ext uri="{FF2B5EF4-FFF2-40B4-BE49-F238E27FC236}">
                <a16:creationId xmlns:a16="http://schemas.microsoft.com/office/drawing/2014/main" id="{F897B44E-D4AD-586F-EFB3-57D345DE7B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28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3" descr="c">
            <a:extLst>
              <a:ext uri="{FF2B5EF4-FFF2-40B4-BE49-F238E27FC236}">
                <a16:creationId xmlns:a16="http://schemas.microsoft.com/office/drawing/2014/main" id="{BA5BC823-FACC-F3BB-2868-3C406CD8B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48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4" descr="\varepsilon _{t}">
            <a:extLst>
              <a:ext uri="{FF2B5EF4-FFF2-40B4-BE49-F238E27FC236}">
                <a16:creationId xmlns:a16="http://schemas.microsoft.com/office/drawing/2014/main" id="{DE763E6E-9E8C-1DEF-73FC-E1F182F94F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929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DF24B7-67A6-07C3-FE1A-D6505C66FDB5}"/>
                  </a:ext>
                </a:extLst>
              </p:cNvPr>
              <p:cNvSpPr txBox="1"/>
              <p:nvPr/>
            </p:nvSpPr>
            <p:spPr>
              <a:xfrm>
                <a:off x="1292824" y="4787044"/>
                <a:ext cx="96063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 are the </a:t>
                </a:r>
                <a:r>
                  <a:rPr kumimoji="0" lang="en-US" altLang="en-US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parameters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 of the model</a:t>
                </a:r>
                <a:r>
                  <a:rPr kumimoji="0" lang="en-US" altLang="en-US" sz="18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 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is </a:t>
                </a:r>
                <a:r>
                  <a:rPr lang="en-US" altLang="en-US" dirty="0">
                    <a:latin typeface="Verdana Pro (Body)"/>
                  </a:rPr>
                  <a:t>white noise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DF24B7-67A6-07C3-FE1A-D6505C66F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824" y="4787044"/>
                <a:ext cx="9606352" cy="400110"/>
              </a:xfrm>
              <a:prstGeom prst="rect">
                <a:avLst/>
              </a:prstGeom>
              <a:blipFill>
                <a:blip r:embed="rId2"/>
                <a:stretch>
                  <a:fillRect l="-508"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7926F5-F9AD-45EC-3C92-8439140CD4A1}"/>
                  </a:ext>
                </a:extLst>
              </p:cNvPr>
              <p:cNvSpPr txBox="1"/>
              <p:nvPr/>
            </p:nvSpPr>
            <p:spPr>
              <a:xfrm>
                <a:off x="4054877" y="4186643"/>
                <a:ext cx="2134623" cy="309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7926F5-F9AD-45EC-3C92-8439140C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877" y="4186643"/>
                <a:ext cx="2134623" cy="309828"/>
              </a:xfrm>
              <a:prstGeom prst="rect">
                <a:avLst/>
              </a:prstGeom>
              <a:blipFill>
                <a:blip r:embed="rId3"/>
                <a:stretch>
                  <a:fillRect t="-152941" r="-857" b="-2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7EAAE58-7F25-4DC1-019C-AD2AF6BDAAE5}"/>
              </a:ext>
            </a:extLst>
          </p:cNvPr>
          <p:cNvSpPr txBox="1"/>
          <p:nvPr/>
        </p:nvSpPr>
        <p:spPr>
          <a:xfrm>
            <a:off x="1126534" y="5865185"/>
            <a:ext cx="1078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 Pro (Body)"/>
              </a:rPr>
              <a:t>Conceptually is a linear regression of the current value of the series against current and previous white noise error terms</a:t>
            </a:r>
          </a:p>
        </p:txBody>
      </p:sp>
    </p:spTree>
    <p:extLst>
      <p:ext uri="{BB962C8B-B14F-4D97-AF65-F5344CB8AC3E}">
        <p14:creationId xmlns:p14="http://schemas.microsoft.com/office/powerpoint/2010/main" val="140602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7FC9-82BC-EC48-2D1F-9F95BA37C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572" y="946205"/>
            <a:ext cx="9955033" cy="1079829"/>
          </a:xfrm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pPr marL="114300" algn="l"/>
            <a:r>
              <a:rPr lang="en-US" sz="4400" dirty="0"/>
              <a:t>Auto Regressive Moving Average (ARMA)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694C-D25E-900F-734C-6FE23A26E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572" y="2164150"/>
            <a:ext cx="7816134" cy="1079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Describes (weakly) stationary stochastic process</a:t>
            </a:r>
          </a:p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Combination of AR and MA models</a:t>
            </a:r>
          </a:p>
        </p:txBody>
      </p:sp>
      <p:sp>
        <p:nvSpPr>
          <p:cNvPr id="14" name="AutoShape 10" descr="AR(p)">
            <a:extLst>
              <a:ext uri="{FF2B5EF4-FFF2-40B4-BE49-F238E27FC236}">
                <a16:creationId xmlns:a16="http://schemas.microsoft.com/office/drawing/2014/main" id="{D5DB3DF1-24F0-6270-99FE-633C931463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DD7C2-31E3-00CE-DC91-BBDE1FFB81A0}"/>
              </a:ext>
            </a:extLst>
          </p:cNvPr>
          <p:cNvSpPr txBox="1"/>
          <p:nvPr/>
        </p:nvSpPr>
        <p:spPr>
          <a:xfrm>
            <a:off x="1126534" y="3483944"/>
            <a:ext cx="82206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notation ARMA(p, q) indicates a </a:t>
            </a:r>
            <a:r>
              <a:rPr lang="en-US" altLang="en-US" dirty="0"/>
              <a:t>model with p autoregressive terms and q moving-average terms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8" name="AutoShape 12" descr="\varphi _{1},\ldots ,\varphi _{p}">
            <a:extLst>
              <a:ext uri="{FF2B5EF4-FFF2-40B4-BE49-F238E27FC236}">
                <a16:creationId xmlns:a16="http://schemas.microsoft.com/office/drawing/2014/main" id="{F897B44E-D4AD-586F-EFB3-57D345DE7B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28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3" descr="c">
            <a:extLst>
              <a:ext uri="{FF2B5EF4-FFF2-40B4-BE49-F238E27FC236}">
                <a16:creationId xmlns:a16="http://schemas.microsoft.com/office/drawing/2014/main" id="{BA5BC823-FACC-F3BB-2868-3C406CD8B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48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4" descr="\varepsilon _{t}">
            <a:extLst>
              <a:ext uri="{FF2B5EF4-FFF2-40B4-BE49-F238E27FC236}">
                <a16:creationId xmlns:a16="http://schemas.microsoft.com/office/drawing/2014/main" id="{DE763E6E-9E8C-1DEF-73FC-E1F182F94F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929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DF24B7-67A6-07C3-FE1A-D6505C66FDB5}"/>
                  </a:ext>
                </a:extLst>
              </p:cNvPr>
              <p:cNvSpPr txBox="1"/>
              <p:nvPr/>
            </p:nvSpPr>
            <p:spPr>
              <a:xfrm>
                <a:off x="1126534" y="4953296"/>
                <a:ext cx="96063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 are the </a:t>
                </a:r>
                <a:r>
                  <a:rPr kumimoji="0" lang="en-US" altLang="en-US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parameters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 of the model</a:t>
                </a:r>
                <a:r>
                  <a:rPr kumimoji="0" lang="en-US" altLang="en-US" sz="18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 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is </a:t>
                </a:r>
                <a:r>
                  <a:rPr lang="en-US" altLang="en-US" dirty="0">
                    <a:latin typeface="Verdana Pro (Body)"/>
                  </a:rPr>
                  <a:t>white noise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 Pro (Body)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FDF24B7-67A6-07C3-FE1A-D6505C66F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534" y="4953296"/>
                <a:ext cx="9606352" cy="400110"/>
              </a:xfrm>
              <a:prstGeom prst="rect">
                <a:avLst/>
              </a:prstGeom>
              <a:blipFill>
                <a:blip r:embed="rId2"/>
                <a:stretch>
                  <a:fillRect l="-571" t="-4615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7926F5-F9AD-45EC-3C92-8439140CD4A1}"/>
                  </a:ext>
                </a:extLst>
              </p:cNvPr>
              <p:cNvSpPr txBox="1"/>
              <p:nvPr/>
            </p:nvSpPr>
            <p:spPr>
              <a:xfrm>
                <a:off x="3953277" y="4374445"/>
                <a:ext cx="3529621" cy="309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7926F5-F9AD-45EC-3C92-8439140C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277" y="4374445"/>
                <a:ext cx="3529621" cy="309828"/>
              </a:xfrm>
              <a:prstGeom prst="rect">
                <a:avLst/>
              </a:prstGeom>
              <a:blipFill>
                <a:blip r:embed="rId3"/>
                <a:stretch>
                  <a:fillRect l="-173" t="-156000" r="-173" b="-2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71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7FC9-82BC-EC48-2D1F-9F95BA37C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572" y="946205"/>
            <a:ext cx="9955033" cy="1079829"/>
          </a:xfrm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pPr marL="114300" algn="l"/>
            <a:r>
              <a:rPr lang="en-US" sz="4400" dirty="0"/>
              <a:t>Auto Regressive Integrated Moving Average (ARIMA)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694C-D25E-900F-734C-6FE23A26E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600" y="2729395"/>
            <a:ext cx="7816134" cy="10798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Combination of AR and MA models</a:t>
            </a:r>
          </a:p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Applied when data show evidence of non-stationary where an initial differencing step can be applied one or more times to eliminate the non-stationary of the mean function, aka trend. These is the ‘I’ Part</a:t>
            </a:r>
          </a:p>
        </p:txBody>
      </p:sp>
      <p:sp>
        <p:nvSpPr>
          <p:cNvPr id="14" name="AutoShape 10" descr="AR(p)">
            <a:extLst>
              <a:ext uri="{FF2B5EF4-FFF2-40B4-BE49-F238E27FC236}">
                <a16:creationId xmlns:a16="http://schemas.microsoft.com/office/drawing/2014/main" id="{D5DB3DF1-24F0-6270-99FE-633C931463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DD7C2-31E3-00CE-DC91-BBDE1FFB81A0}"/>
              </a:ext>
            </a:extLst>
          </p:cNvPr>
          <p:cNvSpPr txBox="1"/>
          <p:nvPr/>
        </p:nvSpPr>
        <p:spPr>
          <a:xfrm>
            <a:off x="1351753" y="4620017"/>
            <a:ext cx="82206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notation ARIMA(p, d, q) indicates a </a:t>
            </a:r>
            <a:r>
              <a:rPr lang="en-US" altLang="en-US" dirty="0"/>
              <a:t>model with p autoregressive terms, d degrees of differencing and q moving-average terms</a:t>
            </a: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8" name="AutoShape 12" descr="\varphi _{1},\ldots ,\varphi _{p}">
            <a:extLst>
              <a:ext uri="{FF2B5EF4-FFF2-40B4-BE49-F238E27FC236}">
                <a16:creationId xmlns:a16="http://schemas.microsoft.com/office/drawing/2014/main" id="{F897B44E-D4AD-586F-EFB3-57D345DE7B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28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3" descr="c">
            <a:extLst>
              <a:ext uri="{FF2B5EF4-FFF2-40B4-BE49-F238E27FC236}">
                <a16:creationId xmlns:a16="http://schemas.microsoft.com/office/drawing/2014/main" id="{BA5BC823-FACC-F3BB-2868-3C406CD8B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48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4" descr="\varepsilon _{t}">
            <a:extLst>
              <a:ext uri="{FF2B5EF4-FFF2-40B4-BE49-F238E27FC236}">
                <a16:creationId xmlns:a16="http://schemas.microsoft.com/office/drawing/2014/main" id="{DE763E6E-9E8C-1DEF-73FC-E1F182F94F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929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7FC9-82BC-EC48-2D1F-9F95BA37C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572" y="946205"/>
            <a:ext cx="9955033" cy="1079829"/>
          </a:xfrm>
        </p:spPr>
        <p:txBody>
          <a:bodyPr vert="horz" lIns="91440" tIns="45720" rIns="91440" bIns="45720" rtlCol="0" anchor="ctr" anchorCtr="0">
            <a:normAutofit fontScale="90000"/>
          </a:bodyPr>
          <a:lstStyle/>
          <a:p>
            <a:pPr marL="114300" algn="l"/>
            <a:r>
              <a:rPr lang="en-US" sz="4400" dirty="0"/>
              <a:t>Seasoned Auto Regressive Integrated Moving Average (SARIMA)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694C-D25E-900F-734C-6FE23A26E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572" y="2429312"/>
            <a:ext cx="7816134" cy="5548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Same as ARIMA with seasonal component</a:t>
            </a:r>
          </a:p>
        </p:txBody>
      </p:sp>
      <p:sp>
        <p:nvSpPr>
          <p:cNvPr id="14" name="AutoShape 10" descr="AR(p)">
            <a:extLst>
              <a:ext uri="{FF2B5EF4-FFF2-40B4-BE49-F238E27FC236}">
                <a16:creationId xmlns:a16="http://schemas.microsoft.com/office/drawing/2014/main" id="{D5DB3DF1-24F0-6270-99FE-633C931463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0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DD7C2-31E3-00CE-DC91-BBDE1FFB81A0}"/>
              </a:ext>
            </a:extLst>
          </p:cNvPr>
          <p:cNvSpPr txBox="1"/>
          <p:nvPr/>
        </p:nvSpPr>
        <p:spPr>
          <a:xfrm>
            <a:off x="1271767" y="3039822"/>
            <a:ext cx="82206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notation SARIMA(p, d, q) x (P, D, Q) indicates a </a:t>
            </a:r>
            <a:r>
              <a:rPr lang="en-US" altLang="en-US" dirty="0"/>
              <a:t>model with p autoregressive terms, d degrees of differencing and q moving-average terms and the uppercase PDQ refers to the autoregressive, differencing and moving average terms of the seasonal part</a:t>
            </a: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8" name="AutoShape 12" descr="\varphi _{1},\ldots ,\varphi _{p}">
            <a:extLst>
              <a:ext uri="{FF2B5EF4-FFF2-40B4-BE49-F238E27FC236}">
                <a16:creationId xmlns:a16="http://schemas.microsoft.com/office/drawing/2014/main" id="{F897B44E-D4AD-586F-EFB3-57D345DE7B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28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3" descr="c">
            <a:extLst>
              <a:ext uri="{FF2B5EF4-FFF2-40B4-BE49-F238E27FC236}">
                <a16:creationId xmlns:a16="http://schemas.microsoft.com/office/drawing/2014/main" id="{BA5BC823-FACC-F3BB-2868-3C406CD8B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48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4" descr="\varepsilon _{t}">
            <a:extLst>
              <a:ext uri="{FF2B5EF4-FFF2-40B4-BE49-F238E27FC236}">
                <a16:creationId xmlns:a16="http://schemas.microsoft.com/office/drawing/2014/main" id="{DE763E6E-9E8C-1DEF-73FC-E1F182F94F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929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90DF56-2901-A4FB-9B52-56ECE8054340}"/>
              </a:ext>
            </a:extLst>
          </p:cNvPr>
          <p:cNvSpPr txBox="1">
            <a:spLocks/>
          </p:cNvSpPr>
          <p:nvPr/>
        </p:nvSpPr>
        <p:spPr>
          <a:xfrm>
            <a:off x="1118483" y="4572742"/>
            <a:ext cx="9955033" cy="107982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" algn="l"/>
            <a:r>
              <a:rPr lang="en-US" sz="4400" dirty="0"/>
              <a:t>Seasoned Auto Regressive Integrated Moving Average with exogenous factors (SARIMAX)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7F683-C87B-28D6-6BF4-DFBACD18461C}"/>
              </a:ext>
            </a:extLst>
          </p:cNvPr>
          <p:cNvSpPr txBox="1"/>
          <p:nvPr/>
        </p:nvSpPr>
        <p:spPr>
          <a:xfrm>
            <a:off x="1271767" y="59117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Same as SARIMA bu</a:t>
            </a:r>
            <a:r>
              <a:rPr lang="en-US" dirty="0"/>
              <a:t>t updated.</a:t>
            </a:r>
          </a:p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Can deal with external effects</a:t>
            </a:r>
          </a:p>
        </p:txBody>
      </p:sp>
    </p:spTree>
    <p:extLst>
      <p:ext uri="{BB962C8B-B14F-4D97-AF65-F5344CB8AC3E}">
        <p14:creationId xmlns:p14="http://schemas.microsoft.com/office/powerpoint/2010/main" val="408668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0D67-1EB1-693A-51E6-5D7500B2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2" y="130175"/>
            <a:ext cx="9144000" cy="759661"/>
          </a:xfrm>
        </p:spPr>
        <p:txBody>
          <a:bodyPr/>
          <a:lstStyle/>
          <a:p>
            <a:r>
              <a:rPr lang="es-AR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Production</a:t>
            </a:r>
            <a:r>
              <a:rPr lang="es-AR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Time Series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4068-BA48-86AE-B594-C93D98E30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5" y="889836"/>
            <a:ext cx="5400675" cy="2850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E1A3DB-DD88-D640-D742-752B6C010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01" y="3739955"/>
            <a:ext cx="5502581" cy="290389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D111E2-6BA3-6351-650F-AABFDB5AF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42229"/>
              </p:ext>
            </p:extLst>
          </p:nvPr>
        </p:nvGraphicFramePr>
        <p:xfrm>
          <a:off x="6780659" y="1623238"/>
          <a:ext cx="4661842" cy="396250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18941">
                  <a:extLst>
                    <a:ext uri="{9D8B030D-6E8A-4147-A177-3AD203B41FA5}">
                      <a16:colId xmlns:a16="http://schemas.microsoft.com/office/drawing/2014/main" val="2749351817"/>
                    </a:ext>
                  </a:extLst>
                </a:gridCol>
                <a:gridCol w="1765829">
                  <a:extLst>
                    <a:ext uri="{9D8B030D-6E8A-4147-A177-3AD203B41FA5}">
                      <a16:colId xmlns:a16="http://schemas.microsoft.com/office/drawing/2014/main" val="2550970279"/>
                    </a:ext>
                  </a:extLst>
                </a:gridCol>
                <a:gridCol w="1977072">
                  <a:extLst>
                    <a:ext uri="{9D8B030D-6E8A-4147-A177-3AD203B41FA5}">
                      <a16:colId xmlns:a16="http://schemas.microsoft.com/office/drawing/2014/main" val="363984427"/>
                    </a:ext>
                  </a:extLst>
                </a:gridCol>
              </a:tblGrid>
              <a:tr h="736393">
                <a:tc>
                  <a:txBody>
                    <a:bodyPr/>
                    <a:lstStyle/>
                    <a:p>
                      <a:pPr algn="ctr" fontAlgn="ctr"/>
                      <a:b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</a:b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TotalPet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(m3/d)</a:t>
                      </a: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TotalGas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(km3/d)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198778865"/>
                  </a:ext>
                </a:extLst>
              </a:tr>
              <a:tr h="403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count</a:t>
                      </a: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163</a:t>
                      </a: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163</a:t>
                      </a:r>
                    </a:p>
                  </a:txBody>
                  <a:tcPr marL="67733" marR="67733" marT="33867" marB="33867" anchor="ctr"/>
                </a:tc>
                <a:extLst>
                  <a:ext uri="{0D108BD9-81ED-4DB2-BD59-A6C34878D82A}">
                    <a16:rowId xmlns:a16="http://schemas.microsoft.com/office/drawing/2014/main" val="99428031"/>
                  </a:ext>
                </a:extLst>
              </a:tr>
              <a:tr h="403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mean</a:t>
                      </a: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84443.91</a:t>
                      </a: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123918.35</a:t>
                      </a:r>
                    </a:p>
                  </a:txBody>
                  <a:tcPr marL="67733" marR="67733" marT="33867" marB="33867" anchor="ctr"/>
                </a:tc>
                <a:extLst>
                  <a:ext uri="{0D108BD9-81ED-4DB2-BD59-A6C34878D82A}">
                    <a16:rowId xmlns:a16="http://schemas.microsoft.com/office/drawing/2014/main" val="2677900801"/>
                  </a:ext>
                </a:extLst>
              </a:tr>
              <a:tr h="403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std</a:t>
                      </a: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6495.75</a:t>
                      </a: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7495.47</a:t>
                      </a:r>
                    </a:p>
                  </a:txBody>
                  <a:tcPr marL="67733" marR="67733" marT="33867" marB="33867" anchor="ctr"/>
                </a:tc>
                <a:extLst>
                  <a:ext uri="{0D108BD9-81ED-4DB2-BD59-A6C34878D82A}">
                    <a16:rowId xmlns:a16="http://schemas.microsoft.com/office/drawing/2014/main" val="3242869917"/>
                  </a:ext>
                </a:extLst>
              </a:tr>
              <a:tr h="403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min</a:t>
                      </a: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71163.54</a:t>
                      </a: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105860.82</a:t>
                      </a:r>
                    </a:p>
                  </a:txBody>
                  <a:tcPr marL="67733" marR="67733" marT="33867" marB="33867" anchor="ctr"/>
                </a:tc>
                <a:extLst>
                  <a:ext uri="{0D108BD9-81ED-4DB2-BD59-A6C34878D82A}">
                    <a16:rowId xmlns:a16="http://schemas.microsoft.com/office/drawing/2014/main" val="2524147341"/>
                  </a:ext>
                </a:extLst>
              </a:tr>
              <a:tr h="403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25%</a:t>
                      </a: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79468.45</a:t>
                      </a: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117651.24</a:t>
                      </a:r>
                    </a:p>
                  </a:txBody>
                  <a:tcPr marL="67733" marR="67733" marT="33867" marB="33867" anchor="ctr"/>
                </a:tc>
                <a:extLst>
                  <a:ext uri="{0D108BD9-81ED-4DB2-BD59-A6C34878D82A}">
                    <a16:rowId xmlns:a16="http://schemas.microsoft.com/office/drawing/2014/main" val="2333406850"/>
                  </a:ext>
                </a:extLst>
              </a:tr>
              <a:tr h="403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50%</a:t>
                      </a: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84406.51</a:t>
                      </a: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123464.28</a:t>
                      </a:r>
                    </a:p>
                  </a:txBody>
                  <a:tcPr marL="67733" marR="67733" marT="33867" marB="33867" anchor="ctr"/>
                </a:tc>
                <a:extLst>
                  <a:ext uri="{0D108BD9-81ED-4DB2-BD59-A6C34878D82A}">
                    <a16:rowId xmlns:a16="http://schemas.microsoft.com/office/drawing/2014/main" val="1016031510"/>
                  </a:ext>
                </a:extLst>
              </a:tr>
              <a:tr h="403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75%</a:t>
                      </a: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88486.06</a:t>
                      </a: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128298.84</a:t>
                      </a:r>
                    </a:p>
                  </a:txBody>
                  <a:tcPr marL="67733" marR="67733" marT="33867" marB="33867" anchor="ctr"/>
                </a:tc>
                <a:extLst>
                  <a:ext uri="{0D108BD9-81ED-4DB2-BD59-A6C34878D82A}">
                    <a16:rowId xmlns:a16="http://schemas.microsoft.com/office/drawing/2014/main" val="2246129385"/>
                  </a:ext>
                </a:extLst>
              </a:tr>
              <a:tr h="403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max</a:t>
                      </a: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100044.07</a:t>
                      </a:r>
                    </a:p>
                  </a:txBody>
                  <a:tcPr marL="67733" marR="67733" marT="33867" marB="3386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144420.97</a:t>
                      </a:r>
                    </a:p>
                  </a:txBody>
                  <a:tcPr marL="67733" marR="67733" marT="33867" marB="33867" anchor="ctr"/>
                </a:tc>
                <a:extLst>
                  <a:ext uri="{0D108BD9-81ED-4DB2-BD59-A6C34878D82A}">
                    <a16:rowId xmlns:a16="http://schemas.microsoft.com/office/drawing/2014/main" val="361543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459832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RightStep">
      <a:dk1>
        <a:srgbClr val="000000"/>
      </a:dk1>
      <a:lt1>
        <a:srgbClr val="FFFFFF"/>
      </a:lt1>
      <a:dk2>
        <a:srgbClr val="243641"/>
      </a:dk2>
      <a:lt2>
        <a:srgbClr val="E8E3E2"/>
      </a:lt2>
      <a:accent1>
        <a:srgbClr val="69AABF"/>
      </a:accent1>
      <a:accent2>
        <a:srgbClr val="7590C4"/>
      </a:accent2>
      <a:accent3>
        <a:srgbClr val="938ECF"/>
      </a:accent3>
      <a:accent4>
        <a:srgbClr val="9C75C4"/>
      </a:accent4>
      <a:accent5>
        <a:srgbClr val="C98ECF"/>
      </a:accent5>
      <a:accent6>
        <a:srgbClr val="C475AA"/>
      </a:accent6>
      <a:hlink>
        <a:srgbClr val="AB7563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1059</Words>
  <Application>Microsoft Office PowerPoint</Application>
  <PresentationFormat>Widescreen</PresentationFormat>
  <Paragraphs>252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Verdana Pro</vt:lpstr>
      <vt:lpstr>Verdana Pro (Body)</vt:lpstr>
      <vt:lpstr>Verdana Pro Cond SemiBold</vt:lpstr>
      <vt:lpstr>TornVTI</vt:lpstr>
      <vt:lpstr>Time Series Forecasting</vt:lpstr>
      <vt:lpstr>Time series has a difficult forecasting approach but not impossible</vt:lpstr>
      <vt:lpstr>Time Series Models</vt:lpstr>
      <vt:lpstr>Auto Regressive Models</vt:lpstr>
      <vt:lpstr>Moving Average Models</vt:lpstr>
      <vt:lpstr>Auto Regressive Moving Average (ARMA)</vt:lpstr>
      <vt:lpstr>Auto Regressive Integrated Moving Average (ARIMA)</vt:lpstr>
      <vt:lpstr>Seasoned Auto Regressive Integrated Moving Average (SARIMA)</vt:lpstr>
      <vt:lpstr>Production Time Series</vt:lpstr>
      <vt:lpstr>Production Time Series 12-month Rolling Mean</vt:lpstr>
      <vt:lpstr>Production Time Series Seasonal Decompose</vt:lpstr>
      <vt:lpstr>Checking Stationary Data Series</vt:lpstr>
      <vt:lpstr>ACF and PCF Visualization</vt:lpstr>
      <vt:lpstr>Training Models</vt:lpstr>
      <vt:lpstr>Models Results</vt:lpstr>
      <vt:lpstr>Gas Model Diagnostic Plots</vt:lpstr>
      <vt:lpstr>Oil Model Diagnostic Plots</vt:lpstr>
      <vt:lpstr>Models Residuals Plot</vt:lpstr>
      <vt:lpstr>Models ACF and PACF Visualization</vt:lpstr>
      <vt:lpstr>Models Predictions</vt:lpstr>
      <vt:lpstr>What happens if we change Data Units?</vt:lpstr>
      <vt:lpstr>Models Predictions</vt:lpstr>
      <vt:lpstr>Models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</dc:title>
  <dc:creator>Pablo Conte</dc:creator>
  <cp:lastModifiedBy>Pablo Conte</cp:lastModifiedBy>
  <cp:revision>2</cp:revision>
  <dcterms:created xsi:type="dcterms:W3CDTF">2022-09-04T21:31:47Z</dcterms:created>
  <dcterms:modified xsi:type="dcterms:W3CDTF">2022-09-06T23:40:36Z</dcterms:modified>
</cp:coreProperties>
</file>