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chivo Narrow"/>
      <p:regular r:id="rId13"/>
      <p:bold r:id="rId14"/>
      <p:italic r:id="rId15"/>
      <p:boldItalic r:id="rId16"/>
    </p:embeddedFont>
    <p:embeddedFont>
      <p:font typeface="Archivo"/>
      <p:regular r:id="rId17"/>
      <p:bold r:id="rId18"/>
      <p:italic r:id="rId19"/>
      <p:boldItalic r:id="rId20"/>
    </p:embeddedFont>
    <p:embeddedFont>
      <p:font typeface="Archivo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chivoBlack-regular.fntdata"/><Relationship Id="rId13" Type="http://schemas.openxmlformats.org/officeDocument/2006/relationships/font" Target="fonts/Archivo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chivoNarrow-italic.fntdata"/><Relationship Id="rId14" Type="http://schemas.openxmlformats.org/officeDocument/2006/relationships/font" Target="fonts/ArchivoNarrow-bold.fntdata"/><Relationship Id="rId17" Type="http://schemas.openxmlformats.org/officeDocument/2006/relationships/font" Target="fonts/Archivo-regular.fntdata"/><Relationship Id="rId16" Type="http://schemas.openxmlformats.org/officeDocument/2006/relationships/font" Target="fonts/ArchivoNarrow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chivo-italic.fntdata"/><Relationship Id="rId6" Type="http://schemas.openxmlformats.org/officeDocument/2006/relationships/slide" Target="slides/slide1.xml"/><Relationship Id="rId18" Type="http://schemas.openxmlformats.org/officeDocument/2006/relationships/font" Target="fonts/Archiv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3687ce2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d3687ce2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37814b3e8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" name="Google Shape;59;g2d37814b3e8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0" name="Google Shape;60;g2d37814b3e8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d37814b3e8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62" name="Google Shape;62;g2d37814b3e8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g2d37814b3e8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37814b3e8_0_2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4" name="Google Shape;84;g2d37814b3e8_0_2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5" name="Google Shape;85;g2d37814b3e8_0_2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d37814b3e8_0_2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87" name="Google Shape;87;g2d37814b3e8_0_2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" name="Google Shape;88;g2d37814b3e8_0_2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37814b3e8_0_5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g2d37814b3e8_0_5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8" name="Google Shape;108;g2d37814b3e8_0_5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d37814b3e8_0_5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10" name="Google Shape;110;g2d37814b3e8_0_5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" name="Google Shape;111;g2d37814b3e8_0_5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3687ce27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d3687ce27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3687ce27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d3687ce27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3687ce27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d3687ce27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1575" y="1934525"/>
            <a:ext cx="89478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5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Pre - Entrega de Proyecto</a:t>
            </a:r>
            <a:endParaRPr b="1" i="0" sz="54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34650" y="3093125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08 - “Bootstrap &amp; Git”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6" name="Google Shape;66;p14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803231" y="1710081"/>
            <a:ext cx="3494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Archivo Narrow"/>
                <a:ea typeface="Archivo Narrow"/>
                <a:cs typeface="Archivo Narrow"/>
                <a:sym typeface="Archivo Narrow"/>
              </a:rPr>
              <a:t>Revisión de progreso</a:t>
            </a: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sz="7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24625" y="2107749"/>
            <a:ext cx="3494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Estamos acercándonos a un </a:t>
            </a:r>
            <a:r>
              <a:rPr b="1" lang="es" sz="1200">
                <a:latin typeface="Archivo Narrow"/>
                <a:ea typeface="Archivo Narrow"/>
                <a:cs typeface="Archivo Narrow"/>
                <a:sym typeface="Archivo Narrow"/>
              </a:rPr>
              <a:t>punto clave en el desarrollo del proyecto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, donde tendrán la oportunidad de mostrar lo que han avanzado hasta ahora. Es un excelente momento para </a:t>
            </a:r>
            <a:r>
              <a:rPr b="1" lang="es" sz="1200">
                <a:latin typeface="Archivo Narrow"/>
                <a:ea typeface="Archivo Narrow"/>
                <a:cs typeface="Archivo Narrow"/>
                <a:sym typeface="Archivo Narrow"/>
              </a:rPr>
              <a:t>compartir su progreso y recibir comentarios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 que les ayudarán a pulir detalles y afinar sus ideas antes de la entrega final. 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Aprovechen esta instancia para obtener una visión más clara de su trabajo y hacer los ajustes necesarios para llegar a un resultado óptimo.</a:t>
            </a:r>
            <a:endParaRPr sz="1200"/>
          </a:p>
        </p:txBody>
      </p:sp>
      <p:cxnSp>
        <p:nvCxnSpPr>
          <p:cNvPr id="69" name="Google Shape;69;p14"/>
          <p:cNvCxnSpPr/>
          <p:nvPr/>
        </p:nvCxnSpPr>
        <p:spPr>
          <a:xfrm rot="5429930">
            <a:off x="3434771" y="2912163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4846369" y="1710081"/>
            <a:ext cx="3402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</a:t>
            </a:r>
            <a:r>
              <a:rPr b="1" lang="es" sz="1500">
                <a:latin typeface="Archivo Narrow"/>
                <a:ea typeface="Archivo Narrow"/>
                <a:cs typeface="Archivo Narrow"/>
                <a:sym typeface="Archivo Narrow"/>
              </a:rPr>
              <a:t>ntregable</a:t>
            </a:r>
            <a:endParaRPr b="1" sz="7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46369" y="2037119"/>
            <a:ext cx="34944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En este punto del proceso, es fundamental que </a:t>
            </a:r>
            <a:r>
              <a:rPr b="1" lang="es" sz="1200">
                <a:latin typeface="Archivo Narrow"/>
                <a:ea typeface="Archivo Narrow"/>
                <a:cs typeface="Archivo Narrow"/>
                <a:sym typeface="Archivo Narrow"/>
              </a:rPr>
              <a:t>reúnan todo el trabajo que han desarrollado hasta la clase 8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. Esta es una gran oportunidad para consolidar sus ideas y asegurarse de que están en el camino correcto antes de avanzar a la siguiente fase. Así, </a:t>
            </a:r>
            <a:r>
              <a:rPr b="1" lang="es" sz="1200">
                <a:latin typeface="Archivo Narrow"/>
                <a:ea typeface="Archivo Narrow"/>
                <a:cs typeface="Archivo Narrow"/>
                <a:sym typeface="Archivo Narrow"/>
              </a:rPr>
              <a:t>podrán recibir comentarios que les permitirán fortalecer su proyecto y enfocarse en los detalles clave para la etapa final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555362" y="592207"/>
            <a:ext cx="700421" cy="692039"/>
            <a:chOff x="0" y="0"/>
            <a:chExt cx="1867789" cy="1845437"/>
          </a:xfrm>
        </p:grpSpPr>
        <p:sp>
          <p:nvSpPr>
            <p:cNvPr id="73" name="Google Shape;73;p1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645837" y="647919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6" name="Google Shape;76;p14"/>
          <p:cNvGrpSpPr/>
          <p:nvPr/>
        </p:nvGrpSpPr>
        <p:grpSpPr>
          <a:xfrm>
            <a:off x="1347824" y="982150"/>
            <a:ext cx="3741636" cy="382795"/>
            <a:chOff x="0" y="-9525"/>
            <a:chExt cx="1426200" cy="201641"/>
          </a:xfrm>
        </p:grpSpPr>
        <p:sp>
          <p:nvSpPr>
            <p:cNvPr id="77" name="Google Shape;77;p14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78" name="Google Shape;78;p14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1648000" y="1007725"/>
            <a:ext cx="252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80" name="Google Shape;80;p14"/>
          <p:cNvSpPr txBox="1"/>
          <p:nvPr/>
        </p:nvSpPr>
        <p:spPr>
          <a:xfrm>
            <a:off x="1344432" y="453000"/>
            <a:ext cx="393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</a:t>
            </a:r>
            <a:r>
              <a:rPr b="1" lang="es" sz="3500">
                <a:latin typeface="Archivo Narrow"/>
                <a:ea typeface="Archivo Narrow"/>
                <a:cs typeface="Archivo Narrow"/>
                <a:sym typeface="Archivo Narrow"/>
              </a:rPr>
              <a:t>evisión de Progreso</a:t>
            </a:r>
            <a:endParaRPr b="1" sz="7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344427" y="1012883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1" name="Google Shape;91;p15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p15"/>
          <p:cNvGrpSpPr/>
          <p:nvPr/>
        </p:nvGrpSpPr>
        <p:grpSpPr>
          <a:xfrm>
            <a:off x="555362" y="592207"/>
            <a:ext cx="700421" cy="692039"/>
            <a:chOff x="0" y="0"/>
            <a:chExt cx="1867789" cy="1845437"/>
          </a:xfrm>
        </p:grpSpPr>
        <p:sp>
          <p:nvSpPr>
            <p:cNvPr id="93" name="Google Shape;93;p1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94" name="Google Shape;94;p1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645837" y="647919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5"/>
          <p:cNvGrpSpPr/>
          <p:nvPr/>
        </p:nvGrpSpPr>
        <p:grpSpPr>
          <a:xfrm>
            <a:off x="1347824" y="982150"/>
            <a:ext cx="3741636" cy="382795"/>
            <a:chOff x="0" y="-9525"/>
            <a:chExt cx="1426200" cy="201641"/>
          </a:xfrm>
        </p:grpSpPr>
        <p:sp>
          <p:nvSpPr>
            <p:cNvPr id="97" name="Google Shape;97;p15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98" name="Google Shape;98;p15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5"/>
          <p:cNvSpPr txBox="1"/>
          <p:nvPr/>
        </p:nvSpPr>
        <p:spPr>
          <a:xfrm>
            <a:off x="1648000" y="1007725"/>
            <a:ext cx="252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100" name="Google Shape;100;p15"/>
          <p:cNvSpPr txBox="1"/>
          <p:nvPr/>
        </p:nvSpPr>
        <p:spPr>
          <a:xfrm>
            <a:off x="1344432" y="453000"/>
            <a:ext cx="393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</a:t>
            </a:r>
            <a:r>
              <a:rPr b="1" lang="es" sz="3500">
                <a:latin typeface="Archivo Narrow"/>
                <a:ea typeface="Archivo Narrow"/>
                <a:cs typeface="Archivo Narrow"/>
                <a:sym typeface="Archivo Narrow"/>
              </a:rPr>
              <a:t>evisión de Progreso</a:t>
            </a:r>
            <a:endParaRPr b="1" sz="7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344427" y="1012883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5"/>
          <p:cNvSpPr txBox="1"/>
          <p:nvPr/>
        </p:nvSpPr>
        <p:spPr>
          <a:xfrm>
            <a:off x="784050" y="1789075"/>
            <a:ext cx="757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chivo Narrow"/>
                <a:ea typeface="Archivo Narrow"/>
                <a:cs typeface="Archivo Narrow"/>
                <a:sym typeface="Archivo Narrow"/>
              </a:rPr>
              <a:t>Esta instancia evaluativa es de carácter obligatorio y es un punto clave dentro de la cursada ya que nos permitirá evaluar tu progreso en el recorrido y asegurar que estás en el camino correcto en la construcción del </a:t>
            </a:r>
            <a:r>
              <a:rPr b="1" lang="es" sz="1300">
                <a:latin typeface="Archivo Narrow"/>
                <a:ea typeface="Archivo Narrow"/>
                <a:cs typeface="Archivo Narrow"/>
                <a:sym typeface="Archivo Narrow"/>
              </a:rPr>
              <a:t>Proyecto Final Integrador</a:t>
            </a:r>
            <a:r>
              <a:rPr lang="es" sz="1300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3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963" y="2808100"/>
            <a:ext cx="27068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84125" y="2374075"/>
            <a:ext cx="545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chivo Narrow"/>
                <a:ea typeface="Archivo Narrow"/>
                <a:cs typeface="Archivo Narrow"/>
                <a:sym typeface="Archivo Narrow"/>
              </a:rPr>
              <a:t>Este espacio de entrega está conformado por:</a:t>
            </a:r>
            <a:endParaRPr sz="13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4" name="Google Shape;114;p16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6"/>
          <p:cNvCxnSpPr/>
          <p:nvPr/>
        </p:nvCxnSpPr>
        <p:spPr>
          <a:xfrm rot="5429930">
            <a:off x="3520696" y="3304963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6"/>
          <p:cNvSpPr/>
          <p:nvPr/>
        </p:nvSpPr>
        <p:spPr>
          <a:xfrm>
            <a:off x="730750" y="2124897"/>
            <a:ext cx="3576020" cy="369347"/>
          </a:xfrm>
          <a:custGeom>
            <a:rect b="b" l="l" r="r" t="t"/>
            <a:pathLst>
              <a:path extrusionOk="0" h="176721" w="1803793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grpSp>
        <p:nvGrpSpPr>
          <p:cNvPr id="117" name="Google Shape;117;p16"/>
          <p:cNvGrpSpPr/>
          <p:nvPr/>
        </p:nvGrpSpPr>
        <p:grpSpPr>
          <a:xfrm>
            <a:off x="555362" y="592207"/>
            <a:ext cx="700421" cy="692039"/>
            <a:chOff x="0" y="0"/>
            <a:chExt cx="1867789" cy="1845437"/>
          </a:xfrm>
        </p:grpSpPr>
        <p:sp>
          <p:nvSpPr>
            <p:cNvPr id="118" name="Google Shape;118;p1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19" name="Google Shape;119;p1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>
            <a:off x="645837" y="647919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1" name="Google Shape;121;p16"/>
          <p:cNvGrpSpPr/>
          <p:nvPr/>
        </p:nvGrpSpPr>
        <p:grpSpPr>
          <a:xfrm>
            <a:off x="1347824" y="982150"/>
            <a:ext cx="3741636" cy="382795"/>
            <a:chOff x="0" y="-9525"/>
            <a:chExt cx="1426200" cy="201641"/>
          </a:xfrm>
        </p:grpSpPr>
        <p:sp>
          <p:nvSpPr>
            <p:cNvPr id="122" name="Google Shape;122;p16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123" name="Google Shape;123;p16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1648000" y="1007725"/>
            <a:ext cx="252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125" name="Google Shape;125;p16"/>
          <p:cNvSpPr txBox="1"/>
          <p:nvPr/>
        </p:nvSpPr>
        <p:spPr>
          <a:xfrm>
            <a:off x="1344432" y="453000"/>
            <a:ext cx="393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</a:t>
            </a:r>
            <a:r>
              <a:rPr b="1" lang="es" sz="3500">
                <a:latin typeface="Archivo Narrow"/>
                <a:ea typeface="Archivo Narrow"/>
                <a:cs typeface="Archivo Narrow"/>
                <a:sym typeface="Archivo Narrow"/>
              </a:rPr>
              <a:t>evisión de Progreso</a:t>
            </a:r>
            <a:endParaRPr b="1" sz="7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344427" y="1012883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>
            <a:off x="4905475" y="2068748"/>
            <a:ext cx="3576020" cy="382601"/>
          </a:xfrm>
          <a:custGeom>
            <a:rect b="b" l="l" r="r" t="t"/>
            <a:pathLst>
              <a:path extrusionOk="0" h="176721" w="1803793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28" name="Google Shape;128;p16"/>
          <p:cNvSpPr txBox="1"/>
          <p:nvPr/>
        </p:nvSpPr>
        <p:spPr>
          <a:xfrm>
            <a:off x="1167875" y="2094025"/>
            <a:ext cx="31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Cuestionario de Autoevaluación</a:t>
            </a:r>
            <a:endParaRPr b="1" sz="16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312450" y="2046450"/>
            <a:ext cx="31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Pre-Entrega de Proyecto:</a:t>
            </a:r>
            <a:endParaRPr b="1" sz="16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82925" y="2687863"/>
            <a:ext cx="382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Te permitirá reflexionar sobre tu propio aprendizaje, progreso y cumplimiento de las consignas o rúbricas previamente establecidas y en caso de ser necesario realizar las modificaciones o ajustes correspondientes antes de realizar la Pre-Entrega.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730750" y="4024388"/>
            <a:ext cx="3576020" cy="299984"/>
          </a:xfrm>
          <a:custGeom>
            <a:rect b="b" l="l" r="r" t="t"/>
            <a:pathLst>
              <a:path extrusionOk="0" h="176721" w="1803793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32" name="Google Shape;132;p16"/>
          <p:cNvSpPr txBox="1"/>
          <p:nvPr/>
        </p:nvSpPr>
        <p:spPr>
          <a:xfrm>
            <a:off x="4905475" y="2512225"/>
            <a:ext cx="357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Se evaluará la aplicación de los conocimientos adquiridos en la realización de un proyecto.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La realización progresiva de los "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" y el seguimiento de las rúbricas de la "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" los guiará paso a paso hacia la realización de la "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Pre - Entrega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" y el "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Proyecto Integrador Final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"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905475" y="4024388"/>
            <a:ext cx="3576020" cy="299984"/>
          </a:xfrm>
          <a:custGeom>
            <a:rect b="b" l="l" r="r" t="t"/>
            <a:pathLst>
              <a:path extrusionOk="0" h="176721" w="1803793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5012252" y="2111908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867677" y="2159358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6"/>
          <p:cNvSpPr txBox="1"/>
          <p:nvPr/>
        </p:nvSpPr>
        <p:spPr>
          <a:xfrm>
            <a:off x="730750" y="3989750"/>
            <a:ext cx="38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encontrará disponible en la Ruta N°2 de Campus Virtual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905475" y="3989738"/>
            <a:ext cx="38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entregará en la Ruta N°2 de Campus Virtual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45825" y="1544825"/>
            <a:ext cx="7805914" cy="369347"/>
          </a:xfrm>
          <a:custGeom>
            <a:rect b="b" l="l" r="r" t="t"/>
            <a:pathLst>
              <a:path extrusionOk="0" h="176721" w="1803793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39" name="Google Shape;139;p16"/>
          <p:cNvSpPr txBox="1"/>
          <p:nvPr/>
        </p:nvSpPr>
        <p:spPr>
          <a:xfrm>
            <a:off x="730750" y="1513250"/>
            <a:ext cx="775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 partir de la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Clase N° 8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tendrás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7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días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corrido para realizar la 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autoevaluación y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la entrega en el campus virtual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4835475" y="2651125"/>
            <a:ext cx="2777013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45" name="Google Shape;145;p17"/>
          <p:cNvSpPr/>
          <p:nvPr/>
        </p:nvSpPr>
        <p:spPr>
          <a:xfrm>
            <a:off x="567825" y="2651125"/>
            <a:ext cx="2777013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46" name="Google Shape;146;p17"/>
          <p:cNvSpPr txBox="1"/>
          <p:nvPr/>
        </p:nvSpPr>
        <p:spPr>
          <a:xfrm>
            <a:off x="1382850" y="398575"/>
            <a:ext cx="63423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 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7"/>
          <p:cNvSpPr txBox="1"/>
          <p:nvPr/>
        </p:nvSpPr>
        <p:spPr>
          <a:xfrm>
            <a:off x="560125" y="2608475"/>
            <a:ext cx="36966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1. Estructura Básica de HTML.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Estructura semántica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El HTML debe estar dividido en las etiquetas semánticas principales: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header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nav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main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section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footer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README.md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Incluir un archivo que explique brevemente el propósito de la página.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835475" y="2608475"/>
            <a:ext cx="35574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2. Formulario de Contacto.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Formulario funcional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Crear un formulario de contacto con campos para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nombre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correo electrónico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mensaje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utilizando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Formspree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manejar el envío de datos.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151" name="Google Shape;151;p1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52" name="Google Shape;152;p1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7"/>
          <p:cNvSpPr/>
          <p:nvPr/>
        </p:nvSpPr>
        <p:spPr>
          <a:xfrm>
            <a:off x="1476175" y="1012550"/>
            <a:ext cx="3742750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54" name="Google Shape;154;p17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5" name="Google Shape;155;p17"/>
          <p:cNvCxnSpPr/>
          <p:nvPr/>
        </p:nvCxnSpPr>
        <p:spPr>
          <a:xfrm flipH="1">
            <a:off x="4444125" y="25717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1903900" y="1033375"/>
            <a:ext cx="2921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2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7"/>
          <p:cNvSpPr txBox="1"/>
          <p:nvPr/>
        </p:nvSpPr>
        <p:spPr>
          <a:xfrm>
            <a:off x="568525" y="2232288"/>
            <a:ext cx="3679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18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i="0" sz="18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538325" y="1556227"/>
            <a:ext cx="7821228" cy="640227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9D2E9"/>
          </a:solidFill>
          <a:ln>
            <a:noFill/>
          </a:ln>
        </p:spPr>
      </p:sp>
      <p:sp>
        <p:nvSpPr>
          <p:cNvPr id="160" name="Google Shape;160;p17"/>
          <p:cNvSpPr txBox="1"/>
          <p:nvPr/>
        </p:nvSpPr>
        <p:spPr>
          <a:xfrm>
            <a:off x="538275" y="1487163"/>
            <a:ext cx="7821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Formato de entrega: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Crear una carpeta en drive (pública) que contenga los archivos y carpetas que conforman tu proyecto.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Compartir el link en el apartado de entrega en el Campus Virtual. También, compartir el link de Github Pages o subida a servidor.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4491900" y="1644625"/>
            <a:ext cx="2942804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66" name="Google Shape;166;p18"/>
          <p:cNvSpPr/>
          <p:nvPr/>
        </p:nvSpPr>
        <p:spPr>
          <a:xfrm>
            <a:off x="488775" y="1644625"/>
            <a:ext cx="2777013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67" name="Google Shape;167;p18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 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551575" y="1515475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8"/>
          <p:cNvSpPr txBox="1"/>
          <p:nvPr/>
        </p:nvSpPr>
        <p:spPr>
          <a:xfrm>
            <a:off x="473200" y="1644625"/>
            <a:ext cx="38406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3. Estilos Básicos Aplicados con CSS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Archivo styles.css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El proyecto debe contar con un archivo CSS externo que incluya: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Estilos básicos aplicados a las secciones de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header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footer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 navegación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Fuentes de Google Fonts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correctamente implementadas.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Propiedades de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background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aplicadas en alguna sección de la página (color, imagen, degradado, etc.).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491900" y="1644625"/>
            <a:ext cx="43989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4. Diseño Responsivo con Flexbox y Grid 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"Productos"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Organizada en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cards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forma responsiva utilizando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Flexbox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"Reseñas"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Organizada utilizando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Grid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con una distribución lógica y estética.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"Contacto"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Debe ser responsiva mediante el uso de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Media Queries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adaptarse a diferentes tamaños de pantalla.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71" name="Google Shape;171;p18"/>
          <p:cNvGrpSpPr/>
          <p:nvPr/>
        </p:nvGrpSpPr>
        <p:grpSpPr>
          <a:xfrm>
            <a:off x="1527351" y="1003500"/>
            <a:ext cx="4082457" cy="382815"/>
            <a:chOff x="0" y="-9525"/>
            <a:chExt cx="1657918" cy="201641"/>
          </a:xfrm>
        </p:grpSpPr>
        <p:sp>
          <p:nvSpPr>
            <p:cNvPr id="172" name="Google Shape;172;p18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173" name="Google Shape;173;p18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8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18"/>
          <p:cNvSpPr txBox="1"/>
          <p:nvPr/>
        </p:nvSpPr>
        <p:spPr>
          <a:xfrm>
            <a:off x="1827550" y="1035300"/>
            <a:ext cx="367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</a:t>
            </a:r>
            <a:endParaRPr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76" name="Google Shape;176;p18"/>
          <p:cNvCxnSpPr/>
          <p:nvPr/>
        </p:nvCxnSpPr>
        <p:spPr>
          <a:xfrm flipH="1">
            <a:off x="4398050" y="17372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18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178" name="Google Shape;178;p1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79" name="Google Shape;179;p1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8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2322163" y="3879750"/>
            <a:ext cx="4161374" cy="558577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grpSp>
        <p:nvGrpSpPr>
          <p:cNvPr id="186" name="Google Shape;186;p19"/>
          <p:cNvGrpSpPr/>
          <p:nvPr/>
        </p:nvGrpSpPr>
        <p:grpSpPr>
          <a:xfrm>
            <a:off x="1527351" y="1003500"/>
            <a:ext cx="4116610" cy="382815"/>
            <a:chOff x="0" y="-9525"/>
            <a:chExt cx="1657918" cy="201641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188" name="Google Shape;188;p19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9"/>
          <p:cNvSpPr/>
          <p:nvPr/>
        </p:nvSpPr>
        <p:spPr>
          <a:xfrm>
            <a:off x="4519575" y="1713450"/>
            <a:ext cx="2777013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90" name="Google Shape;190;p19"/>
          <p:cNvSpPr/>
          <p:nvPr/>
        </p:nvSpPr>
        <p:spPr>
          <a:xfrm>
            <a:off x="636325" y="1713450"/>
            <a:ext cx="3547945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191" name="Google Shape;191;p19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 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92" name="Google Shape;192;p19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9"/>
          <p:cNvSpPr txBox="1"/>
          <p:nvPr/>
        </p:nvSpPr>
        <p:spPr>
          <a:xfrm>
            <a:off x="567050" y="1737225"/>
            <a:ext cx="38406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5. Contenido Multimedia y Navegación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Multimedia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deberá incluir archivos multimedia (imagenes, video o iframe) correctamente integrado en la página.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 navegación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Implementar una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desordenada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con enlaces que simulen una navegación interna (Inicio, Productos, Contacto, etc.).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4519575" y="1737225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6. Subida del Proyecto.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subido a un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hosting gratuito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(Netlify o GitHub Pages), con una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URL funcional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visualizar el sitio. 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6" name="Google Shape;196;p19"/>
          <p:cNvCxnSpPr/>
          <p:nvPr/>
        </p:nvCxnSpPr>
        <p:spPr>
          <a:xfrm flipH="1">
            <a:off x="4398050" y="1578625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9"/>
          <p:cNvSpPr txBox="1"/>
          <p:nvPr/>
        </p:nvSpPr>
        <p:spPr>
          <a:xfrm>
            <a:off x="1827550" y="1035300"/>
            <a:ext cx="36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98" name="Google Shape;198;p19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199" name="Google Shape;199;p1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200" name="Google Shape;200;p1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9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9"/>
          <p:cNvSpPr txBox="1"/>
          <p:nvPr/>
        </p:nvSpPr>
        <p:spPr>
          <a:xfrm>
            <a:off x="2895150" y="3966588"/>
            <a:ext cx="31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Tendrás 7 días de corrido para realizar la entrega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2387725" y="3960050"/>
            <a:ext cx="450281" cy="384239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