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168b26f8_2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168b26f8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168b26f8_2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168b26f8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168b26f8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168b26f8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168b26f8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168b26f8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cd2433c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5cd2433c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things: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e06987e6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e06987e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e06987e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e06987e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e06987e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e06987e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e06987e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e06987e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cd2433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cd2433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previous approaches, while fast and general, fail on the compositionality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explicit symbolic composiitonality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e06987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e06987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e06987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e06987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steps of application with a simpler example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e06987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e06987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steps of application with a simpler example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e06987e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5e06987e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steps of application with a simpler example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e06987e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e06987e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steps of application with a simpler example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e06987e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e06987e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steps of application with a simpler example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e06987e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5e06987e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steps of application with a simpler example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4168b26f8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4168b26f8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you can do the same thing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models have compositionality, but not fast inference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5e06987e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5e06987e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you can do the same thing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168b26f8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4168b26f8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bunch of citations of synth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REPL.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 of REPL is x to learn a policy and value function, and build partial programs iteratively by using a symbolic REPL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it’s like meta-learning??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5e06987e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5e06987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want to show iterative nature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168b26f8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168b26f8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5e06987e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5e06987e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want to show iterative nature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407caa50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407caa50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want to show iterative nature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4168b26f8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4168b26f8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short simple example above, show long example here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e06987e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e06987e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short simple example above, show long example here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e06987e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5e06987e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short simple example above, show long example here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5e06987e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5e06987e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short simple example above, show long example here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5e06987e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5e06987e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short simple example above, show long example here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5e06987e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5e06987e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short simple example above, show long example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colors on left hand side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5e06987e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5e06987e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short simple example above, show long example here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5e06987e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5e06987e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short simple example above, show long example here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168b26f8_2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168b26f8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4168b26f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4168b26f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Redo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(ours)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(RNN)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time!!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5cd2433c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5cd2433c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407caa50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407caa50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168b26f8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168b26f8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168b26f8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168b26f8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168b26f8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168b26f8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168b26f8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168b26f8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168b26f8_2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168b26f8_2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venir"/>
                <a:ea typeface="Avenir"/>
                <a:cs typeface="Avenir"/>
                <a:sym typeface="Avenir"/>
              </a:rPr>
              <a:t>Learning Compositional Rules via Neural Program Synthesis</a:t>
            </a:r>
            <a:endParaRPr sz="4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Maxwell Nye, Armando Solar-Lezama,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Josh Tenenbaum, Brenden Lake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57050" l="36041" r="19391" t="19787"/>
          <a:stretch/>
        </p:blipFill>
        <p:spPr>
          <a:xfrm>
            <a:off x="0" y="0"/>
            <a:ext cx="29038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40637" l="36041" r="11174" t="41806"/>
          <a:stretch/>
        </p:blipFill>
        <p:spPr>
          <a:xfrm>
            <a:off x="1523475" y="1053775"/>
            <a:ext cx="5281325" cy="13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7050" l="36041" r="19391" t="19787"/>
          <a:stretch/>
        </p:blipFill>
        <p:spPr>
          <a:xfrm>
            <a:off x="0" y="0"/>
            <a:ext cx="29038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36217" l="36041" r="11174" t="41807"/>
          <a:stretch/>
        </p:blipFill>
        <p:spPr>
          <a:xfrm>
            <a:off x="1523475" y="1053775"/>
            <a:ext cx="5281325" cy="16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4795325" y="3636600"/>
            <a:ext cx="1632300" cy="67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2931" l="36801" r="10414" t="75093"/>
          <a:stretch/>
        </p:blipFill>
        <p:spPr>
          <a:xfrm>
            <a:off x="1523475" y="2272975"/>
            <a:ext cx="5281325" cy="16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4679250" y="2408475"/>
            <a:ext cx="1632300" cy="67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57050" l="36041" r="19391" t="19787"/>
          <a:stretch/>
        </p:blipFill>
        <p:spPr>
          <a:xfrm>
            <a:off x="0" y="0"/>
            <a:ext cx="29038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36217" l="36041" r="11174" t="41807"/>
          <a:stretch/>
        </p:blipFill>
        <p:spPr>
          <a:xfrm>
            <a:off x="1523475" y="1053775"/>
            <a:ext cx="5281325" cy="16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4795325" y="3636600"/>
            <a:ext cx="1632300" cy="67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2931" l="36801" r="10414" t="75093"/>
          <a:stretch/>
        </p:blipFill>
        <p:spPr>
          <a:xfrm>
            <a:off x="1523475" y="2272975"/>
            <a:ext cx="5281325" cy="165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Compositional few-shot learning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0" y="1288800"/>
            <a:ext cx="91440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What would a compelling model demonstrate?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What would a compelling model demonstrate?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Compositional generalization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What would a compelling model demonstrate?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Compositional generalization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26526" l="0" r="80463" t="15391"/>
          <a:stretch/>
        </p:blipFill>
        <p:spPr>
          <a:xfrm>
            <a:off x="453350" y="1790700"/>
            <a:ext cx="1844376" cy="20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68967" l="47465" r="36108" t="22006"/>
          <a:stretch/>
        </p:blipFill>
        <p:spPr>
          <a:xfrm>
            <a:off x="5434600" y="2686050"/>
            <a:ext cx="2412274" cy="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2880050" y="2602200"/>
            <a:ext cx="1844400" cy="6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What would a compelling model demonstrate?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Compositional generalization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fast (domain general) inference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26526" l="0" r="80463" t="15391"/>
          <a:stretch/>
        </p:blipFill>
        <p:spPr>
          <a:xfrm>
            <a:off x="453350" y="1790700"/>
            <a:ext cx="1844376" cy="20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68967" l="47465" r="36108" t="22006"/>
          <a:stretch/>
        </p:blipFill>
        <p:spPr>
          <a:xfrm>
            <a:off x="5434600" y="2686050"/>
            <a:ext cx="2412274" cy="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/>
          <p:nvPr/>
        </p:nvSpPr>
        <p:spPr>
          <a:xfrm>
            <a:off x="2880050" y="2602200"/>
            <a:ext cx="1844400" cy="6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What would a compelling model demonstrate?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Compositional generalization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fast (domain general) inference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26526" l="0" r="80463" t="15391"/>
          <a:stretch/>
        </p:blipFill>
        <p:spPr>
          <a:xfrm>
            <a:off x="453350" y="1790700"/>
            <a:ext cx="1844376" cy="20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68967" l="47465" r="36108" t="22006"/>
          <a:stretch/>
        </p:blipFill>
        <p:spPr>
          <a:xfrm>
            <a:off x="5434600" y="2686050"/>
            <a:ext cx="2412274" cy="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/>
          <p:nvPr/>
        </p:nvSpPr>
        <p:spPr>
          <a:xfrm>
            <a:off x="2880050" y="2602200"/>
            <a:ext cx="1844400" cy="6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Fast &amp; general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526331"/>
            <a:ext cx="4491527" cy="257419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Previous neural approaches: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rabicParenR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vanilla seq to seq networks fail  [Lake and Baroni, 2018]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AutoNum type="arabicParenR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Meta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seq-to-seq learning with external memory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(learned implicit rules):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some success, but limits in compositionality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[Lake, NeurIPS 2019]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Systematic compositionality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The algebraic capacity to understand and produce novel combinations from known components</a:t>
            </a:r>
            <a:endParaRPr>
              <a:solidFill>
                <a:srgbClr val="3D46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(Chomsky, Montague, Fodor, Marcus, Pinker, etc.)</a:t>
            </a:r>
            <a:endParaRPr b="1">
              <a:solidFill>
                <a:srgbClr val="3D46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One-shot learning:</a:t>
            </a:r>
            <a:endParaRPr b="1">
              <a:solidFill>
                <a:srgbClr val="3D46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“This is how you dax”</a:t>
            </a:r>
            <a:endParaRPr>
              <a:solidFill>
                <a:srgbClr val="3D46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642050" y="2371775"/>
            <a:ext cx="38448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Can you then:</a:t>
            </a:r>
            <a:endParaRPr b="1" sz="1800">
              <a:solidFill>
                <a:srgbClr val="3D46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46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Dax twice?</a:t>
            </a:r>
            <a:endParaRPr sz="1800">
              <a:solidFill>
                <a:srgbClr val="3D46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Dax and then jump?</a:t>
            </a:r>
            <a:endParaRPr sz="1800">
              <a:solidFill>
                <a:srgbClr val="3D46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Walk around while you dax?</a:t>
            </a:r>
            <a:endParaRPr sz="1800">
              <a:solidFill>
                <a:srgbClr val="3D46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464D"/>
                </a:solidFill>
                <a:latin typeface="Avenir"/>
                <a:ea typeface="Avenir"/>
                <a:cs typeface="Avenir"/>
                <a:sym typeface="Avenir"/>
              </a:rPr>
              <a:t>Dax vigorously?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938" l="15028" r="58157" t="46483"/>
          <a:stretch/>
        </p:blipFill>
        <p:spPr>
          <a:xfrm>
            <a:off x="552925" y="3100875"/>
            <a:ext cx="1838801" cy="182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Idea : structure knowledge as a </a:t>
            </a:r>
            <a:r>
              <a:rPr b="1" lang="en">
                <a:latin typeface="Avenir"/>
                <a:ea typeface="Avenir"/>
                <a:cs typeface="Avenir"/>
                <a:sym typeface="Avenir"/>
              </a:rPr>
              <a:t>program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5745600" y="2156350"/>
            <a:ext cx="33984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Idea : structure knowledge as a </a:t>
            </a:r>
            <a:r>
              <a:rPr b="1" lang="en">
                <a:latin typeface="Avenir"/>
                <a:ea typeface="Avenir"/>
                <a:cs typeface="Avenir"/>
                <a:sym typeface="Avenir"/>
              </a:rPr>
              <a:t>program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5745600" y="2156350"/>
            <a:ext cx="33984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2841775" y="3008950"/>
            <a:ext cx="21345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 rot="10800000">
            <a:off x="5244000" y="2259825"/>
            <a:ext cx="501600" cy="180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Idea : structure knowledge as a </a:t>
            </a:r>
            <a:r>
              <a:rPr b="1" lang="en">
                <a:latin typeface="Avenir"/>
                <a:ea typeface="Avenir"/>
                <a:cs typeface="Avenir"/>
                <a:sym typeface="Avenir"/>
              </a:rPr>
              <a:t>program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5745600" y="2156350"/>
            <a:ext cx="33984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 [zup][zup][zup]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2841775" y="3008950"/>
            <a:ext cx="21345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 rot="10800000">
            <a:off x="5244000" y="2259825"/>
            <a:ext cx="501600" cy="180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Idea : structure knowledge as a </a:t>
            </a:r>
            <a:r>
              <a:rPr b="1" lang="en">
                <a:latin typeface="Avenir"/>
                <a:ea typeface="Avenir"/>
                <a:cs typeface="Avenir"/>
                <a:sym typeface="Avenir"/>
              </a:rPr>
              <a:t>program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5745600" y="2156350"/>
            <a:ext cx="33984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 [zup][zup][zup]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2841775" y="2653668"/>
            <a:ext cx="21345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 rot="10800000">
            <a:off x="5244000" y="2678449"/>
            <a:ext cx="501600" cy="180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Idea : structure knowledge as a </a:t>
            </a:r>
            <a:r>
              <a:rPr b="1" lang="en">
                <a:latin typeface="Avenir"/>
                <a:ea typeface="Avenir"/>
                <a:cs typeface="Avenir"/>
                <a:sym typeface="Avenir"/>
              </a:rPr>
              <a:t>program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5745600" y="2156350"/>
            <a:ext cx="33984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 [zup][zup][zup]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		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4">
            <a:alphaModFix/>
          </a:blip>
          <a:srcRect b="68967" l="58503" r="36109" t="22006"/>
          <a:stretch/>
        </p:blipFill>
        <p:spPr>
          <a:xfrm>
            <a:off x="6082175" y="3150600"/>
            <a:ext cx="926875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/>
          <p:nvPr/>
        </p:nvSpPr>
        <p:spPr>
          <a:xfrm>
            <a:off x="2841775" y="2653668"/>
            <a:ext cx="21345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Idea : structure knowledge as a </a:t>
            </a:r>
            <a:r>
              <a:rPr b="1" lang="en">
                <a:latin typeface="Avenir"/>
                <a:ea typeface="Avenir"/>
                <a:cs typeface="Avenir"/>
                <a:sym typeface="Avenir"/>
              </a:rPr>
              <a:t>program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5745600" y="2156350"/>
            <a:ext cx="33984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 [zup][zup][zup]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			✅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 rotWithShape="1">
          <a:blip r:embed="rId4">
            <a:alphaModFix/>
          </a:blip>
          <a:srcRect b="68967" l="58503" r="36109" t="22006"/>
          <a:stretch/>
        </p:blipFill>
        <p:spPr>
          <a:xfrm>
            <a:off x="6082175" y="3150600"/>
            <a:ext cx="926875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/>
          <p:nvPr/>
        </p:nvSpPr>
        <p:spPr>
          <a:xfrm>
            <a:off x="2841775" y="2653668"/>
            <a:ext cx="21345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1448" l="1945" r="1752" t="0"/>
          <a:stretch/>
        </p:blipFill>
        <p:spPr>
          <a:xfrm>
            <a:off x="162775" y="134975"/>
            <a:ext cx="5317975" cy="401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5633150" y="968400"/>
            <a:ext cx="34155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nir"/>
                <a:ea typeface="Avenir"/>
                <a:cs typeface="Avenir"/>
                <a:sym typeface="Avenir"/>
              </a:rPr>
              <a:t>Limitations: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Search is slow and expensive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Often requires hand-designed inference machinery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1448" l="1945" r="1752" t="0"/>
          <a:stretch/>
        </p:blipFill>
        <p:spPr>
          <a:xfrm>
            <a:off x="162775" y="134975"/>
            <a:ext cx="5317975" cy="40179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/>
        </p:nvSpPr>
        <p:spPr>
          <a:xfrm>
            <a:off x="990600" y="4171950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Proposal: </a:t>
            </a:r>
            <a:r>
              <a:rPr b="1"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Programs as representation, neuro-symbolic synthesis as inference procedure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5633150" y="968400"/>
            <a:ext cx="34155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nir"/>
                <a:ea typeface="Avenir"/>
                <a:cs typeface="Avenir"/>
                <a:sym typeface="Avenir"/>
              </a:rPr>
              <a:t>Limitations: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Search is slow and expensive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Often requires hand-designed inference machinery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Neural inference for program learning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311700" y="1075175"/>
            <a:ext cx="40128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rain program inference network with 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samples from a generative model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55200" y="2131700"/>
            <a:ext cx="43434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Previous work: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-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Inference compilation 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(Le et al, 2016)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-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DeepCoder (Balog et al, 2016)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-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RobustFill (Devlin et al, 2017)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-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DreamCoder (Ellis et al, 2018)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-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SketchAdapt (Nye et al, 2019)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4684646" y="1179275"/>
            <a:ext cx="42633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ynthesizing long code is hard!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New technique: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nir"/>
                <a:ea typeface="Avenir"/>
                <a:cs typeface="Avenir"/>
                <a:sym typeface="Avenir"/>
              </a:rPr>
              <a:t>REPL-based synthesis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Key ideas: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-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Learn policy and value function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-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using a symbolic REPL to execute and assess partial programs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4229400" y="3650050"/>
            <a:ext cx="4914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Write, Execute, Assess:  </a:t>
            </a:r>
            <a:endParaRPr b="1" sz="16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Program Synthesis with a REPL</a:t>
            </a:r>
            <a:endParaRPr b="1" sz="16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Kevin Ellis*, Maxwell Nye*, Yewen Pu*, Felix Sosa*,</a:t>
            </a:r>
            <a:endParaRPr sz="16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Josh Tenenbaum, Armando Solar-Lezama</a:t>
            </a:r>
            <a:endParaRPr sz="16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NeurIPS 2019</a:t>
            </a:r>
            <a:endParaRPr sz="16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Neuro-symbolic inference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0" y="1214823"/>
            <a:ext cx="8520598" cy="356422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1"/>
          <p:cNvSpPr txBox="1"/>
          <p:nvPr/>
        </p:nvSpPr>
        <p:spPr>
          <a:xfrm>
            <a:off x="5053499" y="2378858"/>
            <a:ext cx="3150300" cy="28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Grammar so far:</a:t>
            </a:r>
            <a:endParaRPr b="1" sz="1600"/>
          </a:p>
        </p:txBody>
      </p:sp>
      <p:sp>
        <p:nvSpPr>
          <p:cNvPr id="319" name="Google Shape;319;p41"/>
          <p:cNvSpPr txBox="1"/>
          <p:nvPr/>
        </p:nvSpPr>
        <p:spPr>
          <a:xfrm>
            <a:off x="5053500" y="3574725"/>
            <a:ext cx="3047400" cy="92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7050" l="36041" r="19391" t="19787"/>
          <a:stretch/>
        </p:blipFill>
        <p:spPr>
          <a:xfrm>
            <a:off x="2314325" y="1610525"/>
            <a:ext cx="3699048" cy="14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Neuro-symbolic inference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0" y="1214823"/>
            <a:ext cx="8520598" cy="356422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2"/>
          <p:cNvSpPr txBox="1"/>
          <p:nvPr/>
        </p:nvSpPr>
        <p:spPr>
          <a:xfrm>
            <a:off x="5053499" y="2378858"/>
            <a:ext cx="3150300" cy="28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Grammar so far:</a:t>
            </a:r>
            <a:endParaRPr b="1" sz="1600"/>
          </a:p>
        </p:txBody>
      </p:sp>
      <p:sp>
        <p:nvSpPr>
          <p:cNvPr id="327" name="Google Shape;327;p42"/>
          <p:cNvSpPr txBox="1"/>
          <p:nvPr/>
        </p:nvSpPr>
        <p:spPr>
          <a:xfrm>
            <a:off x="5053500" y="3806200"/>
            <a:ext cx="3047400" cy="6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6249350" y="1465900"/>
            <a:ext cx="2404500" cy="28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5103016" y="3559957"/>
            <a:ext cx="2404500" cy="28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42"/>
          <p:cNvCxnSpPr>
            <a:stCxn id="328" idx="3"/>
            <a:endCxn id="329" idx="3"/>
          </p:cNvCxnSpPr>
          <p:nvPr/>
        </p:nvCxnSpPr>
        <p:spPr>
          <a:xfrm flipH="1">
            <a:off x="7507550" y="1607500"/>
            <a:ext cx="1146300" cy="2094000"/>
          </a:xfrm>
          <a:prstGeom prst="curvedConnector3">
            <a:avLst>
              <a:gd fmla="val -207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2"/>
          <p:cNvSpPr txBox="1"/>
          <p:nvPr/>
        </p:nvSpPr>
        <p:spPr>
          <a:xfrm>
            <a:off x="7865113" y="1973075"/>
            <a:ext cx="10158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to grammar and repeat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Neuro-symbolic inference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0" y="1214823"/>
            <a:ext cx="8520598" cy="35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Results: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3" name="Google Shape;343;p44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4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44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44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5745600" y="2156347"/>
            <a:ext cx="33984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blicket wif kiki dax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Results: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5" name="Google Shape;355;p45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5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8" name="Google Shape;358;p45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5745600" y="2156347"/>
            <a:ext cx="33984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blicket wif kiki dax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5"/>
          <p:cNvSpPr/>
          <p:nvPr/>
        </p:nvSpPr>
        <p:spPr>
          <a:xfrm>
            <a:off x="2841775" y="3187075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 rot="10800000">
            <a:off x="5650075" y="2259825"/>
            <a:ext cx="167400" cy="180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Results: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9" name="Google Shape;369;p46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6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46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46"/>
          <p:cNvSpPr txBox="1"/>
          <p:nvPr/>
        </p:nvSpPr>
        <p:spPr>
          <a:xfrm>
            <a:off x="5745600" y="2156347"/>
            <a:ext cx="33984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blicket wif kiki dax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[dax fep][zup blicket wif]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6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2841775" y="3187075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6"/>
          <p:cNvSpPr/>
          <p:nvPr/>
        </p:nvSpPr>
        <p:spPr>
          <a:xfrm rot="10800000">
            <a:off x="5650075" y="2259825"/>
            <a:ext cx="167400" cy="180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Results: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3" name="Google Shape;383;p47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7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6" name="Google Shape;386;p47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8" name="Google Shape;388;p47"/>
          <p:cNvSpPr txBox="1"/>
          <p:nvPr/>
        </p:nvSpPr>
        <p:spPr>
          <a:xfrm>
            <a:off x="5745600" y="2156347"/>
            <a:ext cx="33984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blicket wif kiki dax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[dax fep][zup blicket wif]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"/>
          <p:cNvSpPr/>
          <p:nvPr/>
        </p:nvSpPr>
        <p:spPr>
          <a:xfrm>
            <a:off x="2841775" y="2997051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7"/>
          <p:cNvSpPr/>
          <p:nvPr/>
        </p:nvSpPr>
        <p:spPr>
          <a:xfrm>
            <a:off x="2841775" y="3365193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 rot="10800000">
            <a:off x="5650075" y="2908001"/>
            <a:ext cx="167400" cy="180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Results: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8" name="Google Shape;398;p48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8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8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48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2" name="Google Shape;402;p48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5745600" y="2156347"/>
            <a:ext cx="33984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blicket wif kiki dax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[dax fep][zup blicket wif]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[dax][dax][dax][zup][wif][zup]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8"/>
          <p:cNvSpPr/>
          <p:nvPr/>
        </p:nvSpPr>
        <p:spPr>
          <a:xfrm>
            <a:off x="2841775" y="2997051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8"/>
          <p:cNvSpPr/>
          <p:nvPr/>
        </p:nvSpPr>
        <p:spPr>
          <a:xfrm>
            <a:off x="2841775" y="3365193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8"/>
          <p:cNvSpPr/>
          <p:nvPr/>
        </p:nvSpPr>
        <p:spPr>
          <a:xfrm rot="10800000">
            <a:off x="5650075" y="2908001"/>
            <a:ext cx="167400" cy="180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Results: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3" name="Google Shape;413;p49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9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9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5745600" y="2156348"/>
            <a:ext cx="33984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blicket wif kiki dax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 [dax fep][zup blicket wif]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 [dax]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[dax][dax][zup][wif][zup]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49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9"/>
          <p:cNvSpPr/>
          <p:nvPr/>
        </p:nvSpPr>
        <p:spPr>
          <a:xfrm>
            <a:off x="2841775" y="2311251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9"/>
          <p:cNvSpPr/>
          <p:nvPr/>
        </p:nvSpPr>
        <p:spPr>
          <a:xfrm>
            <a:off x="2841775" y="2666528"/>
            <a:ext cx="2700300" cy="17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9"/>
          <p:cNvSpPr/>
          <p:nvPr/>
        </p:nvSpPr>
        <p:spPr>
          <a:xfrm>
            <a:off x="2839870" y="2844651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9"/>
          <p:cNvSpPr/>
          <p:nvPr/>
        </p:nvSpPr>
        <p:spPr>
          <a:xfrm rot="10800000">
            <a:off x="5650075" y="3326625"/>
            <a:ext cx="167400" cy="180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Results: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9" name="Google Shape;429;p50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0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0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2" name="Google Shape;432;p50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3" name="Google Shape;433;p50"/>
          <p:cNvPicPr preferRelativeResize="0"/>
          <p:nvPr/>
        </p:nvPicPr>
        <p:blipFill rotWithShape="1">
          <a:blip r:embed="rId4">
            <a:alphaModFix/>
          </a:blip>
          <a:srcRect b="37681" l="83990" r="6345" t="53281"/>
          <a:stretch/>
        </p:blipFill>
        <p:spPr>
          <a:xfrm>
            <a:off x="6028550" y="3677725"/>
            <a:ext cx="979373" cy="3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0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5745600" y="2156343"/>
            <a:ext cx="33984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Grammar.apply(`zup blicket wif kiki dax fep`)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 [dax fep][zup blicket wif]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 [dax]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[dax][dax][zup][wif][zup]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			✅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50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"/>
          <p:cNvSpPr/>
          <p:nvPr/>
        </p:nvSpPr>
        <p:spPr>
          <a:xfrm>
            <a:off x="2841775" y="2311251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0"/>
          <p:cNvSpPr/>
          <p:nvPr/>
        </p:nvSpPr>
        <p:spPr>
          <a:xfrm>
            <a:off x="2841775" y="2666528"/>
            <a:ext cx="2700300" cy="17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0"/>
          <p:cNvSpPr/>
          <p:nvPr/>
        </p:nvSpPr>
        <p:spPr>
          <a:xfrm>
            <a:off x="2839870" y="2844651"/>
            <a:ext cx="2700300" cy="2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0"/>
          <p:cNvSpPr txBox="1"/>
          <p:nvPr/>
        </p:nvSpPr>
        <p:spPr>
          <a:xfrm>
            <a:off x="457200" y="4419600"/>
            <a:ext cx="2700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Results: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6" name="Google Shape;446;p51"/>
          <p:cNvPicPr preferRelativeResize="0"/>
          <p:nvPr/>
        </p:nvPicPr>
        <p:blipFill rotWithShape="1">
          <a:blip r:embed="rId3">
            <a:alphaModFix/>
          </a:blip>
          <a:srcRect b="0" l="53003" r="3238" t="43204"/>
          <a:stretch/>
        </p:blipFill>
        <p:spPr>
          <a:xfrm>
            <a:off x="2528250" y="2259825"/>
            <a:ext cx="3462452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1"/>
          <p:cNvPicPr preferRelativeResize="0"/>
          <p:nvPr/>
        </p:nvPicPr>
        <p:blipFill rotWithShape="1">
          <a:blip r:embed="rId4">
            <a:alphaModFix/>
          </a:blip>
          <a:srcRect b="0" l="0" r="56009" t="14339"/>
          <a:stretch/>
        </p:blipFill>
        <p:spPr>
          <a:xfrm>
            <a:off x="0" y="2039200"/>
            <a:ext cx="2819275" cy="2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1"/>
          <p:cNvSpPr txBox="1"/>
          <p:nvPr/>
        </p:nvSpPr>
        <p:spPr>
          <a:xfrm>
            <a:off x="248375" y="1261313"/>
            <a:ext cx="160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Given examples...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9" name="Google Shape;449;p51"/>
          <p:cNvSpPr txBox="1"/>
          <p:nvPr/>
        </p:nvSpPr>
        <p:spPr>
          <a:xfrm>
            <a:off x="2818550" y="1250000"/>
            <a:ext cx="2032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our system produces a program...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Grammar =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0" name="Google Shape;450;p51"/>
          <p:cNvSpPr txBox="1"/>
          <p:nvPr/>
        </p:nvSpPr>
        <p:spPr>
          <a:xfrm>
            <a:off x="5825100" y="1319888"/>
            <a:ext cx="2487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which can be applied to held-out examples: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1" name="Google Shape;451;p51"/>
          <p:cNvSpPr txBox="1"/>
          <p:nvPr/>
        </p:nvSpPr>
        <p:spPr>
          <a:xfrm>
            <a:off x="2147350" y="2611650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1"/>
          <p:cNvSpPr txBox="1"/>
          <p:nvPr/>
        </p:nvSpPr>
        <p:spPr>
          <a:xfrm>
            <a:off x="457200" y="4419600"/>
            <a:ext cx="2700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1"/>
          <p:cNvSpPr txBox="1"/>
          <p:nvPr/>
        </p:nvSpPr>
        <p:spPr>
          <a:xfrm>
            <a:off x="476975" y="4417325"/>
            <a:ext cx="37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Compositional generalization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✅</a:t>
            </a:r>
            <a:endParaRPr b="1"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4" name="Google Shape;454;p51"/>
          <p:cNvSpPr txBox="1"/>
          <p:nvPr/>
        </p:nvSpPr>
        <p:spPr>
          <a:xfrm>
            <a:off x="4878738" y="4406700"/>
            <a:ext cx="37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Fast inference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✅</a:t>
            </a:r>
            <a:endParaRPr b="1"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5" name="Google Shape;455;p51"/>
          <p:cNvPicPr preferRelativeResize="0"/>
          <p:nvPr/>
        </p:nvPicPr>
        <p:blipFill rotWithShape="1">
          <a:blip r:embed="rId5">
            <a:alphaModFix/>
          </a:blip>
          <a:srcRect b="2021" l="47130" r="1989" t="12317"/>
          <a:stretch/>
        </p:blipFill>
        <p:spPr>
          <a:xfrm>
            <a:off x="5867400" y="2039200"/>
            <a:ext cx="3260875" cy="202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7050" l="36041" r="19391" t="19787"/>
          <a:stretch/>
        </p:blipFill>
        <p:spPr>
          <a:xfrm>
            <a:off x="0" y="0"/>
            <a:ext cx="29038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675" y="1316600"/>
            <a:ext cx="3946750" cy="21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952625" y="2560875"/>
            <a:ext cx="3206400" cy="67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61" name="Google Shape;461;p52"/>
          <p:cNvPicPr preferRelativeResize="0"/>
          <p:nvPr/>
        </p:nvPicPr>
        <p:blipFill rotWithShape="1">
          <a:blip r:embed="rId3">
            <a:alphaModFix/>
          </a:blip>
          <a:srcRect b="35048" l="36391" r="34514" t="0"/>
          <a:stretch/>
        </p:blipFill>
        <p:spPr>
          <a:xfrm>
            <a:off x="2288825" y="1017725"/>
            <a:ext cx="4269127" cy="34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2"/>
          <p:cNvSpPr/>
          <p:nvPr/>
        </p:nvSpPr>
        <p:spPr>
          <a:xfrm>
            <a:off x="3429000" y="3238500"/>
            <a:ext cx="1819200" cy="19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(RNN)</a:t>
            </a:r>
            <a:endParaRPr/>
          </a:p>
        </p:txBody>
      </p:sp>
      <p:sp>
        <p:nvSpPr>
          <p:cNvPr id="463" name="Google Shape;463;p52"/>
          <p:cNvSpPr/>
          <p:nvPr/>
        </p:nvSpPr>
        <p:spPr>
          <a:xfrm>
            <a:off x="3429000" y="3028950"/>
            <a:ext cx="1819200" cy="2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(Ours)</a:t>
            </a:r>
            <a:endParaRPr/>
          </a:p>
        </p:txBody>
      </p:sp>
      <p:sp>
        <p:nvSpPr>
          <p:cNvPr id="464" name="Google Shape;464;p52"/>
          <p:cNvSpPr/>
          <p:nvPr/>
        </p:nvSpPr>
        <p:spPr>
          <a:xfrm>
            <a:off x="3429000" y="3429000"/>
            <a:ext cx="18192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seq-to-seq</a:t>
            </a:r>
            <a:endParaRPr/>
          </a:p>
        </p:txBody>
      </p:sp>
      <p:sp>
        <p:nvSpPr>
          <p:cNvPr id="465" name="Google Shape;465;p52"/>
          <p:cNvSpPr txBox="1"/>
          <p:nvPr/>
        </p:nvSpPr>
        <p:spPr>
          <a:xfrm>
            <a:off x="3171825" y="4305300"/>
            <a:ext cx="3152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(trained on 4 primitive colors)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Discussion: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1" name="Google Shape;47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Using p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rograms as representation → compositional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generalization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Neuro-symbolic program synthesis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→ fast &amp; general inference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Trained via meta-learning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Check out our poster!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7" name="Google Shape;47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8" name="Google Shape;478;p54"/>
          <p:cNvPicPr preferRelativeResize="0"/>
          <p:nvPr/>
        </p:nvPicPr>
        <p:blipFill rotWithShape="1">
          <a:blip r:embed="rId3">
            <a:alphaModFix/>
          </a:blip>
          <a:srcRect b="66003" l="0" r="0" t="0"/>
          <a:stretch/>
        </p:blipFill>
        <p:spPr>
          <a:xfrm>
            <a:off x="387900" y="1330025"/>
            <a:ext cx="8413200" cy="38134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57050" l="36041" r="19391" t="19787"/>
          <a:stretch/>
        </p:blipFill>
        <p:spPr>
          <a:xfrm>
            <a:off x="0" y="0"/>
            <a:ext cx="29038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675" y="1316600"/>
            <a:ext cx="3946750" cy="21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4528475" y="3492925"/>
            <a:ext cx="1632300" cy="67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3809" l="0" r="46196" t="0"/>
          <a:stretch/>
        </p:blipFill>
        <p:spPr>
          <a:xfrm>
            <a:off x="2729551" y="3707100"/>
            <a:ext cx="2656949" cy="8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57050" l="36041" r="19391" t="19787"/>
          <a:stretch/>
        </p:blipFill>
        <p:spPr>
          <a:xfrm>
            <a:off x="0" y="0"/>
            <a:ext cx="29038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3675" y="1316600"/>
            <a:ext cx="3946750" cy="21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528475" y="3645325"/>
            <a:ext cx="3147000" cy="9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675" y="1316600"/>
            <a:ext cx="3946750" cy="21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23809" l="0" r="46196" t="0"/>
          <a:stretch/>
        </p:blipFill>
        <p:spPr>
          <a:xfrm>
            <a:off x="2729551" y="3707100"/>
            <a:ext cx="2656949" cy="8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57050" l="36041" r="19391" t="19787"/>
          <a:stretch/>
        </p:blipFill>
        <p:spPr>
          <a:xfrm>
            <a:off x="0" y="0"/>
            <a:ext cx="29038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35128" l="63091" r="-1125" t="0"/>
          <a:stretch/>
        </p:blipFill>
        <p:spPr>
          <a:xfrm>
            <a:off x="4446857" y="3707100"/>
            <a:ext cx="1897876" cy="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57050" l="36041" r="19391" t="19787"/>
          <a:stretch/>
        </p:blipFill>
        <p:spPr>
          <a:xfrm>
            <a:off x="0" y="0"/>
            <a:ext cx="29038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48995" l="36041" r="11174" t="41806"/>
          <a:stretch/>
        </p:blipFill>
        <p:spPr>
          <a:xfrm>
            <a:off x="1523475" y="1053775"/>
            <a:ext cx="5281325" cy="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7602825" y="2909100"/>
            <a:ext cx="1044600" cy="6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7504950" y="4802525"/>
            <a:ext cx="1697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Lake et al. 2019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57050" l="36041" r="19391" t="19787"/>
          <a:stretch/>
        </p:blipFill>
        <p:spPr>
          <a:xfrm>
            <a:off x="0" y="0"/>
            <a:ext cx="29038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40637" l="36041" r="11174" t="41806"/>
          <a:stretch/>
        </p:blipFill>
        <p:spPr>
          <a:xfrm>
            <a:off x="1523475" y="1053775"/>
            <a:ext cx="5281325" cy="13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4679250" y="1646475"/>
            <a:ext cx="1632300" cy="67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