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9" r:id="rId3"/>
    <p:sldId id="391" r:id="rId4"/>
    <p:sldId id="393" r:id="rId5"/>
    <p:sldId id="394" r:id="rId6"/>
    <p:sldId id="390" r:id="rId7"/>
    <p:sldId id="392" r:id="rId8"/>
    <p:sldId id="410" r:id="rId9"/>
    <p:sldId id="395" r:id="rId10"/>
    <p:sldId id="396" r:id="rId11"/>
    <p:sldId id="407" r:id="rId12"/>
    <p:sldId id="408" r:id="rId13"/>
    <p:sldId id="413" r:id="rId14"/>
    <p:sldId id="409" r:id="rId15"/>
    <p:sldId id="398" r:id="rId16"/>
    <p:sldId id="399" r:id="rId17"/>
    <p:sldId id="401" r:id="rId18"/>
    <p:sldId id="402" r:id="rId19"/>
    <p:sldId id="403" r:id="rId20"/>
    <p:sldId id="280" r:id="rId21"/>
    <p:sldId id="397" r:id="rId22"/>
    <p:sldId id="414" r:id="rId23"/>
    <p:sldId id="415" r:id="rId24"/>
    <p:sldId id="417" r:id="rId25"/>
    <p:sldId id="418" r:id="rId26"/>
    <p:sldId id="416" r:id="rId27"/>
    <p:sldId id="400" r:id="rId28"/>
    <p:sldId id="405" r:id="rId29"/>
    <p:sldId id="406" r:id="rId30"/>
    <p:sldId id="389" r:id="rId31"/>
    <p:sldId id="383" r:id="rId32"/>
    <p:sldId id="404" r:id="rId3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73406" autoAdjust="0"/>
  </p:normalViewPr>
  <p:slideViewPr>
    <p:cSldViewPr>
      <p:cViewPr varScale="1">
        <p:scale>
          <a:sx n="54" d="100"/>
          <a:sy n="54" d="100"/>
        </p:scale>
        <p:origin x="18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A012B2-F993-4B04-9F84-8722BF5BBAED}" type="datetime1">
              <a:rPr lang="vi-VN" altLang="vi-VN" smtClean="0"/>
              <a:t>02/12/2018</a:t>
            </a:fld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334AEF-28B3-4189-A163-717D522F4EB3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103447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022704-0FC6-4BCF-B79C-04EC7A158B08}" type="datetime1">
              <a:rPr lang="vi-VN" altLang="vi-VN" smtClean="0"/>
              <a:t>02/12/2018</a:t>
            </a:fld>
            <a:endParaRPr lang="en-US" alt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92F9AA-B0DA-41E6-B4FE-FD3EB9B6588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365101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chào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thầy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bạn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hôm</a:t>
            </a:r>
            <a:r>
              <a:rPr lang="en-US" altLang="en-US" dirty="0" smtClean="0"/>
              <a:t> nay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luận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Được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sự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hỗ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thầy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Khoa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cũng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như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sự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giúp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góp</a:t>
            </a:r>
            <a:r>
              <a:rPr lang="en-US" altLang="en-US" dirty="0" smtClean="0"/>
              <a:t> ý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thầy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môn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xây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thành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công</a:t>
            </a:r>
            <a:r>
              <a:rPr lang="en-US" altLang="en-US" dirty="0" smtClean="0"/>
              <a:t> website…..</a:t>
            </a:r>
          </a:p>
          <a:p>
            <a:endParaRPr lang="en-US" altLang="vi-VN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22BC48-84DA-43A8-90CA-D320CFAC8A73}" type="slidenum">
              <a:rPr lang="en-US" altLang="vi-VN" smtClean="0"/>
              <a:pPr/>
              <a:t>1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E610005-3B70-4AFF-9EC0-F8F99C529DDA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0305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02E63-DD51-438C-8ABC-ACBE993EC942}" type="slidenum">
              <a:rPr lang="en-US" altLang="vi-VN" smtClean="0"/>
              <a:pPr/>
              <a:t>10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FC9AD01-29A2-4572-B00F-CE392A58F27E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2260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869BF7-1C92-4ADC-B6ED-69A4A0C6748A}" type="slidenum">
              <a:rPr lang="en-US" altLang="vi-VN" smtClean="0"/>
              <a:pPr/>
              <a:t>11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11BA26E-2D6B-41DA-906E-9E887B32B94F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4100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vi-VN" smtClean="0"/>
              <a:t>Tùy vào quyền được phân công, mỗi nhân viên có các chức năng riêng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F5537E-BB5D-483F-8BC8-236A2E2EC88E}" type="slidenum">
              <a:rPr lang="en-US" altLang="vi-VN" smtClean="0"/>
              <a:pPr/>
              <a:t>12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01AB11F-3E08-4B71-A200-D03E9C820513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8265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2E36C1-450A-4B7C-8BB1-B0FAEC997D07}" type="slidenum">
              <a:rPr lang="en-US" altLang="vi-VN" smtClean="0"/>
              <a:pPr/>
              <a:t>14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D38F198-1E38-4F35-9DEB-6FBACA3C1331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5397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7BA1B1-203C-4306-ADB9-1226201DD0B1}" type="slidenum">
              <a:rPr lang="en-US" altLang="vi-VN" smtClean="0"/>
              <a:pPr/>
              <a:t>15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0DFFD0D-0858-4336-BB7E-90EA2348E1AA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87826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B5F004-5051-4E56-9DA3-5C4C2BEECCDA}" type="slidenum">
              <a:rPr lang="en-US" altLang="vi-VN" smtClean="0"/>
              <a:pPr/>
              <a:t>16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BC7D00-9AC1-44BA-9FBE-2150C96840BE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4874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9C58E1-2557-40C2-94B5-4DA88EFD673A}" type="slidenum">
              <a:rPr lang="en-US" altLang="vi-VN" smtClean="0"/>
              <a:pPr/>
              <a:t>17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43814ED-2229-4564-8B32-B57B607F383C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27541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2E21C-3B66-4E9D-BB75-A65EE2855601}" type="slidenum">
              <a:rPr lang="en-US" altLang="vi-VN" smtClean="0"/>
              <a:pPr/>
              <a:t>18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E16A978-EBF2-400B-8CE2-3D3E26044B6E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79496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DFD2E-C811-4899-8FD6-1B4D3D57E92E}" type="slidenum">
              <a:rPr lang="en-US" altLang="vi-VN" smtClean="0"/>
              <a:pPr/>
              <a:t>19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736CB32-84B7-4140-A860-81553472E59F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4620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vi-VN" alt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ＭＳ Ｐゴシック" charset="0"/>
                <a:cs typeface="ＭＳ Ｐゴシック" charset="0"/>
              </a:rPr>
              <a:t>Có khả năng tìm hiểu và biết cách tích hợp nhiều thư viện có sẵn vào chương trình như thư viện Ckeditor, Ckfinder,…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vi-VN" alt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ＭＳ Ｐゴシック" charset="0"/>
                <a:cs typeface="ＭＳ Ｐゴシック" charset="0"/>
              </a:rPr>
              <a:t>Sử dụng thành thạo thư viện Bootstrap và thiết kế reponsive cho giao diện, tương thích trên nhiều giao diện có kích thước khác nhau.</a:t>
            </a:r>
          </a:p>
          <a:p>
            <a:pPr>
              <a:defRPr/>
            </a:pPr>
            <a:endParaRPr lang="en-US" altLang="vi-VN" sz="1100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DF6004-0EB1-4A86-A9DA-E8A6492C9ED7}" type="slidenum">
              <a:rPr lang="en-US" altLang="vi-VN" smtClean="0"/>
              <a:pPr/>
              <a:t>20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E7F8C2D-EAB6-44FA-BF3F-8DEEF1A16EDF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5150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5A894CE-C94C-4956-9233-561D518CC502}" type="slidenum">
              <a:rPr lang="en-US" altLang="vi-VN" smtClean="0"/>
              <a:pPr/>
              <a:t>2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87BE5BD-A678-435D-B4C2-A739B0435C3E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0769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4AF5D-C4D6-4C5A-9037-7119005A0C83}" type="slidenum">
              <a:rPr lang="en-US" altLang="vi-VN" smtClean="0"/>
              <a:pPr/>
              <a:t>21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83CD865-027E-437D-8F2D-22650CA5CF97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3249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vi-VN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E54892-125E-4B5C-B71F-E822F8552616}" type="slidenum">
              <a:rPr lang="en-US" altLang="vi-VN" smtClean="0"/>
              <a:pPr/>
              <a:t>27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0EEC2-2382-494A-81E8-4CBEE1BF7691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60586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Do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website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  <a:endParaRPr lang="vi-VN" dirty="0" smtClean="0"/>
          </a:p>
          <a:p>
            <a:pPr>
              <a:defRPr/>
            </a:pPr>
            <a:endParaRPr lang="vi-VN" altLang="vi-VN" dirty="0" smtClean="0"/>
          </a:p>
          <a:p>
            <a:pPr>
              <a:defRPr/>
            </a:pPr>
            <a:r>
              <a:rPr lang="vi-VN" altLang="vi-VN" dirty="0" smtClean="0"/>
              <a:t>Chức năng hạn chế:</a:t>
            </a:r>
          </a:p>
          <a:p>
            <a:pPr marL="171450" indent="-171450">
              <a:buFontTx/>
              <a:buChar char="-"/>
              <a:defRPr/>
            </a:pPr>
            <a:r>
              <a:rPr lang="vi-VN" altLang="vi-VN" dirty="0" smtClean="0"/>
              <a:t>Khuyến mãi: thời gian khuyến mãi, lý do khuyến mãi, hình thức khuyến mãi,...</a:t>
            </a:r>
          </a:p>
          <a:p>
            <a:pPr marL="171450" indent="-171450">
              <a:buFontTx/>
              <a:buChar char="-"/>
              <a:defRPr/>
            </a:pPr>
            <a:r>
              <a:rPr lang="vi-VN" altLang="vi-VN" dirty="0" smtClean="0"/>
              <a:t>Lập hóa đơn bán hàng: chưa hiển thị thông tin khách hàng đã có tài khoản, phải nhập mới thông tin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-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website.</a:t>
            </a:r>
            <a:endParaRPr lang="vi-VN" dirty="0" smtClean="0"/>
          </a:p>
          <a:p>
            <a:pPr>
              <a:defRPr/>
            </a:pPr>
            <a:r>
              <a:rPr lang="en-US" dirty="0" smtClean="0"/>
              <a:t>-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,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do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.</a:t>
            </a:r>
            <a:endParaRPr lang="vi-VN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CF484F-2317-47A2-83E9-AAF90D105542}" type="slidenum">
              <a:rPr lang="en-US" altLang="vi-VN" smtClean="0"/>
              <a:pPr/>
              <a:t>28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EDD58FE-D94A-4458-9091-21CC870F291D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17471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vi-VN" dirty="0" err="1" smtClean="0"/>
              <a:t>Ngoài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ra</a:t>
            </a:r>
            <a:r>
              <a:rPr lang="en-US" altLang="vi-VN" dirty="0" smtClean="0"/>
              <a:t>:</a:t>
            </a:r>
          </a:p>
          <a:p>
            <a:r>
              <a:rPr lang="en-US" altLang="vi-VN" dirty="0" smtClean="0"/>
              <a:t>- </a:t>
            </a: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triển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thêm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như</a:t>
            </a:r>
            <a:r>
              <a:rPr lang="en-US" altLang="vi-VN" dirty="0" smtClean="0"/>
              <a:t> so </a:t>
            </a:r>
            <a:r>
              <a:rPr lang="en-US" altLang="vi-VN" dirty="0" err="1" smtClean="0"/>
              <a:t>sánh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phẩm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gợi</a:t>
            </a:r>
            <a:r>
              <a:rPr lang="en-US" altLang="vi-VN" dirty="0" smtClean="0"/>
              <a:t> ý </a:t>
            </a:r>
            <a:r>
              <a:rPr lang="en-US" altLang="vi-VN" dirty="0" err="1" smtClean="0"/>
              <a:t>sản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phẩm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cần</a:t>
            </a:r>
            <a:r>
              <a:rPr lang="en-US" altLang="vi-VN" dirty="0" smtClean="0"/>
              <a:t> so </a:t>
            </a:r>
            <a:r>
              <a:rPr lang="en-US" altLang="vi-VN" dirty="0" err="1" smtClean="0"/>
              <a:t>sánh</a:t>
            </a:r>
            <a:r>
              <a:rPr lang="en-US" altLang="vi-VN" dirty="0" smtClean="0"/>
              <a:t>,…</a:t>
            </a:r>
            <a:endParaRPr lang="vi-VN" altLang="vi-VN" dirty="0" smtClean="0"/>
          </a:p>
          <a:p>
            <a:r>
              <a:rPr lang="en-US" altLang="vi-VN" dirty="0" smtClean="0"/>
              <a:t>- </a:t>
            </a: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triển</a:t>
            </a:r>
            <a:r>
              <a:rPr lang="en-US" altLang="vi-VN" dirty="0" smtClean="0"/>
              <a:t> website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mô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lớn</a:t>
            </a:r>
            <a:r>
              <a:rPr lang="en-US" altLang="vi-VN" dirty="0" smtClean="0"/>
              <a:t>.</a:t>
            </a:r>
            <a:endParaRPr lang="vi-VN" altLang="vi-VN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E31CDF-A8CA-4860-818A-3E39CD8FED2A}" type="slidenum">
              <a:rPr lang="en-US" altLang="vi-VN" smtClean="0"/>
              <a:pPr/>
              <a:t>29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B1464F-E674-4192-8A28-B865EF5B474B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21234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vi-VN" altLang="vi-VN" dirty="0" smtClean="0"/>
              <a:t>Còn nhiều tài liệu tham khảo, em không liệt kê hết</a:t>
            </a:r>
            <a:endParaRPr lang="en-US" altLang="vi-VN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188D7E-A6E4-4350-918E-50AF6808CDC1}" type="slidenum">
              <a:rPr lang="en-US" altLang="vi-VN" smtClean="0"/>
              <a:pPr/>
              <a:t>30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636049A-851A-49FC-99B5-C539F5D7E525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7032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z="1100" baseline="0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E14A6A-F105-473A-90F6-EB3CB24EB8B0}" type="slidenum">
              <a:rPr lang="en-US" altLang="vi-VN" smtClean="0"/>
              <a:pPr/>
              <a:t>31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CEE29CF-66E0-4822-BC01-2A62144A840A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80629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z="110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925443-74BA-4225-9861-47B0A6B02177}" type="slidenum">
              <a:rPr lang="en-US" altLang="vi-VN" smtClean="0"/>
              <a:pPr/>
              <a:t>32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7A270C4-0E1A-42FD-811E-76F38A61342E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1179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vi-VN" dirty="0" err="1" smtClean="0"/>
              <a:t>Tổng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r>
              <a:rPr lang="en-US" altLang="vi-VN" dirty="0" smtClean="0"/>
              <a:t>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Lý</a:t>
            </a:r>
            <a:r>
              <a:rPr lang="en-US" altLang="vi-VN" dirty="0" smtClean="0"/>
              <a:t> do </a:t>
            </a:r>
            <a:r>
              <a:rPr lang="en-US" altLang="vi-VN" dirty="0" err="1" smtClean="0"/>
              <a:t>chọn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Mục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tiêu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Giới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phạm</a:t>
            </a:r>
            <a:r>
              <a:rPr lang="en-US" altLang="vi-VN" dirty="0" smtClean="0"/>
              <a:t> vi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9B747E-480E-48AA-B211-C20A6BE4BFCA}" type="slidenum">
              <a:rPr lang="en-US" altLang="vi-VN" smtClean="0"/>
              <a:pPr/>
              <a:t>3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78205CF-90ED-43FC-A3A6-03CD64D23413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6414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vi-VN" dirty="0" err="1" smtClean="0"/>
              <a:t>Tổng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r>
              <a:rPr lang="en-US" altLang="vi-VN" dirty="0" smtClean="0"/>
              <a:t>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Lý</a:t>
            </a:r>
            <a:r>
              <a:rPr lang="en-US" altLang="vi-VN" dirty="0" smtClean="0"/>
              <a:t> do </a:t>
            </a:r>
            <a:r>
              <a:rPr lang="en-US" altLang="vi-VN" dirty="0" err="1" smtClean="0"/>
              <a:t>chọn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Mục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tiêu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Giới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phạm</a:t>
            </a:r>
            <a:r>
              <a:rPr lang="en-US" altLang="vi-VN" dirty="0" smtClean="0"/>
              <a:t> vi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  <a:p>
            <a:pPr>
              <a:buFont typeface="+mj-lt"/>
              <a:buNone/>
              <a:defRPr/>
            </a:pPr>
            <a:endParaRPr lang="en-US" altLang="vi-VN" dirty="0" smtClean="0"/>
          </a:p>
          <a:p>
            <a:pPr>
              <a:buFont typeface="+mj-lt"/>
              <a:buNone/>
              <a:defRPr/>
            </a:pPr>
            <a:endParaRPr lang="en-US" altLang="vi-VN" dirty="0" smtClean="0"/>
          </a:p>
          <a:p>
            <a:pPr>
              <a:defRPr/>
            </a:pPr>
            <a:endParaRPr lang="en-US" altLang="vi-VN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F619B-4994-4EDE-980F-7E4CC757295B}" type="slidenum">
              <a:rPr lang="en-US" altLang="vi-VN" smtClean="0"/>
              <a:pPr/>
              <a:t>4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4F287FD-24B1-44A2-9D16-7B59D79082BF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2150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vi-VN" dirty="0" err="1" smtClean="0"/>
              <a:t>Tổng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r>
              <a:rPr lang="en-US" altLang="vi-VN" dirty="0" smtClean="0"/>
              <a:t>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Lý</a:t>
            </a:r>
            <a:r>
              <a:rPr lang="en-US" altLang="vi-VN" dirty="0" smtClean="0"/>
              <a:t> do </a:t>
            </a:r>
            <a:r>
              <a:rPr lang="en-US" altLang="vi-VN" dirty="0" err="1" smtClean="0"/>
              <a:t>chọn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Mục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tiêu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vi-VN" dirty="0" err="1" smtClean="0"/>
              <a:t>Giới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phạm</a:t>
            </a:r>
            <a:r>
              <a:rPr lang="en-US" altLang="vi-VN" dirty="0" smtClean="0"/>
              <a:t> vi </a:t>
            </a:r>
            <a:r>
              <a:rPr lang="en-US" altLang="vi-VN" dirty="0" err="1" smtClean="0"/>
              <a:t>đề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endParaRPr lang="en-US" altLang="vi-VN" dirty="0" smtClean="0"/>
          </a:p>
          <a:p>
            <a:pPr>
              <a:buFont typeface="+mj-lt"/>
              <a:buNone/>
              <a:defRPr/>
            </a:pPr>
            <a:endParaRPr lang="en-US" altLang="vi-VN" dirty="0" smtClean="0"/>
          </a:p>
          <a:p>
            <a:pPr>
              <a:buFont typeface="+mj-lt"/>
              <a:buNone/>
              <a:defRPr/>
            </a:pPr>
            <a:endParaRPr lang="en-US" altLang="vi-VN" dirty="0" smtClean="0"/>
          </a:p>
          <a:p>
            <a:pPr>
              <a:defRPr/>
            </a:pPr>
            <a:endParaRPr lang="en-US" altLang="vi-VN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FEA660-C9B0-4A11-8A4F-3085F2A287F5}" type="slidenum">
              <a:rPr lang="en-US" altLang="vi-VN" smtClean="0"/>
              <a:pPr/>
              <a:t>5</a:t>
            </a:fld>
            <a:endParaRPr lang="en-US" altLang="vi-VN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D08A415-9A11-4CBA-AEC9-22D7BDC5C1C6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4586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</a:t>
            </a:r>
            <a:endParaRPr lang="en-US" dirty="0" smtClean="0">
              <a:ln w="1905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vi-VN" sz="11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0B4B60-9EC8-469F-8B22-A40521C16405}" type="slidenum">
              <a:rPr lang="en-US" altLang="vi-VN" smtClean="0"/>
              <a:pPr/>
              <a:t>6</a:t>
            </a:fld>
            <a:endParaRPr lang="en-US" altLang="vi-VN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39B4481-C85B-4596-9DEF-443BB04A43AF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0514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vi-VN" dirty="0" err="1" smtClean="0"/>
              <a:t>Về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kỹ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PHP (</a:t>
            </a:r>
            <a:r>
              <a:rPr lang="en-US" dirty="0" err="1" smtClean="0"/>
              <a:t>Laravel</a:t>
            </a:r>
            <a:r>
              <a:rPr lang="en-US" dirty="0" smtClean="0"/>
              <a:t> framework 5.5)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website.</a:t>
            </a:r>
            <a:endParaRPr lang="vi-VN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Sublime Text 3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vi-VN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MySQL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vi-VN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Power Designer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BFD,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DFD, Physical Data Model,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…</a:t>
            </a:r>
            <a:endParaRPr lang="vi-VN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Google </a:t>
            </a:r>
            <a:r>
              <a:rPr lang="en-US" dirty="0" err="1" smtClean="0"/>
              <a:t>Chorme</a:t>
            </a:r>
            <a:r>
              <a:rPr lang="en-US" dirty="0" smtClean="0"/>
              <a:t>, Mozilla Firefox, Microsoft Edge,…</a:t>
            </a:r>
            <a:endParaRPr lang="vi-VN" dirty="0" smtClean="0"/>
          </a:p>
          <a:p>
            <a:pPr>
              <a:defRPr/>
            </a:pPr>
            <a:endParaRPr lang="en-US" altLang="vi-VN" dirty="0" smtClean="0"/>
          </a:p>
          <a:p>
            <a:pPr>
              <a:defRPr/>
            </a:pPr>
            <a:endParaRPr lang="en-US" altLang="vi-VN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3C5B65-3D30-4B18-91C8-2E7338FCCE89}" type="slidenum">
              <a:rPr lang="en-US" altLang="vi-VN" smtClean="0"/>
              <a:pPr/>
              <a:t>7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D1E71B4-6D1B-441E-B7E8-6C64D3A9575C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9838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L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uồng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của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Laravel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như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sau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Người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dùng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sử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dụng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trình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duyệt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web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để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truy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cập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vào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địa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chỉ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website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Router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sẽ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phân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tích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xem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đường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dẫn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truy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cập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đến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Controller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nào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Khi CONTROLLER nhận được yêu cầu gửi tới, nó sẽ chịu trách nhiệm kiểm tra yêu cầu đó có cần dữ liệu từ MODEL hay không?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Controller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sẽ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truy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cập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vào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Model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để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lấy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dữ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liệu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từ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Database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sau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trả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về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Controller.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Controller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sẽ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truy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cập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vào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Model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để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lấy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dữ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liệu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từ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Database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sau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đó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trả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về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Controller.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Controller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View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.</a:t>
            </a:r>
            <a:endParaRPr lang="en-US" dirty="0" smtClean="0">
              <a:ln w="1905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vi-VN" sz="11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3C5B65-3D30-4B18-91C8-2E7338FCCE89}" type="slidenum">
              <a:rPr lang="en-US" altLang="vi-VN" smtClean="0"/>
              <a:pPr/>
              <a:t>8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D1E71B4-6D1B-441E-B7E8-6C64D3A9575C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2455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792822-F21A-4589-82F5-0293C9048E3A}" type="slidenum">
              <a:rPr lang="en-US" altLang="vi-VN" smtClean="0"/>
              <a:pPr/>
              <a:t>9</a:t>
            </a:fld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585C6E0-EFC0-45BA-8B89-AA41913C0848}" type="datetime1">
              <a:rPr lang="vi-VN" altLang="vi-VN" smtClean="0"/>
              <a:t>02/12/2018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66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235F9-2BB1-40BA-BFAF-75A51303C556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8669E-1804-4302-B67A-526A01436C30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06823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D8C7C-9817-422A-AFF0-53A50E9424C6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A982-B7A8-4D17-9E58-7C106AE0609F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4286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17C44C-122B-42A6-9211-CFAA08E72EC4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6BF7B-517D-48FA-956A-0732DB50482A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22245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2ECA84-7755-4C07-A97E-05083F00408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13C6E-E69E-433E-88CA-02DF4FE45058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2312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96AD48-7306-419A-BACD-AEB604276AB9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FBC22-1FFC-4EF5-8CB4-C8243E9B4EBD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60340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A8F584-7942-4E90-BDB4-44E2ACFF1992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36775-EACE-4611-933D-5CA7F8167351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73540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73591E-0167-466A-8C76-658F774EEF58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84372-792E-48E7-81A0-3D56C5E4073E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15601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CF9244-CC44-40DF-AF1F-955FED4BC3F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64990-32CB-4CAF-A832-3F69C2B8A734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67866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82D01-1F74-438D-886F-D593BEAFDDBD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6849-10FA-4581-BE9C-5FFD28B208A2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9123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F1AAE2-ADA0-4754-9DF2-D6B925D9FCD7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34D0F-9ABD-45F0-B0DD-2FAF8E622647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54265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B17AF3-0965-4700-831A-D93041C3DF59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77927-4E3F-49D5-8E9A-BA669AED4AC3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73760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vi-V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vi-VN" smtClean="0"/>
              <a:t>Click to edit Master text styles</a:t>
            </a:r>
          </a:p>
          <a:p>
            <a:pPr lvl="1"/>
            <a:r>
              <a:rPr lang="vi-VN" altLang="vi-VN" smtClean="0"/>
              <a:t>Second level</a:t>
            </a:r>
          </a:p>
          <a:p>
            <a:pPr lvl="2"/>
            <a:r>
              <a:rPr lang="vi-VN" altLang="vi-VN" smtClean="0"/>
              <a:t>Third level</a:t>
            </a:r>
          </a:p>
          <a:p>
            <a:pPr lvl="3"/>
            <a:r>
              <a:rPr lang="vi-VN" altLang="vi-VN" smtClean="0"/>
              <a:t>Fourth level</a:t>
            </a:r>
          </a:p>
          <a:p>
            <a:pPr lvl="4"/>
            <a:r>
              <a:rPr lang="vi-VN" altLang="vi-V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6DC91EC-E772-4D30-8BA9-4AF95CF12C18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9838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9E05B41-EFD2-4EB0-8A1E-AABC27D0ED8F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484784"/>
            <a:ext cx="8928992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FF">
                      <a:alpha val="4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Arial" charset="0"/>
                <a:ea typeface="ＭＳ Ｐゴシック" charset="0"/>
              </a:rPr>
              <a:t>LUẬN VĂN TỐT NGHIỆP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3466" y="260648"/>
            <a:ext cx="7383640" cy="446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3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KHOA CÔNG NGHỆ THÔNG TIN &amp; TRUYỀN THÔNG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764704"/>
            <a:ext cx="4411071" cy="446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3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BỘ MÔN TIN HỌC ỨNG DỤNG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3528010"/>
            <a:ext cx="26837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SINH VIÊN THỰC HIỆN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913" y="3888050"/>
            <a:ext cx="3725700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Huỳnh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Đặng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Thành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Đạt</a:t>
            </a:r>
            <a:endParaRPr lang="en-US" sz="2500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MSSV: 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B1400942</a:t>
            </a:r>
            <a:endParaRPr lang="en-US" sz="25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3501008"/>
            <a:ext cx="26244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CÁN BỘ HƯỚNG DẪN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2417" y="3861048"/>
            <a:ext cx="3856440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Ths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.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Huỳnh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Phụng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Toàn</a:t>
            </a:r>
            <a:endParaRPr lang="en-US" sz="25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9289" y="2402885"/>
            <a:ext cx="555947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XÂY DỰNG WEBSITE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QUẢN LÝ</a:t>
            </a:r>
          </a:p>
          <a:p>
            <a:pPr algn="ctr">
              <a:defRPr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COFFE SHOP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5371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80D45-1D8C-413E-BCD1-E36B1A0A7978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vi-VN" altLang="vi-VN" sz="1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F4EC2D-447C-4A05-A7A2-3A8114B2B4B1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76261" y="4791266"/>
            <a:ext cx="24288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CÁN BỘ PHẢN BIỆN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1362" y="5160598"/>
            <a:ext cx="3338671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Ts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.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Nguyễn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Hữu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Hòa</a:t>
            </a:r>
            <a:endParaRPr lang="en-US" sz="2500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  <a:p>
            <a:pPr algn="ctr">
              <a:defRPr/>
            </a:pP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Ths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.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Vũ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5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Duy</a:t>
            </a:r>
            <a:r>
              <a:rPr lang="en-US" sz="25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</a:rPr>
              <a:t> Linh</a:t>
            </a:r>
            <a:endParaRPr lang="en-US" sz="25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NỘI DUNG THỰC HIỆN (tt)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Xác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định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yêu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cầu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hệ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thống</a:t>
            </a:r>
            <a:r>
              <a:rPr lang="en-US" sz="25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5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tt</a:t>
            </a:r>
            <a:r>
              <a:rPr lang="en-US" sz="25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):</a:t>
            </a:r>
            <a:endParaRPr lang="en-US" sz="25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61256" y="2276872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Yêu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cầu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phi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2" y="2852936"/>
            <a:ext cx="8103492" cy="12464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diện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diện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website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không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quá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phức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tạp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thanh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menu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đơn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font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chữ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dễ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nhìn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diện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trên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điện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thoại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,…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39552" y="4235637"/>
            <a:ext cx="8103492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tính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tương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thích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tương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thích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với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các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trình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duyệt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phổ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biến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9552" y="5256202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tính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bảo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mật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 an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toàn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bảo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mật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dữ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liệu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BC2F05-71F8-44ED-B9BC-CC72EA484E5A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F49FB-EE5C-4009-BF57-F7B3DC072CF4}" type="datetime1">
              <a:rPr lang="vi-VN" altLang="en-US" smtClean="0"/>
              <a:t>02/12/2018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NỘI DUNG THỰC HIỆN (tt)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Tóm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tắt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61256" y="2276872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khách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hàng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2" y="2852936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Xem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danh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sách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tìm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kiếm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23945" y="3429000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Đặt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hàng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online,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đặt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bàn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online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6318E8-2B7C-4762-84F6-A7FA8D930F39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447830-0796-4A08-B3C6-829F62DAE1EA}" type="datetime1">
              <a:rPr lang="vi-VN" altLang="en-US" smtClean="0"/>
              <a:t>02/12/2018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NỘI DUNG THỰC HIỆN (tt)</a:t>
            </a:r>
          </a:p>
        </p:txBody>
      </p:sp>
      <p:sp>
        <p:nvSpPr>
          <p:cNvPr id="358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CA7439-2D40-4727-9588-34B9C9BD0B73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35AE66-7651-415F-9A80-92758D8812B0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Tóm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tắt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):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61256" y="2276872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nhân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nhân</a:t>
            </a:r>
            <a:r>
              <a:rPr 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r>
              <a:rPr 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en-US" sz="2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61256" y="4865959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Đăng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ca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làm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8052" y="3617460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nhân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pha</a:t>
            </a:r>
            <a:r>
              <a:rPr 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chế</a:t>
            </a:r>
            <a:r>
              <a:rPr 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en-US" sz="2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5536" y="4208732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kho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nguyên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liệu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8643" y="2947166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phiếu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xuất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nguyên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liệu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khỏi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kho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58643" y="5564090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số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lượng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CA84-7755-4C07-A97E-05083F00408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3C6E-E69E-433E-88CA-02DF4FE45058}" type="slidenum">
              <a:rPr lang="vi-VN" altLang="vi-VN" smtClean="0"/>
              <a:pPr>
                <a:defRPr/>
              </a:pPr>
              <a:t>13</a:t>
            </a:fld>
            <a:endParaRPr lang="vi-VN" altLang="vi-VN"/>
          </a:p>
        </p:txBody>
      </p:sp>
      <p:sp>
        <p:nvSpPr>
          <p:cNvPr id="6" name="TextBox 5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Tóm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tắt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):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41707" y="2370090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nhân</a:t>
            </a:r>
            <a:r>
              <a:rPr 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r>
              <a:rPr 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thu</a:t>
            </a:r>
            <a:r>
              <a:rPr 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ngân</a:t>
            </a:r>
            <a:r>
              <a:rPr 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en-US" sz="2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200" y="3013498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khách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hàng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7200" y="3656906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bàn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57200" y="4286673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hóa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đơn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NỘI DUNG THỰC HIỆN (tt)</a:t>
            </a:r>
          </a:p>
        </p:txBody>
      </p:sp>
    </p:spTree>
    <p:extLst>
      <p:ext uri="{BB962C8B-B14F-4D97-AF65-F5344CB8AC3E}">
        <p14:creationId xmlns:p14="http://schemas.microsoft.com/office/powerpoint/2010/main" val="35344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NỘI DUNG THỰC HIỆN (tt)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Tóm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tắt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61256" y="2276872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trị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0274" y="3728083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phiếu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nhập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nguyên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liệu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696D6-EF0B-4E8E-96FC-9C29DACB2DAC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89987-36EE-4F1E-813B-3034173D5388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691952" y="3122350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Thừa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kế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các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quyền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hạn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của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những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nhân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khác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91952" y="4333816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voucher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8694" y="4925217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nhân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8694" y="5502642"/>
            <a:ext cx="8103492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ca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làm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NỘI DUNG THỰC HIỆN (tt)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Thiết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kế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hệ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thống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776D6-EDA5-4D0A-9CBC-09C5FB7C49D3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vi-VN" altLang="vi-VN" sz="1400" smtClean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826459" y="2848466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tập thực thể mối kết hợp (ER)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26459" y="3999088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cơ sở dữ liệu quan hệ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59871" y="4598022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phân rã chức năng (BFD)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3078C9-B7B7-41D8-AA67-85F09C871711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826459" y="2276872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Sơ đồ Usecase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26459" y="3423777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vật lý (PDM)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39056" y="5173333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dòng dữ liệu (DFD)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72468" y="5772267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tuần tự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58DE8-FF0A-44EB-9D57-0B133A115738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vi-VN" altLang="vi-VN" sz="140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835696" y="624521"/>
            <a:ext cx="720080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tập thực thể mối kết hợp (ER)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91AE0A-BE24-458F-8707-78354E131189}" type="datetime1">
              <a:rPr lang="vi-VN" altLang="en-US" smtClean="0"/>
              <a:t>02/12/2018</a:t>
            </a:fld>
            <a:endParaRPr lang="vi-V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6" y="1573300"/>
            <a:ext cx="8748464" cy="4675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353DE-1CFB-4F9A-82DC-359C9CF11D94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vi-VN" altLang="vi-VN" sz="140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835696" y="624521"/>
            <a:ext cx="6945323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cơ sở dữ liệu quan hệ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75F9E4-3AF3-4F92-B8FD-880FB4F2D86E}" type="datetime1">
              <a:rPr lang="vi-VN" altLang="en-US" smtClean="0"/>
              <a:t>02/12/2018</a:t>
            </a:fld>
            <a:endParaRPr lang="vi-V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9" y="1593812"/>
            <a:ext cx="7760218" cy="461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FD155C-B08D-4BBC-9ED2-DAD26BE02E39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vi-VN" altLang="vi-VN" sz="140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835696" y="624521"/>
            <a:ext cx="6945323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BFD phân rã chức năng người dùng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C3EA7E-F7EC-42CC-AFAC-851AF5550BA2}" type="datetime1">
              <a:rPr lang="vi-VN" altLang="en-US" smtClean="0"/>
              <a:t>02/12/2018</a:t>
            </a:fld>
            <a:endParaRPr lang="vi-V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7640116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43105-549F-4010-A142-8AAAA3AE4F40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vi-VN" altLang="vi-VN" sz="140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835696" y="624521"/>
            <a:ext cx="6945323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BFD phân rã chức năng người quản lý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F529F4-1051-45D9-99CF-9399B3DF69F9}" type="datetime1">
              <a:rPr lang="vi-VN" altLang="en-US" smtClean="0"/>
              <a:t>02/12/2018</a:t>
            </a:fld>
            <a:endParaRPr lang="vi-V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7" y="2708920"/>
            <a:ext cx="8465052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 txBox="1">
            <a:spLocks/>
          </p:cNvSpPr>
          <p:nvPr/>
        </p:nvSpPr>
        <p:spPr bwMode="auto">
          <a:xfrm>
            <a:off x="1908175" y="523875"/>
            <a:ext cx="43926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NỘI DUNG TRÌNH BÀY</a:t>
            </a:r>
          </a:p>
        </p:txBody>
      </p:sp>
      <p:sp>
        <p:nvSpPr>
          <p:cNvPr id="17411" name="AutoShape 2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T0" fmla="*/ 2147483646 w 21600"/>
              <a:gd name="T1" fmla="*/ 0 h 21600"/>
              <a:gd name="T2" fmla="*/ 1805036702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447800" y="1973263"/>
            <a:ext cx="4737100" cy="508000"/>
            <a:chOff x="1447800" y="1973263"/>
            <a:chExt cx="4737100" cy="508000"/>
          </a:xfrm>
        </p:grpSpPr>
        <p:sp>
          <p:nvSpPr>
            <p:cNvPr id="17457" name="AutoShape 8"/>
            <p:cNvSpPr>
              <a:spLocks noChangeArrowheads="1"/>
            </p:cNvSpPr>
            <p:nvPr/>
          </p:nvSpPr>
          <p:spPr bwMode="gray">
            <a:xfrm>
              <a:off x="1765300" y="1973263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1.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Tổng</a:t>
              </a:r>
              <a:r>
                <a:rPr lang="en-US" altLang="vi-VN" dirty="0" smtClean="0">
                  <a:solidFill>
                    <a:srgbClr val="000000"/>
                  </a:solidFill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quan</a:t>
              </a:r>
              <a:r>
                <a:rPr lang="en-US" altLang="vi-VN" dirty="0" smtClean="0">
                  <a:solidFill>
                    <a:srgbClr val="000000"/>
                  </a:solidFill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về</a:t>
              </a:r>
              <a:r>
                <a:rPr lang="en-US" altLang="vi-VN" dirty="0" smtClean="0">
                  <a:solidFill>
                    <a:srgbClr val="000000"/>
                  </a:solidFill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đề</a:t>
              </a:r>
              <a:r>
                <a:rPr lang="en-US" altLang="vi-VN" dirty="0" smtClean="0">
                  <a:solidFill>
                    <a:srgbClr val="000000"/>
                  </a:solidFill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tài</a:t>
              </a:r>
              <a:endParaRPr lang="en-US" alt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58" name="Group 9"/>
            <p:cNvGrpSpPr>
              <a:grpSpLocks/>
            </p:cNvGrpSpPr>
            <p:nvPr/>
          </p:nvGrpSpPr>
          <p:grpSpPr bwMode="auto">
            <a:xfrm>
              <a:off x="1447800" y="2062163"/>
              <a:ext cx="381000" cy="381000"/>
              <a:chOff x="2078" y="1680"/>
              <a:chExt cx="1615" cy="1615"/>
            </a:xfrm>
          </p:grpSpPr>
          <p:sp>
            <p:nvSpPr>
              <p:cNvPr id="17459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17460" name="Oval 1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62" name="Oval 1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64" name="Oval 1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</p:grp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981200" y="2636838"/>
            <a:ext cx="4724400" cy="508000"/>
            <a:chOff x="1981200" y="2743200"/>
            <a:chExt cx="4724400" cy="508000"/>
          </a:xfrm>
        </p:grpSpPr>
        <p:sp>
          <p:nvSpPr>
            <p:cNvPr id="17449" name="AutoShape 7"/>
            <p:cNvSpPr>
              <a:spLocks noChangeArrowheads="1"/>
            </p:cNvSpPr>
            <p:nvPr/>
          </p:nvSpPr>
          <p:spPr bwMode="gray">
            <a:xfrm>
              <a:off x="2286000" y="2743200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7F5C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2.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Cơ</a:t>
              </a: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sở</a:t>
              </a: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lý</a:t>
              </a: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thuyết</a:t>
              </a:r>
              <a:endParaRPr lang="en-US" alt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50" name="Group 16"/>
            <p:cNvGrpSpPr>
              <a:grpSpLocks/>
            </p:cNvGrpSpPr>
            <p:nvPr/>
          </p:nvGrpSpPr>
          <p:grpSpPr bwMode="auto">
            <a:xfrm>
              <a:off x="1981200" y="2849563"/>
              <a:ext cx="381000" cy="381000"/>
              <a:chOff x="2078" y="1680"/>
              <a:chExt cx="1615" cy="1615"/>
            </a:xfrm>
          </p:grpSpPr>
          <p:sp>
            <p:nvSpPr>
              <p:cNvPr id="17451" name="Oval 1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17452" name="Oval 18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54" name="Oval 2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25" name="Oval 21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56" name="Oval 2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</p:grp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133600" y="3284538"/>
            <a:ext cx="4724400" cy="508000"/>
            <a:chOff x="2133600" y="3611563"/>
            <a:chExt cx="4724400" cy="508000"/>
          </a:xfrm>
        </p:grpSpPr>
        <p:sp>
          <p:nvSpPr>
            <p:cNvPr id="17441" name="AutoShape 6"/>
            <p:cNvSpPr>
              <a:spLocks noChangeArrowheads="1"/>
            </p:cNvSpPr>
            <p:nvPr/>
          </p:nvSpPr>
          <p:spPr bwMode="gray">
            <a:xfrm>
              <a:off x="2438400" y="3611563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3.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Nội</a:t>
              </a: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dung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thực</a:t>
              </a: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hiện</a:t>
              </a:r>
              <a:endParaRPr lang="en-US" alt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42" name="Group 23"/>
            <p:cNvGrpSpPr>
              <a:grpSpLocks/>
            </p:cNvGrpSpPr>
            <p:nvPr/>
          </p:nvGrpSpPr>
          <p:grpSpPr bwMode="auto">
            <a:xfrm>
              <a:off x="2133600" y="3687763"/>
              <a:ext cx="381000" cy="381000"/>
              <a:chOff x="2078" y="1680"/>
              <a:chExt cx="1615" cy="1615"/>
            </a:xfrm>
          </p:grpSpPr>
          <p:sp>
            <p:nvSpPr>
              <p:cNvPr id="17443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17444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32" name="Oval 26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46" name="Oval 2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34" name="Oval 28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48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</p:grp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192338" y="3933825"/>
            <a:ext cx="4756150" cy="508000"/>
            <a:chOff x="2057400" y="4424363"/>
            <a:chExt cx="4756150" cy="508000"/>
          </a:xfrm>
        </p:grpSpPr>
        <p:sp>
          <p:nvSpPr>
            <p:cNvPr id="37" name="AutoShape 5"/>
            <p:cNvSpPr>
              <a:spLocks noChangeArrowheads="1"/>
            </p:cNvSpPr>
            <p:nvPr/>
          </p:nvSpPr>
          <p:spPr bwMode="gray">
            <a:xfrm>
              <a:off x="2393950" y="4424363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7F5CF"/>
                </a:gs>
              </a:gsLst>
              <a:lin ang="0" scaled="1"/>
            </a:gra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4.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Kết</a:t>
              </a: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quả</a:t>
              </a: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đạt</a:t>
              </a: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được</a:t>
              </a:r>
              <a:endPara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34" name="Group 30"/>
            <p:cNvGrpSpPr>
              <a:grpSpLocks/>
            </p:cNvGrpSpPr>
            <p:nvPr/>
          </p:nvGrpSpPr>
          <p:grpSpPr bwMode="auto">
            <a:xfrm>
              <a:off x="2057400" y="4525963"/>
              <a:ext cx="381000" cy="381000"/>
              <a:chOff x="2078" y="1680"/>
              <a:chExt cx="1615" cy="1615"/>
            </a:xfrm>
          </p:grpSpPr>
          <p:sp>
            <p:nvSpPr>
              <p:cNvPr id="17435" name="Oval 3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17436" name="Oval 3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41" name="Oval 33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38" name="Oval 3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43" name="Oval 35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40" name="Oval 3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</p:grp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2051050" y="4652963"/>
            <a:ext cx="5113338" cy="508000"/>
            <a:chOff x="1682750" y="5251450"/>
            <a:chExt cx="4718050" cy="508000"/>
          </a:xfrm>
        </p:grpSpPr>
        <p:sp>
          <p:nvSpPr>
            <p:cNvPr id="46" name="AutoShape 4"/>
            <p:cNvSpPr>
              <a:spLocks noChangeArrowheads="1"/>
            </p:cNvSpPr>
            <p:nvPr/>
          </p:nvSpPr>
          <p:spPr bwMode="gray">
            <a:xfrm>
              <a:off x="1981200" y="5251450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5.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Kết</a:t>
              </a: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luận</a:t>
              </a: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và</a:t>
              </a: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hướng</a:t>
              </a: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phát</a:t>
              </a:r>
              <a:r>
                <a:rPr lang="en-US" sz="250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triển</a:t>
              </a:r>
              <a:endPara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26" name="Group 37"/>
            <p:cNvGrpSpPr>
              <a:grpSpLocks/>
            </p:cNvGrpSpPr>
            <p:nvPr/>
          </p:nvGrpSpPr>
          <p:grpSpPr bwMode="auto">
            <a:xfrm>
              <a:off x="1682750" y="5300663"/>
              <a:ext cx="355600" cy="381000"/>
              <a:chOff x="2078" y="1680"/>
              <a:chExt cx="1615" cy="1615"/>
            </a:xfrm>
          </p:grpSpPr>
          <p:sp>
            <p:nvSpPr>
              <p:cNvPr id="17427" name="Oval 3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17428" name="Oval 3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50" name="Oval 40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1264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30" name="Oval 41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>
                <a:off x="2337" y="1936"/>
                <a:ext cx="1098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432" name="Oval 43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</p:grp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1563688" y="5368925"/>
            <a:ext cx="4737100" cy="508000"/>
            <a:chOff x="1447800" y="1973263"/>
            <a:chExt cx="4737100" cy="508000"/>
          </a:xfrm>
        </p:grpSpPr>
        <p:sp>
          <p:nvSpPr>
            <p:cNvPr id="17420" name="AutoShape 8"/>
            <p:cNvSpPr>
              <a:spLocks noChangeArrowheads="1"/>
            </p:cNvSpPr>
            <p:nvPr/>
          </p:nvSpPr>
          <p:spPr bwMode="gray">
            <a:xfrm>
              <a:off x="1765300" y="1973263"/>
              <a:ext cx="4419600" cy="5080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7E7F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6.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Tài</a:t>
              </a: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liệu</a:t>
              </a: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tham</a:t>
              </a:r>
              <a:r>
                <a:rPr lang="en-US" altLang="vi-VN" sz="250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vi-VN" sz="2500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ea typeface="ＭＳ Ｐゴシック" charset="0"/>
                  <a:cs typeface="ＭＳ Ｐゴシック" charset="0"/>
                </a:rPr>
                <a:t>khảo</a:t>
              </a:r>
              <a:endParaRPr lang="en-US" alt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21" name="Group 59"/>
            <p:cNvGrpSpPr>
              <a:grpSpLocks/>
            </p:cNvGrpSpPr>
            <p:nvPr/>
          </p:nvGrpSpPr>
          <p:grpSpPr bwMode="auto">
            <a:xfrm>
              <a:off x="1447800" y="2062163"/>
              <a:ext cx="381000" cy="381000"/>
              <a:chOff x="2078" y="1680"/>
              <a:chExt cx="1615" cy="1615"/>
            </a:xfrm>
          </p:grpSpPr>
          <p:sp>
            <p:nvSpPr>
              <p:cNvPr id="17422" name="Oval 6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17423" name="Oval 61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vi-VN" sz="1800"/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7419" name="Slide Number Placeholder 5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FB6D6-96B4-4E17-B00F-C558E30B9934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vi-VN" sz="1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477580-6DE7-4AB0-8146-807F29240AB9}" type="datetime1">
              <a:rPr lang="vi-VN" altLang="en-US" smtClean="0"/>
              <a:t>02/12/2018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KẾT QUẢ ĐẠT ĐƯỢC</a:t>
            </a:r>
          </a:p>
        </p:txBody>
      </p:sp>
      <p:sp>
        <p:nvSpPr>
          <p:cNvPr id="50180" name="Slide Number Placeholder 5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6A11E-08E2-43FA-9BFB-A66817467C08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vi-VN" altLang="vi-VN" sz="1400" smtClean="0"/>
          </a:p>
        </p:txBody>
      </p:sp>
      <p:sp>
        <p:nvSpPr>
          <p:cNvPr id="60" name="TextBox 59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kiến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thức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767532" y="2348880"/>
            <a:ext cx="7908924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Hiểu được lập trình website, hiểu được kỹ thuật lập trình website với </a:t>
            </a:r>
            <a:r>
              <a:rPr lang="en-GB" alt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Spring </a:t>
            </a:r>
            <a:r>
              <a:rPr lang="vi-VN" alt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framework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755576" y="3316694"/>
            <a:ext cx="792088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Nâng cao khả năng phân tích thiết kế hệ thống thông tin, khắc phục điểm yếu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755576" y="4217690"/>
            <a:ext cx="792088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Bổ sung thêm nhiều kiến thức về cơ sở dữ liệu, nâng cao kỹ năng 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Java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Javascript, jQuery, Ajax,…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755576" y="5139364"/>
            <a:ext cx="792088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Tiếp thu được khả năng lập trình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website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với mô hình MVC.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BF229-E8DD-44FD-9E62-BFC48A82417A}" type="datetime1">
              <a:rPr lang="vi-VN" altLang="en-US" smtClean="0"/>
              <a:t>02/12/2018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KẾT QUẢ ĐẠT ĐƯỢC (tt)</a:t>
            </a:r>
          </a:p>
        </p:txBody>
      </p:sp>
      <p:sp>
        <p:nvSpPr>
          <p:cNvPr id="52228" name="Slide Number Placeholder 5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FF0701-E4C0-448C-885C-B79CC4E229DA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vi-VN" altLang="vi-VN" sz="1400" smtClean="0"/>
          </a:p>
        </p:txBody>
      </p:sp>
      <p:sp>
        <p:nvSpPr>
          <p:cNvPr id="57" name="Rectangle 56"/>
          <p:cNvSpPr/>
          <p:nvPr/>
        </p:nvSpPr>
        <p:spPr>
          <a:xfrm>
            <a:off x="251520" y="2283158"/>
            <a:ext cx="8208912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defRPr/>
            </a:pP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Bước đầu xây dựng thành công 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website </a:t>
            </a:r>
            <a:r>
              <a:rPr lang="en-US" alt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mua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bán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đồ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dụng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trên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nền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Spring framework</a:t>
            </a:r>
            <a:r>
              <a:rPr lang="en-US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3173045"/>
            <a:ext cx="82192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Xây dựng các chức năng đáp ứng nhu cầu của từng đối tượng người dùng.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57200" y="4998730"/>
            <a:ext cx="820137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Hệ thống kết hợp nhiều công nghệ kỹ thuật xử lý Ajax, jQuery vào website để nâng cao tốc độ xử lý nhanh và chính xác.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F82DA-2E07-4797-A07F-6610AB4B14C9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200" y="4000815"/>
            <a:ext cx="81630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Hệ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thống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sử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dụng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các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công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nghệ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đang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được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sử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dụng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nhiều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như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Spring Framework, Hibernate Framework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CA84-7755-4C07-A97E-05083F00408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3C6E-E69E-433E-88CA-02DF4FE45058}" type="slidenum">
              <a:rPr lang="vi-VN" altLang="vi-VN" smtClean="0"/>
              <a:pPr>
                <a:defRPr/>
              </a:pPr>
              <a:t>22</a:t>
            </a:fld>
            <a:endParaRPr lang="vi-VN" altLang="vi-VN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KẾT QUẢ ĐẠT ĐƯỢC (tt)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815795" y="5784886"/>
            <a:ext cx="792088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 diện trang người dùng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7949"/>
            <a:ext cx="8030084" cy="37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CA84-7755-4C07-A97E-05083F00408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3C6E-E69E-433E-88CA-02DF4FE45058}" type="slidenum">
              <a:rPr lang="vi-VN" altLang="vi-VN" smtClean="0"/>
              <a:pPr>
                <a:defRPr/>
              </a:pPr>
              <a:t>23</a:t>
            </a:fld>
            <a:endParaRPr lang="vi-VN" altLang="vi-VN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KẾT QUẢ ĐẠT ĐƯỢC (tt)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815795" y="5784886"/>
            <a:ext cx="792088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 diện trang quản lý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6" y="1916832"/>
            <a:ext cx="8727204" cy="35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CA84-7755-4C07-A97E-05083F00408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3C6E-E69E-433E-88CA-02DF4FE45058}" type="slidenum">
              <a:rPr lang="vi-VN" altLang="vi-VN" smtClean="0"/>
              <a:pPr>
                <a:defRPr/>
              </a:pPr>
              <a:t>24</a:t>
            </a:fld>
            <a:endParaRPr lang="vi-VN" altLang="vi-VN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KẾT QUẢ ĐẠT ĐƯỢC (tt)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815795" y="5784886"/>
            <a:ext cx="792088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 diện quản lý sản phẩm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9258"/>
            <a:ext cx="8182697" cy="38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CA84-7755-4C07-A97E-05083F00408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3C6E-E69E-433E-88CA-02DF4FE45058}" type="slidenum">
              <a:rPr lang="vi-VN" altLang="vi-VN" smtClean="0"/>
              <a:pPr>
                <a:defRPr/>
              </a:pPr>
              <a:t>25</a:t>
            </a:fld>
            <a:endParaRPr lang="vi-VN" altLang="vi-VN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KẾT QUẢ ĐẠT ĐƯỢC (tt)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815795" y="5784886"/>
            <a:ext cx="792088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 diện quản lý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kho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57932"/>
            <a:ext cx="8485155" cy="39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CA84-7755-4C07-A97E-05083F00408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3C6E-E69E-433E-88CA-02DF4FE45058}" type="slidenum">
              <a:rPr lang="vi-VN" altLang="vi-VN" smtClean="0"/>
              <a:pPr>
                <a:defRPr/>
              </a:pPr>
              <a:t>26</a:t>
            </a:fld>
            <a:endParaRPr lang="vi-VN" altLang="vi-VN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KẾT QUẢ ĐẠT ĐƯỢC (tt)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815795" y="5784886"/>
            <a:ext cx="792088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 diện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thống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kê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95" y="1690706"/>
            <a:ext cx="7572629" cy="40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691680" y="524098"/>
            <a:ext cx="7236296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 KẾT LUẬN &amp; HƯỚNG PHÁT TRIỂN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2FD788-427E-4043-BB2C-AE7941D628DC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vi-VN" altLang="vi-VN" sz="140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Kết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luận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Ưu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điểm</a:t>
            </a:r>
            <a:endParaRPr lang="en-US" sz="25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05044" y="3781212"/>
            <a:ext cx="788252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Việc quản lý, mua bán hàng hoàn toàn thực hiện trên nền web mọi lúc mọi nơi chỉ cần kết nối với Internet.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85864" y="4729643"/>
            <a:ext cx="792088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Website với nhiều tính năng dễ sử dụng, đơn giản, cơ sở dữ liệu thống nhất, ràng buộc chặt chẽ.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91580" y="2276872"/>
            <a:ext cx="78825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 diện website đẹp mắt, thân thiện, hài hòa.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1580" y="2846256"/>
            <a:ext cx="8136396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Trang quản trị với nhiều chức năng, hỗ trợ tương đối đầy đủ cho công tác quản lý dễ dàng, đạt hiệu quả cao.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1BAFB3-115C-4816-85FA-123B3669335F}" type="datetime1">
              <a:rPr lang="vi-VN" altLang="en-US" smtClean="0"/>
              <a:t>02/12/2018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691680" y="524098"/>
            <a:ext cx="763284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 KẾT LUẬN &amp; HƯỚNG PHÁT TRIỂN (tt)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B87C9A-C702-4716-A862-607439268C5E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vi-VN" altLang="vi-VN" sz="140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Kết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luận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Nhược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điểm</a:t>
            </a:r>
            <a:endParaRPr lang="en-US" sz="25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4124135"/>
            <a:ext cx="81977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Chưa tích hợp các hình thức thanh toán trực tuyến.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7200" y="4719853"/>
            <a:ext cx="82169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Một vài chức năng còn nhiều hạn chế khi áp dụng vào thực tế, chưa được sáng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tạo.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200" y="2276224"/>
            <a:ext cx="81977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 năng thống kê – báo cáo chưa hoàn chỉnh,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chưa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thực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hiện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được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chat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hỗ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trợ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trực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tuyến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5A7396-D8FF-4F03-95AD-0D388E49036E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457200" y="5643808"/>
            <a:ext cx="82105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Triển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khai phát triển ở quy mô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nhỏ.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57200" y="3262361"/>
            <a:ext cx="81977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Chưa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thực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hiện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bình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luận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bằng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khoản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mạng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xã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hội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691680" y="524098"/>
            <a:ext cx="763284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 KẾT LUẬN &amp; HƯỚNG PHÁT TRIỂN (tt)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ECF26-EB65-47F6-9CDD-CFD4C5A5FA0D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vi-VN" altLang="vi-VN" sz="140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Hướng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phát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triển</a:t>
            </a:r>
            <a:endParaRPr lang="en-US" sz="25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76052" y="2975594"/>
            <a:ext cx="788252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Tích hợp các hình thức thanh toán trực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tuyến, chat trực tuyến.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76052" y="2372584"/>
            <a:ext cx="792088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Hoàn thiện hơn các chức năng đã đạt được.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76052" y="3937039"/>
            <a:ext cx="792088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Cho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phép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khách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hang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liên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kết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với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các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khoản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mạng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xã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hội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và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có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thể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bình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luận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2EC53-A09C-4870-8833-733BA07545C8}" type="datetime1">
              <a:rPr lang="vi-VN" altLang="en-US" smtClean="0"/>
              <a:t>02/12/2018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TỔNG QUAN VỀ ĐỀ TÀI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do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chọn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1256" y="2420888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Đất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nước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đang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trong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giai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đoạn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Công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nghiệp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hóa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và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hiện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đại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hóa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61256" y="4223410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Việc mua bán tại các cửa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hang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đồ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ăn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thức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uống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đều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hầu hết được thực hiện cách thủ công.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1256" y="5159514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Việc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tin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học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hóa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và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giới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thiệu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điều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hết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sức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cần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thiết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nhằm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giảm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thiểu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nhiều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loại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chi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phí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01C2EA-8615-4B58-A82B-E065AC8F3841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C0F9C-8793-48A4-A761-40A1D08F5506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395536" y="3311489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→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thay đổi mang tính đột phá của CNTT → nhu cầu mua bán và giao dịch trực tuyến cũng tăng nhanh.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890A0-5F01-4206-B8D2-4B5D7F785C45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vi-VN" altLang="vi-VN" sz="14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907704" y="524098"/>
            <a:ext cx="684076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TÀI LIỆU THAM KHẢO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700808"/>
            <a:ext cx="8208912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defRPr/>
            </a:pP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[1] 	</a:t>
            </a:r>
            <a:r>
              <a:rPr lang="vi-VN" alt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Nguyễn Đức Khoa</a:t>
            </a: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vi-VN" altLang="en-US" sz="2500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Giáo trình môn Cơ sở dữ liệu và Hệ quản trị cơ sở dữ liệu cơ bản</a:t>
            </a: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Khoa CNTT &amp; TT – Trường Đại học Cần Thơ.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3143289"/>
            <a:ext cx="8208912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defRPr/>
            </a:pP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[2] 	</a:t>
            </a:r>
            <a:r>
              <a:rPr lang="vi-VN" alt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Nguyễn Minh Trung</a:t>
            </a: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vi-VN" altLang="en-US" sz="2500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Giáo trình môn Cơ sở dữ liệu và Hệ quản trị cơ sở dữ liệu nâng cao</a:t>
            </a: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Khoa CNTT &amp; TT – Trường Đại học Cần Thơ.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4580891"/>
            <a:ext cx="8208912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defRPr/>
            </a:pP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[3] 	</a:t>
            </a:r>
            <a:r>
              <a:rPr lang="en-US" alt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Bill </a:t>
            </a:r>
            <a:r>
              <a:rPr lang="en-US" alt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Keck</a:t>
            </a:r>
            <a:r>
              <a:rPr lang="en-US" alt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en-US" sz="2500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Laravel</a:t>
            </a:r>
            <a:r>
              <a:rPr lang="en-US" altLang="en-US" sz="25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5.4 for beginners</a:t>
            </a:r>
            <a:r>
              <a:rPr lang="en-US" altLang="en-US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vi-VN" altLang="en-US" sz="2500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740" y="5249052"/>
            <a:ext cx="88924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[4] </a:t>
            </a:r>
            <a:r>
              <a:rPr lang="vi-VN" alt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Robin Nixon</a:t>
            </a:r>
            <a:r>
              <a:rPr lang="vi-VN" alt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vi-VN" altLang="en-US" sz="2500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Learning PHP, MySQL &amp; JavaScript</a:t>
            </a:r>
            <a:r>
              <a:rPr lang="vi-VN" altLang="en-US" sz="25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vi-VN" altLang="en-US" sz="2500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77633-0B9D-48AF-B1F8-21826AC10C4C}" type="datetime1">
              <a:rPr lang="vi-VN" altLang="en-US" smtClean="0"/>
              <a:t>02/12/2018</a:t>
            </a:fld>
            <a:endParaRPr lang="vi-V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 bwMode="auto">
          <a:xfrm>
            <a:off x="1617759" y="332656"/>
            <a:ext cx="763284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glow rad="139700">
                    <a:srgbClr val="CCFFCC">
                      <a:alpha val="40000"/>
                    </a:srgbClr>
                  </a:glow>
                  <a:reflection blurRad="12700" stA="28000" endPos="45000" dist="1000" dir="5400000" sy="-100000" algn="bl" rotWithShape="0"/>
                </a:effectLst>
              </a:rPr>
              <a:t>DEMO CHƯƠNG TRÌNH</a:t>
            </a:r>
          </a:p>
        </p:txBody>
      </p:sp>
      <p:sp>
        <p:nvSpPr>
          <p:cNvPr id="624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48658-13FE-4DB2-B7E6-82E5CE91F7D0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vi-VN" altLang="vi-VN" sz="1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C88A1A-39F4-41C1-A513-6A03AA56B7B9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82998" y="4196056"/>
            <a:ext cx="792088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Google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Chrome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82998" y="5401872"/>
            <a:ext cx="78825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Hibernate Framework 5.37 final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82998" y="1835956"/>
            <a:ext cx="78825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Demo trên máy tính cục bộ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93177" y="2388316"/>
            <a:ext cx="792088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Windows 10 (64 bit)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93177" y="2940676"/>
            <a:ext cx="78825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+ RAM 4G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12357" y="3430821"/>
            <a:ext cx="78825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+ Intel Core 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i7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82998" y="4864911"/>
            <a:ext cx="78825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Spring Framework 5.01</a:t>
            </a:r>
            <a:endParaRPr lang="vi-VN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 bwMode="auto">
          <a:xfrm>
            <a:off x="755576" y="2708920"/>
            <a:ext cx="763284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glow rad="139700">
                    <a:srgbClr val="CCFFCC">
                      <a:alpha val="40000"/>
                    </a:srgbClr>
                  </a:glow>
                  <a:reflection blurRad="12700" stA="28000" endPos="45000" dist="1000" dir="5400000" sy="-100000" algn="bl" rotWithShape="0"/>
                </a:effectLst>
              </a:rPr>
              <a:t>CẢM ƠN QUÝ THẦY CÔ ĐÃ LẮNG NGHE !</a:t>
            </a:r>
          </a:p>
        </p:txBody>
      </p:sp>
      <p:sp>
        <p:nvSpPr>
          <p:cNvPr id="645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3FAEA-5D12-44E6-9B4C-F940D85B852A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vi-VN" altLang="vi-VN" sz="1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13929-11FA-4C2D-8A94-B25918F85F10}" type="datetime1">
              <a:rPr lang="vi-VN" altLang="en-US" smtClean="0"/>
              <a:t>02/12/2018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Mục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tiêu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1256" y="2349212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Giao diện website thân thiện với nhiều tính năng dễ sử dụng, cơ sở dữ liệu thống nhất, ràng buộc chặt chẽ.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1256" y="3623113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Cung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cấp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khách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hàng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những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và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tiện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ích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7200" y="4898984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Cung cấp các chức năng giúp quản trị viên quản lý dễ dàng hơn.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3F59E2-91E4-491A-83A0-2FFD1F61AB5C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BFE4A5-D4F0-482D-BD5E-8CD722D6BF97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TỔNG QUAN VỀ ĐỀ TÀI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Giới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hạn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và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phạm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vi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1256" y="2348880"/>
            <a:ext cx="8281788" cy="12464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Xây dựng website với các chức năng quản lý sản phẩm, nhập – bán hàng, thống kê báo cáo, tìm kiếm sản phẩm,... nhanh chóng và hiệu quả.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5984" y="3645024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Khách hàng có thể đặt mua sản phẩm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trực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tuyến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hoặc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đặt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bàn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trực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tuyến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tiết kiệm thời gian, chi phí đi lại.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08348" y="4653136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Phạm vi ứng dụng: sử dụng trực tuyến online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08348" y="5256202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Đối tượng sử dụng: quản trị viên, nhân viên cửa hàng và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khách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hàng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FEB8B-EEAC-4895-BC82-13B7C7BC6968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DC1D73-FC3D-4D0B-B4B0-49CD1F1DA908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TỔNG QUAN VỀ ĐỀ TÀI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CƠ SỞ LÝ THUYẾT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thuyết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56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1725DD-1833-48E5-9CF7-7B7320FA81C7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46F70-2162-4D14-B4EE-740F99007431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804155" y="3668628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Mô hình MVC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04155" y="4314593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HTML, CSS, jQuery, Ajax, Bootstrap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96536" y="2409577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Nắm vững kỹ thuật phân tích thiết kế hệ thống thông tin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96795" y="3016960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Nắm vững các cách tổ chức, thiết kế cơ sở dữ liệu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kỹ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thuật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67532" y="2515766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Sử dụng 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Spring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framework 5.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01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62596" y="3551195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Sử dụng công cụ 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Spring Suite Tool 4.01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62596" y="4141968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Sử dụng hệ quản trị cơ sở dữ liệu MySQL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78079" y="4809564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Sử dụng Power Designer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00944" y="5415925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Google Chorme, Mozilla Firefox, Microsoft Edge,…</a:t>
            </a:r>
          </a:p>
        </p:txBody>
      </p:sp>
      <p:sp>
        <p:nvSpPr>
          <p:cNvPr id="27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6406D-2ACB-4559-A7EB-9B9409058BC5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25E256-CFCF-497C-AC83-A8773028EAF2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CƠ SỞ LÝ THUYẾT (tt)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62596" y="3013340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Sử dụng 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Hibernate 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framework 5.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37 final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6406D-2ACB-4559-A7EB-9B9409058BC5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25E256-CFCF-497C-AC83-A8773028EAF2}" type="datetime1">
              <a:rPr lang="vi-VN" altLang="en-US" smtClean="0"/>
              <a:t>02/12/2018</a:t>
            </a:fld>
            <a:endParaRPr lang="vi-VN" alt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611125" y="5416113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Kiến trúc mô hình MVC trong </a:t>
            </a:r>
            <a:r>
              <a:rPr lang="en-GB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Spring</a:t>
            </a:r>
            <a:r>
              <a:rPr lang="vi-VN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vi-VN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framework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CƠ SỞ LÝ THUYẾT (tt)</a:t>
            </a:r>
          </a:p>
        </p:txBody>
      </p:sp>
      <p:pic>
        <p:nvPicPr>
          <p:cNvPr id="1026" name="Picture 2" descr="Káº¿t quáº£ hÃ¬nh áº£nh cho kiáº¿n trÃºc mÃ´ hÃ¬nh mvc trong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7233"/>
            <a:ext cx="5472608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1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 bwMode="auto">
          <a:xfrm>
            <a:off x="1907704" y="524098"/>
            <a:ext cx="568863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NỘI DUNG THỰC HIỆN </a:t>
            </a:r>
            <a:r>
              <a:rPr lang="vi-V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vi-VN" sz="3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95536" y="1772816"/>
            <a:ext cx="828092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đề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tài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Xác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định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yêu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cầu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hệ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thống</a:t>
            </a:r>
            <a:r>
              <a:rPr lang="en-US" sz="2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61256" y="2276872"/>
            <a:ext cx="8281788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Yêu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cầu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nghiệp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vụ</a:t>
            </a:r>
            <a:r>
              <a:rPr lang="en-US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61256" y="2852936"/>
            <a:ext cx="8281788" cy="12464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Đối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với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người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trị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người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có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quyền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cao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nhất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trong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hệ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thống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thành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sản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phẩm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quản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lý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hóa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đơn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thống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kê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báo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cáo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,…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55328" y="4223410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Đối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với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nhân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viên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có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quyền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truy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cập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vào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chức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năng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tùy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theo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quyền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đã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được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cung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cấp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55328" y="5159514"/>
            <a:ext cx="8281788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Đối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với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khách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hàng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có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quyền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mua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hàng</a:t>
            </a:r>
            <a:r>
              <a:rPr lang="en-US" sz="25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trực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tuyến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đặt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bàn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trực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5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tuyến</a:t>
            </a:r>
            <a:r>
              <a:rPr lang="en-US" sz="25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ＭＳ Ｐゴシック" charset="0"/>
                <a:cs typeface="ＭＳ Ｐゴシック" charset="0"/>
              </a:rPr>
              <a:t>,...</a:t>
            </a:r>
            <a:endParaRPr lang="en-US" sz="25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82E3A7-6BDB-49E9-AF2B-FD567DCE94D9}" type="slidenum">
              <a:rPr lang="vi-VN" altLang="vi-V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vi-VN" altLang="vi-VN" sz="140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F6E0B-EF3A-41D5-91F1-8D87229F8A25}" type="datetime1">
              <a:rPr lang="vi-VN" altLang="en-US" smtClean="0"/>
              <a:t>02/12/2018</a:t>
            </a:fld>
            <a:endParaRPr lang="vi-V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2299</Words>
  <Application>Microsoft Office PowerPoint</Application>
  <PresentationFormat>On-screen Show (4:3)</PresentationFormat>
  <Paragraphs>321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ＭＳ Ｐゴシック</vt:lpstr>
      <vt:lpstr>Arial</vt:lpstr>
      <vt:lpstr>Calibri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&lt;arabianhorse&gt;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KertDuy</dc:creator>
  <cp:lastModifiedBy>Thanh Dat Huynh Dang</cp:lastModifiedBy>
  <cp:revision>258</cp:revision>
  <dcterms:created xsi:type="dcterms:W3CDTF">2014-11-23T14:54:57Z</dcterms:created>
  <dcterms:modified xsi:type="dcterms:W3CDTF">2018-12-02T15:12:44Z</dcterms:modified>
</cp:coreProperties>
</file>