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352" r:id="rId5"/>
    <p:sldId id="392" r:id="rId6"/>
    <p:sldId id="379" r:id="rId7"/>
    <p:sldId id="411" r:id="rId8"/>
    <p:sldId id="404" r:id="rId9"/>
    <p:sldId id="410" r:id="rId10"/>
    <p:sldId id="406" r:id="rId11"/>
    <p:sldId id="395" r:id="rId12"/>
  </p:sldIdLst>
  <p:sldSz cx="12192000" cy="6858000"/>
  <p:notesSz cx="6794500" cy="9906000"/>
  <p:embeddedFontLst>
    <p:embeddedFont>
      <p:font typeface="Neuropolitical" panose="020B0500000000000000" pitchFamily="34" charset="0"/>
      <p:regular r:id="rId15"/>
    </p:embeddedFont>
  </p:embeddedFontLst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orient="horz" pos="2296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2251" userDrawn="1">
          <p15:clr>
            <a:srgbClr val="A4A3A4"/>
          </p15:clr>
        </p15:guide>
        <p15:guide id="8" pos="151" userDrawn="1">
          <p15:clr>
            <a:srgbClr val="A4A3A4"/>
          </p15:clr>
        </p15:guide>
        <p15:guide id="9" pos="7529" userDrawn="1">
          <p15:clr>
            <a:srgbClr val="A4A3A4"/>
          </p15:clr>
        </p15:guide>
        <p15:guide id="10" pos="332" userDrawn="1">
          <p15:clr>
            <a:srgbClr val="A4A3A4"/>
          </p15:clr>
        </p15:guide>
        <p15:guide id="11" pos="7348" userDrawn="1">
          <p15:clr>
            <a:srgbClr val="A4A3A4"/>
          </p15:clr>
        </p15:guide>
        <p15:guide id="12" pos="2631" userDrawn="1">
          <p15:clr>
            <a:srgbClr val="A4A3A4"/>
          </p15:clr>
        </p15:guide>
        <p15:guide id="13" pos="4989" userDrawn="1">
          <p15:clr>
            <a:srgbClr val="A4A3A4"/>
          </p15:clr>
        </p15:guide>
        <p15:guide id="14" pos="2691" userDrawn="1">
          <p15:clr>
            <a:srgbClr val="A4A3A4"/>
          </p15:clr>
        </p15:guide>
        <p15:guide id="15" pos="3871" userDrawn="1">
          <p15:clr>
            <a:srgbClr val="A4A3A4"/>
          </p15:clr>
        </p15:guide>
        <p15:guide id="16" pos="3809" userDrawn="1">
          <p15:clr>
            <a:srgbClr val="A4A3A4"/>
          </p15:clr>
        </p15:guide>
        <p15:guide id="17" pos="5049" userDrawn="1">
          <p15:clr>
            <a:srgbClr val="A4A3A4"/>
          </p15:clr>
        </p15:guide>
        <p15:guide id="18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5DC"/>
    <a:srgbClr val="B2B2B2"/>
    <a:srgbClr val="EAEAEA"/>
    <a:srgbClr val="A6A6A6"/>
    <a:srgbClr val="FFC266"/>
    <a:srgbClr val="E28700"/>
    <a:srgbClr val="BF7300"/>
    <a:srgbClr val="74747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087" autoAdjust="0"/>
  </p:normalViewPr>
  <p:slideViewPr>
    <p:cSldViewPr showGuides="1">
      <p:cViewPr varScale="1">
        <p:scale>
          <a:sx n="119" d="100"/>
          <a:sy n="119" d="100"/>
        </p:scale>
        <p:origin x="610" y="86"/>
      </p:cViewPr>
      <p:guideLst>
        <p:guide orient="horz" pos="845"/>
        <p:guide orient="horz" pos="4201"/>
        <p:guide orient="horz" pos="119"/>
        <p:guide orient="horz" pos="3702"/>
        <p:guide orient="horz" pos="2296"/>
        <p:guide orient="horz" pos="2614"/>
        <p:guide orient="horz" pos="2251"/>
        <p:guide pos="151"/>
        <p:guide pos="7529"/>
        <p:guide pos="332"/>
        <p:guide pos="7348"/>
        <p:guide pos="2631"/>
        <p:guide pos="4989"/>
        <p:guide pos="2691"/>
        <p:guide pos="3871"/>
        <p:guide pos="3809"/>
        <p:guide pos="5049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844" y="-126"/>
      </p:cViewPr>
      <p:guideLst>
        <p:guide orient="horz" pos="311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2B374-514F-45E9-82B1-9EFE5957402D}" type="datetime1">
              <a:rPr lang="de-DE" sz="1000" smtClean="0"/>
              <a:pPr/>
              <a:t>04.12.2019</a:t>
            </a:fld>
            <a:endParaRPr lang="en-US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562"/>
            <a:ext cx="6204250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Author,   © Continental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348198" y="9408562"/>
            <a:ext cx="444716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43C6-54A0-4B02-90E1-3C542925432B}" type="slidenum">
              <a:rPr lang="en-US" sz="1000" smtClean="0"/>
              <a:pPr/>
              <a:t>‹Nr.›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11852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7890" y="0"/>
            <a:ext cx="2945024" cy="495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323F5C47-E162-42FA-98C0-1ACA2E25758A}" type="datetime1">
              <a:rPr lang="de-DE" smtClean="0"/>
              <a:pPr/>
              <a:t>04.12.2019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4" y="4705073"/>
            <a:ext cx="5436234" cy="44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562"/>
            <a:ext cx="5877353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Author,   © Continental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15367" y="9408562"/>
            <a:ext cx="677546" cy="495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4F3B0EB-BCD0-4177-BBAD-12CC6917385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34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F5C47-E162-42FA-98C0-1ACA2E25758A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B0EB-BCD0-4177-BBAD-12CC691738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F5C47-E162-42FA-98C0-1ACA2E25758A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B0EB-BCD0-4177-BBAD-12CC691738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2950"/>
            <a:ext cx="6602412" cy="37147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134" y="4706150"/>
            <a:ext cx="5436234" cy="4457700"/>
          </a:xfrm>
          <a:noFill/>
          <a:ln/>
        </p:spPr>
        <p:txBody>
          <a:bodyPr/>
          <a:lstStyle/>
          <a:p>
            <a:pPr eaLnBrk="1" hangingPunct="1"/>
            <a:endParaRPr lang="en-US" altLang="zh-CN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8CA14D-6852-46AA-B36A-4437D0482A78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809E2-A699-42BB-ABC4-0EEDC136AB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71974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5" y="188913"/>
            <a:ext cx="11713633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>
                <a:solidFill>
                  <a:schemeClr val="bg1"/>
                </a:solidFill>
              </a:rPr>
              <a:t>Bitte</a:t>
            </a:r>
            <a:r>
              <a:rPr lang="en-US" sz="1600" baseline="0" noProof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Please cover</a:t>
            </a:r>
            <a:r>
              <a:rPr lang="en-US" sz="1600" baseline="0" noProof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4401108"/>
            <a:ext cx="10896188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746878"/>
            <a:ext cx="10896187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5" y="1"/>
            <a:ext cx="3407833" cy="130492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 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37909" y="1215538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3644900"/>
            <a:ext cx="11137900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CEF923-CC27-4F42-A3CA-3535FDEA38A8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8"/>
            <a:ext cx="5520267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8" y="1341438"/>
            <a:ext cx="5522384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2" y="296863"/>
            <a:ext cx="11137899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E903120-3BAB-48D5-8178-C932D0FCD2E2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7"/>
            <a:ext cx="5520267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88E913E-A622-4FF1-B97B-42C8AFF19EFD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341437"/>
            <a:ext cx="3649133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1434" y="1341438"/>
            <a:ext cx="3649133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015818" y="1341438"/>
            <a:ext cx="3649133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9857078E-6325-488D-A844-6B585767C8A3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341438"/>
            <a:ext cx="552026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9" y="1341438"/>
            <a:ext cx="5522383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59B82B3-D0E1-436E-87BF-63B7462754E4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527053" y="3644901"/>
            <a:ext cx="5520265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6142568" y="3644901"/>
            <a:ext cx="5522384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8E95C-90A9-47F3-94FC-26BB930BF367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1C0433-6B39-4E2B-8F5B-6B4B244C3ECE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silver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9F1013-C68F-45DE-A2A8-ABB1776BF6C1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1340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03D1D1-7F42-43C4-ADD4-518F62B4B1A7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91F275-0A79-47DF-8CE0-6E5191350150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2FEDD3-893C-49FF-8882-6FC7BC61D6E5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7051" y="3114489"/>
            <a:ext cx="11137900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45689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CC1F9-E5C4-4DE1-A8E3-E6949A1E558A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bg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3839314"/>
            <a:ext cx="10896187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185084"/>
            <a:ext cx="10896187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12192000" cy="6858001"/>
            <a:chOff x="0" y="-1"/>
            <a:chExt cx="9144000" cy="6858001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1889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669087"/>
                <a:ext cx="9144000" cy="1889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5" y="188913"/>
            <a:ext cx="11713633" cy="6480174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>
                <a:solidFill>
                  <a:schemeClr val="bg1"/>
                </a:solidFill>
              </a:rPr>
              <a:t>Bitte</a:t>
            </a:r>
            <a:r>
              <a:rPr lang="en-US" sz="1600" baseline="0" noProof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Please cover</a:t>
            </a:r>
            <a:r>
              <a:rPr lang="en-US" sz="1600" baseline="0" noProof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4401108"/>
            <a:ext cx="10896188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746878"/>
            <a:ext cx="10896187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6021289"/>
            <a:ext cx="3504787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6" y="6021289"/>
            <a:ext cx="6767729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5" y="1"/>
            <a:ext cx="3407833" cy="130492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 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37909" y="1215538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silver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6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D55E88-34B4-42E5-9DA2-8E866D3D3D47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20" name="Rechteck 19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0126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39444B-FB5A-407E-88EB-64BE3DC64896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6094965"/>
            <a:ext cx="24768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1451C9-93A8-4493-A949-834F0A4C621C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3E2FF0-B26C-4EFC-BF0E-956DFE4C933C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bg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669087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724406-19C3-4AAF-923B-8B877F8F9929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 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3121;MIO_UPDATE=True;MIO_VERSION=03.07.2013 15:15:00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527051" y="6044592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850" y="6095033"/>
            <a:ext cx="2476500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051" y="1341439"/>
            <a:ext cx="11137900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8467313" y="6224489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61B0F03-4438-41D6-A13D-82FE00E669C6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8467314" y="6375515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 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184566" y="6375515"/>
            <a:ext cx="48038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68542" y="6375515"/>
            <a:ext cx="3635705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Public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68543" y="6237313"/>
            <a:ext cx="3635704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llipse 3" hidden="1"/>
          <p:cNvSpPr/>
          <p:nvPr>
            <p:custDataLst>
              <p:tags r:id="rId24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ntinental/ec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rosima.com/" TargetMode="External"/><Relationship Id="rId2" Type="http://schemas.openxmlformats.org/officeDocument/2006/relationships/hyperlink" Target="http://lcm-proj.github.io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eclipse/iceory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flatbuffers/" TargetMode="External"/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msgpack.org/" TargetMode="External"/><Relationship Id="rId4" Type="http://schemas.openxmlformats.org/officeDocument/2006/relationships/hyperlink" Target="https://capnproto.org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2027548" y="4518797"/>
            <a:ext cx="8172141" cy="648072"/>
          </a:xfrm>
        </p:spPr>
        <p:txBody>
          <a:bodyPr/>
          <a:lstStyle/>
          <a:p>
            <a:r>
              <a:rPr lang="de-DE" sz="4000" dirty="0">
                <a:latin typeface="Neuropolitical" pitchFamily="34" charset="0"/>
              </a:rPr>
              <a:t>eCAL5</a:t>
            </a:r>
            <a:endParaRPr lang="de-DE" dirty="0">
              <a:latin typeface="Neuropolitical" pitchFamily="34" charset="0"/>
            </a:endParaRPr>
          </a:p>
        </p:txBody>
      </p:sp>
      <p:sp>
        <p:nvSpPr>
          <p:cNvPr id="27" name="Untertitel 26"/>
          <p:cNvSpPr>
            <a:spLocks noGrp="1"/>
          </p:cNvSpPr>
          <p:nvPr>
            <p:ph type="subTitle" idx="1"/>
          </p:nvPr>
        </p:nvSpPr>
        <p:spPr>
          <a:xfrm>
            <a:off x="2027548" y="5244793"/>
            <a:ext cx="8172140" cy="626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e</a:t>
            </a:r>
            <a:r>
              <a:rPr lang="en-US" dirty="0">
                <a:latin typeface="Neuropolitical" pitchFamily="34" charset="0"/>
              </a:rPr>
              <a:t>nhanced </a:t>
            </a:r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C</a:t>
            </a:r>
            <a:r>
              <a:rPr lang="en-US" dirty="0">
                <a:latin typeface="Neuropolitical" pitchFamily="34" charset="0"/>
              </a:rPr>
              <a:t>ommunication </a:t>
            </a:r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A</a:t>
            </a:r>
            <a:r>
              <a:rPr lang="en-US" dirty="0">
                <a:latin typeface="Neuropolitical" pitchFamily="34" charset="0"/>
              </a:rPr>
              <a:t>bstraction </a:t>
            </a:r>
            <a:r>
              <a:rPr lang="en-US" dirty="0">
                <a:solidFill>
                  <a:schemeClr val="accent1"/>
                </a:solidFill>
                <a:latin typeface="Neuropolitical" pitchFamily="34" charset="0"/>
              </a:rPr>
              <a:t>L</a:t>
            </a:r>
            <a:r>
              <a:rPr lang="en-US" dirty="0">
                <a:latin typeface="Neuropolitical" pitchFamily="34" charset="0"/>
              </a:rPr>
              <a:t>ayer</a:t>
            </a:r>
            <a:endParaRPr lang="en-US" dirty="0">
              <a:solidFill>
                <a:schemeClr val="accent1"/>
              </a:solidFill>
              <a:latin typeface="Neuropolitical" pitchFamily="34" charset="0"/>
            </a:endParaRPr>
          </a:p>
        </p:txBody>
      </p:sp>
      <p:pic>
        <p:nvPicPr>
          <p:cNvPr id="9" name="Picture 2" descr="U:\Continental-Pictures\Continental-Car\Global-Motiv-2013\Global-Motiv_kl.jpg">
            <a:extLst>
              <a:ext uri="{FF2B5EF4-FFF2-40B4-BE49-F238E27FC236}">
                <a16:creationId xmlns:a16="http://schemas.microsoft.com/office/drawing/2014/main" id="{BB45746E-8075-4306-867E-CDB53D92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60" b="21572"/>
          <a:stretch>
            <a:fillRect/>
          </a:stretch>
        </p:blipFill>
        <p:spPr bwMode="auto">
          <a:xfrm>
            <a:off x="263352" y="188640"/>
            <a:ext cx="11668199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9624CF-B6CC-4D1D-ABB6-AF7375D7C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4"/>
              </a:rPr>
              <a:t>https://github.com/continental/ecal</a:t>
            </a:r>
            <a:endParaRPr lang="de-DE" sz="1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D5CC22-10C0-4527-95F3-9B55CCDD0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51" y="1052737"/>
            <a:ext cx="11137899" cy="475252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eCAL == enhanced Communication Abstraction Layer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middleware for high performance and scalable inter-process communication on single computational nodes or in heterogeneous networks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designed for minimal latency and high data throughput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lightweight API for message transport only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operates on a wide range of hardware platforms from high end server machines to ARM based embedded hardware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dirty="0">
                <a:cs typeface="Arial" pitchFamily="34" charset="0"/>
              </a:rPr>
              <a:t>easy integration in different computing languages and frameworks</a:t>
            </a: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dirty="0">
              <a:cs typeface="Arial" pitchFamily="34" charset="0"/>
            </a:endParaRPr>
          </a:p>
          <a:p>
            <a:pPr marL="177800" indent="-177800"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December 4,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48" y="944724"/>
            <a:ext cx="11137899" cy="4860541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loose connection of all components via publish / subscribe pattern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all participants synchronize all information automatically, no central demon instance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different transport layers (inner-process, shared memory, </a:t>
            </a: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unicast/multicast, lcm, </a:t>
            </a:r>
            <a:r>
              <a:rPr lang="en-US" sz="1600" dirty="0" err="1">
                <a:cs typeface="Arial" pitchFamily="34" charset="0"/>
              </a:rPr>
              <a:t>rtps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support a subset of quality of services (depends from transport layer mode)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native support of different serialization formats: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google::</a:t>
            </a:r>
            <a:r>
              <a:rPr lang="en-US" sz="1600" dirty="0" err="1">
                <a:cs typeface="Arial" pitchFamily="34" charset="0"/>
              </a:rPr>
              <a:t>protobuf</a:t>
            </a:r>
            <a:r>
              <a:rPr lang="en-US" sz="1600" dirty="0">
                <a:cs typeface="Arial" pitchFamily="34" charset="0"/>
              </a:rPr>
              <a:t> (monitor reflection supported)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capnproto</a:t>
            </a:r>
            <a:r>
              <a:rPr lang="en-US" sz="1600" dirty="0">
                <a:cs typeface="Arial" pitchFamily="34" charset="0"/>
              </a:rPr>
              <a:t> (monitor reflection supported)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google::</a:t>
            </a:r>
            <a:r>
              <a:rPr lang="en-US" sz="1600" dirty="0" err="1">
                <a:cs typeface="Arial" pitchFamily="34" charset="0"/>
              </a:rPr>
              <a:t>flatbuffers</a:t>
            </a:r>
            <a:r>
              <a:rPr lang="en-US" sz="1600" dirty="0">
                <a:cs typeface="Arial" pitchFamily="34" charset="0"/>
              </a:rPr>
              <a:t>, </a:t>
            </a:r>
            <a:r>
              <a:rPr lang="en-US" sz="1600" dirty="0" err="1">
                <a:cs typeface="Arial" pitchFamily="34" charset="0"/>
              </a:rPr>
              <a:t>messagepack</a:t>
            </a:r>
            <a:r>
              <a:rPr lang="en-US" sz="1600" dirty="0">
                <a:cs typeface="Arial" pitchFamily="34" charset="0"/>
              </a:rPr>
              <a:t>, </a:t>
            </a:r>
            <a:r>
              <a:rPr lang="en-US" sz="1600" dirty="0" err="1">
                <a:cs typeface="Arial" pitchFamily="34" charset="0"/>
              </a:rPr>
              <a:t>json</a:t>
            </a:r>
            <a:r>
              <a:rPr lang="en-US" sz="1600" dirty="0">
                <a:cs typeface="Arial" pitchFamily="34" charset="0"/>
              </a:rPr>
              <a:t> ..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application eco system: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eCALMon</a:t>
            </a:r>
            <a:r>
              <a:rPr lang="en-US" sz="1600" dirty="0">
                <a:cs typeface="Arial" pitchFamily="34" charset="0"/>
              </a:rPr>
              <a:t>: monitoring interface for real-time diagnostic and message debugging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eCALRec</a:t>
            </a:r>
            <a:r>
              <a:rPr lang="en-US" sz="1600" dirty="0">
                <a:cs typeface="Arial" pitchFamily="34" charset="0"/>
              </a:rPr>
              <a:t>: recording distributed in an </a:t>
            </a:r>
            <a:r>
              <a:rPr lang="en-US" sz="1600" dirty="0" err="1">
                <a:cs typeface="Arial" pitchFamily="34" charset="0"/>
              </a:rPr>
              <a:t>eCAL</a:t>
            </a:r>
            <a:r>
              <a:rPr lang="en-US" sz="1600" dirty="0">
                <a:cs typeface="Arial" pitchFamily="34" charset="0"/>
              </a:rPr>
              <a:t> network or on a central host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eCALPLay</a:t>
            </a:r>
            <a:r>
              <a:rPr lang="en-US" sz="1600" dirty="0">
                <a:cs typeface="Arial" pitchFamily="34" charset="0"/>
              </a:rPr>
              <a:t>: message replay with modern user interface or via command line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December 4,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7FA66A7-58B8-4721-AF84-A670FE4DFADD}"/>
              </a:ext>
            </a:extLst>
          </p:cNvPr>
          <p:cNvSpPr/>
          <p:nvPr/>
        </p:nvSpPr>
        <p:spPr>
          <a:xfrm>
            <a:off x="2165166" y="3847084"/>
            <a:ext cx="9037778" cy="50831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UDP /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Shared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Memory</a:t>
            </a:r>
          </a:p>
        </p:txBody>
      </p:sp>
      <p:sp>
        <p:nvSpPr>
          <p:cNvPr id="9" name="Abgerundetes Rechteck 17">
            <a:extLst>
              <a:ext uri="{FF2B5EF4-FFF2-40B4-BE49-F238E27FC236}">
                <a16:creationId xmlns:a16="http://schemas.microsoft.com/office/drawing/2014/main" id="{A1708C71-595F-42B2-BBEA-7F258BCE9836}"/>
              </a:ext>
            </a:extLst>
          </p:cNvPr>
          <p:cNvSpPr/>
          <p:nvPr/>
        </p:nvSpPr>
        <p:spPr>
          <a:xfrm>
            <a:off x="2165166" y="4515817"/>
            <a:ext cx="9037778" cy="508310"/>
          </a:xfrm>
          <a:prstGeom prst="roundRect">
            <a:avLst/>
          </a:prstGeom>
          <a:solidFill>
            <a:srgbClr val="00206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Windows / POSIX</a:t>
            </a:r>
          </a:p>
        </p:txBody>
      </p:sp>
      <p:sp>
        <p:nvSpPr>
          <p:cNvPr id="10" name="Abgerundetes Rechteck 45">
            <a:extLst>
              <a:ext uri="{FF2B5EF4-FFF2-40B4-BE49-F238E27FC236}">
                <a16:creationId xmlns:a16="http://schemas.microsoft.com/office/drawing/2014/main" id="{7286BD3A-C38E-4D1D-9557-8BD1791FB292}"/>
              </a:ext>
            </a:extLst>
          </p:cNvPr>
          <p:cNvSpPr/>
          <p:nvPr/>
        </p:nvSpPr>
        <p:spPr>
          <a:xfrm>
            <a:off x="2172660" y="5128391"/>
            <a:ext cx="4482085" cy="4672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AMD64</a:t>
            </a:r>
          </a:p>
        </p:txBody>
      </p:sp>
      <p:sp>
        <p:nvSpPr>
          <p:cNvPr id="11" name="Abgerundetes Rechteck 48">
            <a:extLst>
              <a:ext uri="{FF2B5EF4-FFF2-40B4-BE49-F238E27FC236}">
                <a16:creationId xmlns:a16="http://schemas.microsoft.com/office/drawing/2014/main" id="{539AB2BD-146E-4C1D-8C08-B9A13B12CEEE}"/>
              </a:ext>
            </a:extLst>
          </p:cNvPr>
          <p:cNvSpPr/>
          <p:nvPr/>
        </p:nvSpPr>
        <p:spPr>
          <a:xfrm>
            <a:off x="6718989" y="5128391"/>
            <a:ext cx="4482085" cy="4672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ARM64</a:t>
            </a:r>
          </a:p>
        </p:txBody>
      </p:sp>
      <p:sp>
        <p:nvSpPr>
          <p:cNvPr id="12" name="Textfeld 49">
            <a:extLst>
              <a:ext uri="{FF2B5EF4-FFF2-40B4-BE49-F238E27FC236}">
                <a16:creationId xmlns:a16="http://schemas.microsoft.com/office/drawing/2014/main" id="{762CBD0B-456A-43D7-9C96-9C1852E1C969}"/>
              </a:ext>
            </a:extLst>
          </p:cNvPr>
          <p:cNvSpPr txBox="1"/>
          <p:nvPr/>
        </p:nvSpPr>
        <p:spPr>
          <a:xfrm>
            <a:off x="527051" y="5191780"/>
            <a:ext cx="157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HW Layer</a:t>
            </a:r>
          </a:p>
        </p:txBody>
      </p:sp>
      <p:sp>
        <p:nvSpPr>
          <p:cNvPr id="13" name="Textfeld 51">
            <a:extLst>
              <a:ext uri="{FF2B5EF4-FFF2-40B4-BE49-F238E27FC236}">
                <a16:creationId xmlns:a16="http://schemas.microsoft.com/office/drawing/2014/main" id="{9D63D545-6B03-4FDA-B707-1616C284DDA5}"/>
              </a:ext>
            </a:extLst>
          </p:cNvPr>
          <p:cNvSpPr txBox="1"/>
          <p:nvPr/>
        </p:nvSpPr>
        <p:spPr>
          <a:xfrm>
            <a:off x="527050" y="4599714"/>
            <a:ext cx="157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OS Layer</a:t>
            </a:r>
          </a:p>
        </p:txBody>
      </p:sp>
      <p:sp>
        <p:nvSpPr>
          <p:cNvPr id="14" name="Textfeld 52">
            <a:extLst>
              <a:ext uri="{FF2B5EF4-FFF2-40B4-BE49-F238E27FC236}">
                <a16:creationId xmlns:a16="http://schemas.microsoft.com/office/drawing/2014/main" id="{3117DE5C-D8D2-4BA9-BCAD-D14A05984079}"/>
              </a:ext>
            </a:extLst>
          </p:cNvPr>
          <p:cNvSpPr txBox="1"/>
          <p:nvPr/>
        </p:nvSpPr>
        <p:spPr>
          <a:xfrm>
            <a:off x="523507" y="3925713"/>
            <a:ext cx="157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Transport Layer</a:t>
            </a:r>
          </a:p>
        </p:txBody>
      </p:sp>
      <p:sp>
        <p:nvSpPr>
          <p:cNvPr id="15" name="Abgerundetes Rechteck 53">
            <a:extLst>
              <a:ext uri="{FF2B5EF4-FFF2-40B4-BE49-F238E27FC236}">
                <a16:creationId xmlns:a16="http://schemas.microsoft.com/office/drawing/2014/main" id="{795C9BCB-E253-49EF-A3DE-E0526AB6C375}"/>
              </a:ext>
            </a:extLst>
          </p:cNvPr>
          <p:cNvSpPr/>
          <p:nvPr/>
        </p:nvSpPr>
        <p:spPr>
          <a:xfrm>
            <a:off x="2167036" y="3178393"/>
            <a:ext cx="9035908" cy="50831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eCAL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Native / LCM /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fastRTPS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eProsima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) /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Iceoryx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(Bosch)</a:t>
            </a:r>
          </a:p>
        </p:txBody>
      </p:sp>
      <p:sp>
        <p:nvSpPr>
          <p:cNvPr id="16" name="Textfeld 54">
            <a:extLst>
              <a:ext uri="{FF2B5EF4-FFF2-40B4-BE49-F238E27FC236}">
                <a16:creationId xmlns:a16="http://schemas.microsoft.com/office/drawing/2014/main" id="{A8313ABA-A3BB-4B65-B236-53AB35365AEF}"/>
              </a:ext>
            </a:extLst>
          </p:cNvPr>
          <p:cNvSpPr txBox="1"/>
          <p:nvPr/>
        </p:nvSpPr>
        <p:spPr>
          <a:xfrm>
            <a:off x="523507" y="3267737"/>
            <a:ext cx="157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Protocol Layer</a:t>
            </a:r>
          </a:p>
        </p:txBody>
      </p:sp>
      <p:sp>
        <p:nvSpPr>
          <p:cNvPr id="17" name="Abgerundetes Rechteck 55">
            <a:extLst>
              <a:ext uri="{FF2B5EF4-FFF2-40B4-BE49-F238E27FC236}">
                <a16:creationId xmlns:a16="http://schemas.microsoft.com/office/drawing/2014/main" id="{9519E238-5871-4AF3-B64E-6C554CD124B2}"/>
              </a:ext>
            </a:extLst>
          </p:cNvPr>
          <p:cNvSpPr/>
          <p:nvPr/>
        </p:nvSpPr>
        <p:spPr>
          <a:xfrm>
            <a:off x="2165166" y="2514069"/>
            <a:ext cx="9035908" cy="50831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Google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Protobuf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Flatbuffers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Cap‘nProto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MsgPack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JSON ..)</a:t>
            </a:r>
          </a:p>
        </p:txBody>
      </p:sp>
      <p:sp>
        <p:nvSpPr>
          <p:cNvPr id="18" name="Textfeld 56">
            <a:extLst>
              <a:ext uri="{FF2B5EF4-FFF2-40B4-BE49-F238E27FC236}">
                <a16:creationId xmlns:a16="http://schemas.microsoft.com/office/drawing/2014/main" id="{F88DFA04-7634-4BB2-B67A-2A419CD07E31}"/>
              </a:ext>
            </a:extLst>
          </p:cNvPr>
          <p:cNvSpPr txBox="1"/>
          <p:nvPr/>
        </p:nvSpPr>
        <p:spPr>
          <a:xfrm>
            <a:off x="525549" y="2604375"/>
            <a:ext cx="158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Message Layer</a:t>
            </a:r>
          </a:p>
        </p:txBody>
      </p:sp>
      <p:sp>
        <p:nvSpPr>
          <p:cNvPr id="19" name="Abgerundetes Rechteck 57">
            <a:extLst>
              <a:ext uri="{FF2B5EF4-FFF2-40B4-BE49-F238E27FC236}">
                <a16:creationId xmlns:a16="http://schemas.microsoft.com/office/drawing/2014/main" id="{55426F6E-AE9B-42A0-88D1-D65BE6EB2EE5}"/>
              </a:ext>
            </a:extLst>
          </p:cNvPr>
          <p:cNvSpPr/>
          <p:nvPr/>
        </p:nvSpPr>
        <p:spPr>
          <a:xfrm>
            <a:off x="2172660" y="1860602"/>
            <a:ext cx="9035908" cy="50831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Start/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Stop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TimeSync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Logging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Measuring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Monitoring</a:t>
            </a:r>
          </a:p>
        </p:txBody>
      </p:sp>
      <p:sp>
        <p:nvSpPr>
          <p:cNvPr id="20" name="Textfeld 58">
            <a:extLst>
              <a:ext uri="{FF2B5EF4-FFF2-40B4-BE49-F238E27FC236}">
                <a16:creationId xmlns:a16="http://schemas.microsoft.com/office/drawing/2014/main" id="{CB115C44-A1A5-4735-AFBA-60A30DD4C3A3}"/>
              </a:ext>
            </a:extLst>
          </p:cNvPr>
          <p:cNvSpPr txBox="1"/>
          <p:nvPr/>
        </p:nvSpPr>
        <p:spPr>
          <a:xfrm>
            <a:off x="523507" y="1945480"/>
            <a:ext cx="157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Service Layer</a:t>
            </a:r>
          </a:p>
        </p:txBody>
      </p:sp>
      <p:sp>
        <p:nvSpPr>
          <p:cNvPr id="21" name="Abgerundetes Rechteck 59">
            <a:extLst>
              <a:ext uri="{FF2B5EF4-FFF2-40B4-BE49-F238E27FC236}">
                <a16:creationId xmlns:a16="http://schemas.microsoft.com/office/drawing/2014/main" id="{4813E70B-110D-4D8E-8587-CC46C36CDEC5}"/>
              </a:ext>
            </a:extLst>
          </p:cNvPr>
          <p:cNvSpPr/>
          <p:nvPr/>
        </p:nvSpPr>
        <p:spPr>
          <a:xfrm>
            <a:off x="2169759" y="1124744"/>
            <a:ext cx="9035908" cy="58477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solidFill>
                  <a:schemeClr val="accent6"/>
                </a:solidFill>
              </a:rPr>
              <a:t>Core Module (C / C++ / Python)</a:t>
            </a:r>
          </a:p>
        </p:txBody>
      </p:sp>
      <p:sp>
        <p:nvSpPr>
          <p:cNvPr id="23" name="Textfeld 64">
            <a:extLst>
              <a:ext uri="{FF2B5EF4-FFF2-40B4-BE49-F238E27FC236}">
                <a16:creationId xmlns:a16="http://schemas.microsoft.com/office/drawing/2014/main" id="{130ABC10-9922-4898-BD99-054A17BE0600}"/>
              </a:ext>
            </a:extLst>
          </p:cNvPr>
          <p:cNvSpPr txBox="1"/>
          <p:nvPr/>
        </p:nvSpPr>
        <p:spPr>
          <a:xfrm>
            <a:off x="523507" y="1246035"/>
            <a:ext cx="158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/>
              <a:t>Algorithm</a:t>
            </a:r>
            <a:r>
              <a:rPr lang="de-DE" sz="140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570177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Layers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December 4,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49" y="800708"/>
            <a:ext cx="11137900" cy="4968552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inner process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ultra fast, reliable, single threaded, single process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shared memory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ultra fast, none reliable, highest throughput for 1 to n scenarios, multi threaded, multi process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multicast (can use multiple multicast groups for data transport)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performance depends on ethernet stack, none reliable, single threaded, multi process / hosts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google:lcm</a:t>
            </a:r>
            <a:r>
              <a:rPr lang="en-US" sz="1600" dirty="0">
                <a:cs typeface="Arial" pitchFamily="34" charset="0"/>
              </a:rPr>
              <a:t> (</a:t>
            </a:r>
            <a:r>
              <a:rPr lang="en-US" sz="1600" dirty="0">
                <a:cs typeface="Arial" pitchFamily="34" charset="0"/>
                <a:hlinkClick r:id="rId2"/>
              </a:rPr>
              <a:t>http://lcm-proj.github.io/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udp</a:t>
            </a:r>
            <a:r>
              <a:rPr lang="en-US" sz="1600" dirty="0">
                <a:cs typeface="Arial" pitchFamily="34" charset="0"/>
              </a:rPr>
              <a:t> multicast based (single multicast group), none reliable, single threaded, multi process / host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fastRTPS</a:t>
            </a:r>
            <a:r>
              <a:rPr lang="en-US" sz="1600" dirty="0">
                <a:cs typeface="Arial" pitchFamily="34" charset="0"/>
              </a:rPr>
              <a:t> (</a:t>
            </a:r>
            <a:r>
              <a:rPr lang="en-US" sz="1600" dirty="0">
                <a:cs typeface="Arial" pitchFamily="34" charset="0"/>
                <a:hlinkClick r:id="rId3"/>
              </a:rPr>
              <a:t>http://www.eprosima.com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dds</a:t>
            </a:r>
            <a:r>
              <a:rPr lang="en-US" sz="1600" dirty="0">
                <a:cs typeface="Arial" pitchFamily="34" charset="0"/>
              </a:rPr>
              <a:t> standard - supports QOS, multi process / host (currently multicast transport only)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Iceoryx</a:t>
            </a:r>
            <a:r>
              <a:rPr lang="en-US" sz="1600" dirty="0">
                <a:cs typeface="Arial" pitchFamily="34" charset="0"/>
              </a:rPr>
              <a:t> (</a:t>
            </a:r>
            <a:r>
              <a:rPr lang="en-US" sz="1600" dirty="0">
                <a:hlinkClick r:id="rId4"/>
              </a:rPr>
              <a:t>https://github.com/eclipse/iceoryx</a:t>
            </a:r>
            <a:r>
              <a:rPr lang="en-US" sz="1600" dirty="0">
                <a:cs typeface="Arial" pitchFamily="34" charset="0"/>
              </a:rPr>
              <a:t>)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Bosch zero copy shared memory transport layer (</a:t>
            </a:r>
            <a:r>
              <a:rPr lang="en-US" sz="1600" dirty="0" err="1">
                <a:cs typeface="Arial" pitchFamily="34" charset="0"/>
              </a:rPr>
              <a:t>ipc</a:t>
            </a:r>
            <a:r>
              <a:rPr lang="en-US" sz="1600" dirty="0">
                <a:cs typeface="Arial" pitchFamily="34" charset="0"/>
              </a:rPr>
              <a:t> only)</a:t>
            </a:r>
            <a:br>
              <a:rPr lang="en-US" sz="1600" dirty="0">
                <a:cs typeface="Arial" pitchFamily="34" charset="0"/>
              </a:rPr>
            </a:br>
            <a:endParaRPr lang="en-US" sz="1600" dirty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support</a:t>
            </a:r>
            <a:br>
              <a:rPr lang="en-US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E95C-90A9-47F3-94FC-26BB930BF367}" type="datetime4">
              <a:rPr lang="en-US" noProof="0" smtClean="0"/>
              <a:pPr/>
              <a:t>December 4, 2019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R.,   </a:t>
            </a:r>
            <a:r>
              <a:rPr lang="en-US" noProof="0" dirty="0"/>
              <a:t>© Continental AG</a:t>
            </a:r>
          </a:p>
        </p:txBody>
      </p:sp>
      <p:sp>
        <p:nvSpPr>
          <p:cNvPr id="8" name="Inhaltsplatzhalter 17"/>
          <p:cNvSpPr txBox="1">
            <a:spLocks/>
          </p:cNvSpPr>
          <p:nvPr/>
        </p:nvSpPr>
        <p:spPr>
          <a:xfrm>
            <a:off x="527048" y="800709"/>
            <a:ext cx="11137899" cy="5040561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Binary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CPublisher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String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CStringPublisher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Google:Protobuf</a:t>
            </a: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cs typeface="Arial" pitchFamily="34" charset="0"/>
                <a:hlinkClick r:id="rId2"/>
              </a:rPr>
              <a:t>https://developers.google.com/protocol-buffers/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CProtoPublisher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GoogleProtobufType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Google:Flatbuffers</a:t>
            </a: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cs typeface="Arial" pitchFamily="34" charset="0"/>
                <a:hlinkClick r:id="rId3"/>
              </a:rPr>
              <a:t>https://google.github.io/flatbuffers/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CFlatPublisher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flatbuffers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FlatBufferBuilder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 err="1">
                <a:cs typeface="Arial" pitchFamily="34" charset="0"/>
              </a:rPr>
              <a:t>CapnProto</a:t>
            </a:r>
            <a:r>
              <a:rPr lang="en-US" sz="1600" dirty="0">
                <a:solidFill>
                  <a:srgbClr val="00B050"/>
                </a:solidFill>
                <a:cs typeface="Arial" pitchFamily="34" charset="0"/>
              </a:rPr>
              <a:t>  </a:t>
            </a:r>
            <a:r>
              <a:rPr lang="en-US" sz="1600" dirty="0">
                <a:cs typeface="Arial" pitchFamily="34" charset="0"/>
                <a:hlinkClick r:id="rId4"/>
              </a:rPr>
              <a:t>https://capnproto.org/index.html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CCapnpPublisher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MallocMessageBuilder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Message Pack  </a:t>
            </a:r>
            <a:r>
              <a:rPr lang="en-US" sz="1600" dirty="0">
                <a:cs typeface="Arial" pitchFamily="34" charset="0"/>
                <a:hlinkClick r:id="rId5"/>
              </a:rPr>
              <a:t>http://msgpack.org/</a:t>
            </a:r>
            <a:endParaRPr lang="en-US" sz="1600" dirty="0">
              <a:cs typeface="Arial" pitchFamily="34" charset="0"/>
            </a:endParaRP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CMsgPackPublisher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dirty="0">
                <a:cs typeface="Arial" pitchFamily="34" charset="0"/>
              </a:rPr>
              <a:t>JSON</a:t>
            </a:r>
          </a:p>
          <a:p>
            <a:pPr marL="635000" lvl="1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CProtoDynJSONSubscriber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spcAft>
                <a:spcPts val="11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49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389" y="332657"/>
            <a:ext cx="9685574" cy="719137"/>
          </a:xfrm>
        </p:spPr>
        <p:txBody>
          <a:bodyPr/>
          <a:lstStyle/>
          <a:p>
            <a:r>
              <a:rPr lang="en-US" dirty="0"/>
              <a:t>Applications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874485" y="6043858"/>
            <a:ext cx="2001935" cy="150440"/>
          </a:xfrm>
        </p:spPr>
        <p:txBody>
          <a:bodyPr/>
          <a:lstStyle/>
          <a:p>
            <a:fld id="{9033B76D-9EB0-4BAD-8B86-32B8483D105A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912425" y="6194884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7874486" y="6194884"/>
            <a:ext cx="2001935" cy="150440"/>
          </a:xfrm>
        </p:spPr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</a:t>
            </a:r>
            <a:r>
              <a:rPr lang="en-US" noProof="0" dirty="0"/>
              <a:t>,   © Continental AG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2ED0F9C-E256-4A8B-8F83-4CE5ED077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0179"/>
              </p:ext>
            </p:extLst>
          </p:nvPr>
        </p:nvGraphicFramePr>
        <p:xfrm>
          <a:off x="587388" y="900430"/>
          <a:ext cx="2541995" cy="49977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1995">
                  <a:extLst>
                    <a:ext uri="{9D8B030D-6E8A-4147-A177-3AD203B41FA5}">
                      <a16:colId xmlns:a16="http://schemas.microsoft.com/office/drawing/2014/main" val="2705163282"/>
                    </a:ext>
                  </a:extLst>
                </a:gridCol>
              </a:tblGrid>
              <a:tr h="36118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eCALMon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98882"/>
                  </a:ext>
                </a:extLst>
              </a:tr>
              <a:tr h="5116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monitors</a:t>
                      </a:r>
                      <a:r>
                        <a:rPr lang="de-DE" sz="1400" dirty="0"/>
                        <a:t> all </a:t>
                      </a:r>
                      <a:r>
                        <a:rPr lang="de-DE" sz="1400" dirty="0" err="1"/>
                        <a:t>eCAL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entities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3911"/>
                  </a:ext>
                </a:extLst>
              </a:tr>
              <a:tr h="722363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monitors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internal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whole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cloud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8623"/>
                  </a:ext>
                </a:extLst>
              </a:tr>
              <a:tr h="722363">
                <a:tc>
                  <a:txBody>
                    <a:bodyPr/>
                    <a:lstStyle/>
                    <a:p>
                      <a:r>
                        <a:rPr lang="de-DE" sz="1400" dirty="0" err="1"/>
                        <a:t>central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logging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target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all </a:t>
                      </a:r>
                      <a:r>
                        <a:rPr lang="de-DE" sz="1400" dirty="0" err="1"/>
                        <a:t>eCAL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participants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95978"/>
                  </a:ext>
                </a:extLst>
              </a:tr>
              <a:tr h="1354430">
                <a:tc>
                  <a:txBody>
                    <a:bodyPr/>
                    <a:lstStyle/>
                    <a:p>
                      <a:r>
                        <a:rPr lang="de-DE" sz="1400" dirty="0"/>
                        <a:t>live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preview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raw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payload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string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payload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protobuf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messages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CapnProto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messages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56895"/>
                  </a:ext>
                </a:extLst>
              </a:tr>
              <a:tr h="722363">
                <a:tc>
                  <a:txBody>
                    <a:bodyPr/>
                    <a:lstStyle/>
                    <a:p>
                      <a:r>
                        <a:rPr lang="de-DE" sz="1400" dirty="0" err="1"/>
                        <a:t>plugin</a:t>
                      </a:r>
                      <a:r>
                        <a:rPr lang="de-DE" sz="1400" dirty="0"/>
                        <a:t> interface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customer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visualization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30646"/>
                  </a:ext>
                </a:extLst>
              </a:tr>
              <a:tr h="59877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39001"/>
                  </a:ext>
                </a:extLst>
              </a:tr>
            </a:tbl>
          </a:graphicData>
        </a:graphic>
      </p:graphicFrame>
      <p:pic>
        <p:nvPicPr>
          <p:cNvPr id="11" name="Picture 9" descr="C:\Users\vasilescuc\Desktop\eCALPlayGUI.png">
            <a:extLst>
              <a:ext uri="{FF2B5EF4-FFF2-40B4-BE49-F238E27FC236}">
                <a16:creationId xmlns:a16="http://schemas.microsoft.com/office/drawing/2014/main" id="{759260A4-7996-44C8-9CC9-DE752FA7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7387" y="917134"/>
            <a:ext cx="360040" cy="360040"/>
          </a:xfrm>
          <a:prstGeom prst="rect">
            <a:avLst/>
          </a:prstGeom>
          <a:noFill/>
        </p:spPr>
      </p:pic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A354BEE-7F79-42B5-AB9F-1B73CAE2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93299"/>
              </p:ext>
            </p:extLst>
          </p:nvPr>
        </p:nvGraphicFramePr>
        <p:xfrm>
          <a:off x="3388274" y="890606"/>
          <a:ext cx="2541995" cy="39065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1995">
                  <a:extLst>
                    <a:ext uri="{9D8B030D-6E8A-4147-A177-3AD203B41FA5}">
                      <a16:colId xmlns:a16="http://schemas.microsoft.com/office/drawing/2014/main" val="2705163282"/>
                    </a:ext>
                  </a:extLst>
                </a:gridCol>
              </a:tblGrid>
              <a:tr h="41782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eCALRec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98882"/>
                  </a:ext>
                </a:extLst>
              </a:tr>
              <a:tr h="524194">
                <a:tc>
                  <a:txBody>
                    <a:bodyPr/>
                    <a:lstStyle/>
                    <a:p>
                      <a:r>
                        <a:rPr lang="de-DE" sz="1400" dirty="0" err="1"/>
                        <a:t>record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cloud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messages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3911"/>
                  </a:ext>
                </a:extLst>
              </a:tr>
              <a:tr h="560871">
                <a:tc>
                  <a:txBody>
                    <a:bodyPr/>
                    <a:lstStyle/>
                    <a:p>
                      <a:r>
                        <a:rPr lang="de-DE" sz="1400" dirty="0" err="1"/>
                        <a:t>record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cloud</a:t>
                      </a:r>
                      <a:r>
                        <a:rPr lang="de-DE" sz="1400" dirty="0"/>
                        <a:t> CAN </a:t>
                      </a:r>
                      <a:r>
                        <a:rPr lang="de-DE" sz="1400" dirty="0" err="1"/>
                        <a:t>messages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8623"/>
                  </a:ext>
                </a:extLst>
              </a:tr>
              <a:tr h="560871">
                <a:tc>
                  <a:txBody>
                    <a:bodyPr/>
                    <a:lstStyle/>
                    <a:p>
                      <a:r>
                        <a:rPr lang="de-DE" sz="1400" dirty="0"/>
                        <a:t>HDF5 </a:t>
                      </a:r>
                      <a:r>
                        <a:rPr lang="de-DE" sz="1400" dirty="0" err="1"/>
                        <a:t>measurement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format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includes</a:t>
                      </a:r>
                      <a:r>
                        <a:rPr lang="de-DE" sz="1400" dirty="0"/>
                        <a:t> time </a:t>
                      </a:r>
                      <a:r>
                        <a:rPr lang="de-DE" sz="1400" dirty="0" err="1"/>
                        <a:t>stamps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clock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payload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description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95978"/>
                  </a:ext>
                </a:extLst>
              </a:tr>
              <a:tr h="337033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scenario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tagging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56895"/>
                  </a:ext>
                </a:extLst>
              </a:tr>
              <a:tr h="560871">
                <a:tc>
                  <a:txBody>
                    <a:bodyPr/>
                    <a:lstStyle/>
                    <a:p>
                      <a:r>
                        <a:rPr lang="de-DE" sz="1400" dirty="0"/>
                        <a:t>reliable </a:t>
                      </a:r>
                      <a:r>
                        <a:rPr lang="de-DE" sz="1400" dirty="0" err="1"/>
                        <a:t>rpc</a:t>
                      </a:r>
                      <a:r>
                        <a:rPr lang="de-DE" sz="1400" dirty="0"/>
                        <a:t> interface </a:t>
                      </a:r>
                      <a:r>
                        <a:rPr lang="de-DE" sz="1400" dirty="0" err="1"/>
                        <a:t>based</a:t>
                      </a:r>
                      <a:r>
                        <a:rPr lang="de-DE" sz="1400" dirty="0"/>
                        <a:t> on ASIO </a:t>
                      </a:r>
                      <a:r>
                        <a:rPr lang="de-DE" sz="1400" dirty="0" err="1"/>
                        <a:t>service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30646"/>
                  </a:ext>
                </a:extLst>
              </a:tr>
              <a:tr h="560871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FF0000"/>
                          </a:solidFill>
                        </a:rPr>
                        <a:t>        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coming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soon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62700"/>
                  </a:ext>
                </a:extLst>
              </a:tr>
            </a:tbl>
          </a:graphicData>
        </a:graphic>
      </p:graphicFrame>
      <p:pic>
        <p:nvPicPr>
          <p:cNvPr id="15" name="Picture 9" descr="C:\Users\vasilescuc\Desktop\eCALPlayGUI.png">
            <a:extLst>
              <a:ext uri="{FF2B5EF4-FFF2-40B4-BE49-F238E27FC236}">
                <a16:creationId xmlns:a16="http://schemas.microsoft.com/office/drawing/2014/main" id="{D8AE08C1-F713-4B90-9E40-AD754B13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409426" y="919366"/>
            <a:ext cx="360040" cy="360040"/>
          </a:xfrm>
          <a:prstGeom prst="rect">
            <a:avLst/>
          </a:prstGeom>
          <a:noFill/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CE45122-5652-43BD-99CC-CC7506537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3472" y="5346737"/>
            <a:ext cx="790593" cy="508136"/>
          </a:xfrm>
          <a:prstGeom prst="rect">
            <a:avLst/>
          </a:prstGeom>
        </p:spPr>
      </p:pic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122FD4C0-C7C4-4B48-B852-D1160A681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66849"/>
              </p:ext>
            </p:extLst>
          </p:nvPr>
        </p:nvGraphicFramePr>
        <p:xfrm>
          <a:off x="6146293" y="888879"/>
          <a:ext cx="2541995" cy="3870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1995">
                  <a:extLst>
                    <a:ext uri="{9D8B030D-6E8A-4147-A177-3AD203B41FA5}">
                      <a16:colId xmlns:a16="http://schemas.microsoft.com/office/drawing/2014/main" val="2705163282"/>
                    </a:ext>
                  </a:extLst>
                </a:gridCol>
              </a:tblGrid>
              <a:tr h="37378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eCALPlay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98882"/>
                  </a:ext>
                </a:extLst>
              </a:tr>
              <a:tr h="52290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measurement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replay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3911"/>
                  </a:ext>
                </a:extLst>
              </a:tr>
              <a:tr h="554976">
                <a:tc>
                  <a:txBody>
                    <a:bodyPr/>
                    <a:lstStyle/>
                    <a:p>
                      <a:r>
                        <a:rPr lang="de-DE" sz="1400" dirty="0" err="1"/>
                        <a:t>stepwise</a:t>
                      </a:r>
                      <a:r>
                        <a:rPr lang="de-DE" sz="1400" dirty="0"/>
                        <a:t> / </a:t>
                      </a:r>
                      <a:r>
                        <a:rPr lang="de-DE" sz="1400" dirty="0" err="1"/>
                        <a:t>intervall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replay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8623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scenario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playlist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95978"/>
                  </a:ext>
                </a:extLst>
              </a:tr>
              <a:tr h="662296">
                <a:tc>
                  <a:txBody>
                    <a:bodyPr/>
                    <a:lstStyle/>
                    <a:p>
                      <a:r>
                        <a:rPr lang="de-DE" sz="1400" dirty="0" err="1"/>
                        <a:t>replay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/ </a:t>
                      </a:r>
                      <a:r>
                        <a:rPr lang="de-DE" sz="1400" dirty="0" err="1"/>
                        <a:t>without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frame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dropping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56895"/>
                  </a:ext>
                </a:extLst>
              </a:tr>
              <a:tr h="738218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command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interactive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30646"/>
                  </a:ext>
                </a:extLst>
              </a:tr>
              <a:tr h="613811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39001"/>
                  </a:ext>
                </a:extLst>
              </a:tr>
            </a:tbl>
          </a:graphicData>
        </a:graphic>
      </p:graphicFrame>
      <p:pic>
        <p:nvPicPr>
          <p:cNvPr id="19" name="Picture 9" descr="C:\Users\vasilescuc\Desktop\eCALPlayGUI.png">
            <a:extLst>
              <a:ext uri="{FF2B5EF4-FFF2-40B4-BE49-F238E27FC236}">
                <a16:creationId xmlns:a16="http://schemas.microsoft.com/office/drawing/2014/main" id="{2C5A5F6F-C73E-4B20-AA7C-243B471C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9552" y="915388"/>
            <a:ext cx="360040" cy="360040"/>
          </a:xfrm>
          <a:prstGeom prst="rect">
            <a:avLst/>
          </a:prstGeom>
          <a:noFill/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F972498-D6D3-467E-94C0-F7AA06AC4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9546" y="4198515"/>
            <a:ext cx="790593" cy="50813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25973FB-4A06-44AD-93F1-7939DC7CE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8735" y="4340435"/>
            <a:ext cx="560176" cy="3600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attention!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9B54-2BFB-42AC-8934-6FE8400019D1}" type="datetime4">
              <a:rPr lang="en-US" noProof="0" smtClean="0"/>
              <a:pPr/>
              <a:t>December 4, 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Schilasky</a:t>
            </a:r>
            <a:r>
              <a:rPr lang="en-US" dirty="0"/>
              <a:t> R.</a:t>
            </a:r>
            <a:r>
              <a:rPr lang="en-US" noProof="0" dirty="0"/>
              <a:t>,   © Continental AG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188"/>
  <p:tag name="MIO_UPDATE" val="True"/>
  <p:tag name="MIO_VERSION" val="07.11.2012 16:10:03"/>
  <p:tag name="MIO_DBID" val="ED9FF2F2-6643-46BA-B685-7D49126FFAF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136"/>
  <p:tag name="MIO_GUID" val="465a3ab7-d408-4bf5-ac4b-4c46cf791657"/>
  <p:tag name="MIO_UPDATE" val="True"/>
  <p:tag name="MIO_VERSION" val="07.11.2012 15:48:47"/>
  <p:tag name="MIO_DBID" val="ED9FF2F2-6643-46BA-B685-7D49126FFAFF"/>
  <p:tag name="MIO_EK_DESIGN" val="641"/>
  <p:tag name="MIO_VERSION_DESIGN" val="25.07.2012 08:48:01"/>
  <p:tag name="MIO_DBID_DESIGN" val="ED9FF2F2-6643-46BA-B685-7D49126FFA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3121"/>
  <p:tag name="MIO_UPDATE" val="True"/>
  <p:tag name="MIO_VERSION" val="03.07.2013 15:15:00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Continental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Continental AG - NEW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99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99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Continental AG - NEW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99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99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Language xmlns="http://schemas.microsoft.com/sharepoint/v3">English (en)</Language>
    <Owner xmlns="http://schemas.microsoft.com/sharepoint/v3">Schilasky</Owner>
    <_Status xmlns="http://schemas.microsoft.com/sharepoint/v3/fields">Draft</_Status>
    <SCCoverageSpatialOrgUnit xmlns="http://schemas.microsoft.com/sharepoint/v3">Continental AG</SCCoverageSpatialOrgUnit>
    <ContinentalSecurityClass xmlns="http://schemas.microsoft.com/sharepoint/v3/fields">For internal use only</ContinentalSecurityClas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 (CCT)" ma:contentTypeID="0x01010060D3A2B5B42A0B4796CE5EB3AD8B0F9700F6EA441231AEA447A0EA374EF1BA3AC9" ma:contentTypeVersion="1" ma:contentTypeDescription="Core content type for documents (CCT)" ma:contentTypeScope="" ma:versionID="b41894697092ef65df9fccd8c33c01ee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185ee762ca8a4ed30c3923a76ca715e1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1:Language"/>
                <xsd:element ref="ns1:SCCoverageSpatialOrgUnit" minOccurs="0"/>
                <xsd:element ref="ns1:Owner" minOccurs="0"/>
                <xsd:element ref="ns2:ContinentalSecurityClas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12" ma:displayName="Language" ma:default="English (en)" ma:description="Language with ISO 639-2 language code" ma:internalName="Language">
      <xsd:simpleType>
        <xsd:union memberTypes="dms:Text">
          <xsd:simpleType>
            <xsd:restriction base="dms:Choice">
              <xsd:enumeration value="Arabic (ar)"/>
              <xsd:enumeration value="Bulgarian (bg)"/>
              <xsd:enumeration value="Chinese (zh)"/>
              <xsd:enumeration value="Croatian (hr)"/>
              <xsd:enumeration value="Czech (cs)"/>
              <xsd:enumeration value="Danish (da)"/>
              <xsd:enumeration value="Dutch (nl)"/>
              <xsd:enumeration value="English (en)"/>
              <xsd:enumeration value="Estonian (et)"/>
              <xsd:enumeration value="Finnish (fi)"/>
              <xsd:enumeration value="French (fr)"/>
              <xsd:enumeration value="German (de)"/>
              <xsd:enumeration value="Greek (el)"/>
              <xsd:enumeration value="Hebrew (he)"/>
              <xsd:enumeration value="Hindi (hi)"/>
              <xsd:enumeration value="Hungarian (hu)"/>
              <xsd:enumeration value="Indonesian (id)"/>
              <xsd:enumeration value="Italian (it)"/>
              <xsd:enumeration value="Japanese (ja)"/>
              <xsd:enumeration value="Korean (ko)"/>
              <xsd:enumeration value="Latvian (lv)"/>
              <xsd:enumeration value="Lithuanian (lt)"/>
              <xsd:enumeration value="Malay (ms)"/>
              <xsd:enumeration value="Norwegian (no)"/>
              <xsd:enumeration value="Polish (pl)"/>
              <xsd:enumeration value="Portuguese (pt)"/>
              <xsd:enumeration value="Romanian (ro)"/>
              <xsd:enumeration value="Russian (ru)"/>
              <xsd:enumeration value="Serbian (sr)"/>
              <xsd:enumeration value="Slovak (sk)"/>
              <xsd:enumeration value="Slovenian (sl)"/>
              <xsd:enumeration value="Spanish (es)"/>
              <xsd:enumeration value="Swedish (sv)"/>
              <xsd:enumeration value="Thai (th)"/>
              <xsd:enumeration value="Turkish (tr)"/>
              <xsd:enumeration value="Ukrainian (uk)"/>
              <xsd:enumeration value="Urdu (ur)"/>
              <xsd:enumeration value="Vietnamese (vi)"/>
            </xsd:restriction>
          </xsd:simpleType>
        </xsd:union>
      </xsd:simpleType>
    </xsd:element>
    <xsd:element name="SCCoverageSpatialOrgUnit" ma:index="13" nillable="true" ma:displayName="Scope (organizational)" ma:default="Continental AG" ma:description="The organizational units for which the resource is relevant" ma:internalName="CoverageSpatialOrgUnit" ma:readOnly="false">
      <xsd:simpleType>
        <xsd:restriction base="dms:Text">
          <xsd:maxLength value="255"/>
        </xsd:restriction>
      </xsd:simpleType>
    </xsd:element>
    <xsd:element name="Owner" ma:index="14" nillable="true" ma:displayName="Owner of the document" ma:description="E-Mail adress or GID (from CCD) of the responsible owner or an organizational unit (official abbreviation)" ma:internalName="Owner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nillable="true" ma:displayName="Status" ma:default="Draft" ma:description="Status in the lifecycle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Released"/>
              <xsd:enumeration value="Valid"/>
              <xsd:enumeration value="Outdated"/>
              <xsd:enumeration value="Invalid"/>
            </xsd:restriction>
          </xsd:simpleType>
        </xsd:union>
      </xsd:simpleType>
    </xsd:element>
    <xsd:element name="ContinentalSecurityClass" ma:index="15" ma:displayName="Security Class" ma:default="For internal use only" ma:description="The &quot;Security Class&quot; defines how confidential a resource is" ma:internalName="ContinentalSecurityClass">
      <xsd:simpleType>
        <xsd:restriction base="dms:Choice">
          <xsd:enumeration value="No Restriction"/>
          <xsd:enumeration value="For internal use only"/>
          <xsd:enumeration value="Confidential"/>
          <xsd:enumeration value="Strictly confident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7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 ma:index="11" ma:displayName="Summary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FA6BFF3-45C2-4C38-9AAD-E3B7AC9EA1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62BFE4-7C72-4C92-8BFF-4A3A8542622B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F44401B-1D5E-4307-A806-10E826502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633</Words>
  <Application>Microsoft Office PowerPoint</Application>
  <PresentationFormat>Breitbild</PresentationFormat>
  <Paragraphs>125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Neuropolitical</vt:lpstr>
      <vt:lpstr>Courier New</vt:lpstr>
      <vt:lpstr>Continental 4x3</vt:lpstr>
      <vt:lpstr>eCAL5</vt:lpstr>
      <vt:lpstr>Overview </vt:lpstr>
      <vt:lpstr>Features </vt:lpstr>
      <vt:lpstr>Architecture </vt:lpstr>
      <vt:lpstr>Transport Layers </vt:lpstr>
      <vt:lpstr>Serialization support </vt:lpstr>
      <vt:lpstr>Applications  </vt:lpstr>
      <vt:lpstr>Thank you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eCAL</dc:title>
  <dc:creator>Vasilescu</dc:creator>
  <cp:lastModifiedBy>Schilasky, Rex</cp:lastModifiedBy>
  <cp:revision>705</cp:revision>
  <dcterms:created xsi:type="dcterms:W3CDTF">2012-05-09T11:08:40Z</dcterms:created>
  <dcterms:modified xsi:type="dcterms:W3CDTF">2019-12-04T15:48:50Z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0x01010060D3A2B5B42A0B4796CE5EB3AD8B0F9700F6EA441231AEA447A0EA374EF1BA3AC9</vt:lpwstr>
  </property>
  <property fmtid="{D5CDD505-2E9C-101B-9397-08002B2CF9AE}" pid="3" name="NXPowerLiteLastOptimized">
    <vt:lpwstr>8908033</vt:lpwstr>
  </property>
  <property fmtid="{D5CDD505-2E9C-101B-9397-08002B2CF9AE}" pid="4" name="NXPowerLiteSettings">
    <vt:lpwstr>F94006B004C800</vt:lpwstr>
  </property>
  <property fmtid="{D5CDD505-2E9C-101B-9397-08002B2CF9AE}" pid="5" name="NXPowerLiteVersion">
    <vt:lpwstr>D5.0.2</vt:lpwstr>
  </property>
</Properties>
</file>