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524" r:id="rId2"/>
    <p:sldId id="2595" r:id="rId3"/>
    <p:sldId id="2583" r:id="rId4"/>
    <p:sldId id="2588" r:id="rId5"/>
    <p:sldId id="2589" r:id="rId6"/>
    <p:sldId id="2610" r:id="rId7"/>
    <p:sldId id="2590" r:id="rId8"/>
    <p:sldId id="2591" r:id="rId9"/>
    <p:sldId id="2596" r:id="rId10"/>
    <p:sldId id="2613" r:id="rId11"/>
    <p:sldId id="2585" r:id="rId12"/>
    <p:sldId id="2611" r:id="rId13"/>
    <p:sldId id="2594" r:id="rId14"/>
    <p:sldId id="2593" r:id="rId15"/>
    <p:sldId id="2592" r:id="rId16"/>
    <p:sldId id="2598" r:id="rId17"/>
    <p:sldId id="2599" r:id="rId18"/>
    <p:sldId id="2605" r:id="rId19"/>
    <p:sldId id="2606" r:id="rId20"/>
    <p:sldId id="2607" r:id="rId21"/>
    <p:sldId id="2608" r:id="rId22"/>
    <p:sldId id="2609" r:id="rId23"/>
    <p:sldId id="2601" r:id="rId24"/>
    <p:sldId id="2603" r:id="rId25"/>
    <p:sldId id="2586" r:id="rId26"/>
    <p:sldId id="2614" r:id="rId27"/>
    <p:sldId id="2615" r:id="rId28"/>
    <p:sldId id="2597" r:id="rId29"/>
    <p:sldId id="2600" r:id="rId30"/>
    <p:sldId id="2587" r:id="rId31"/>
    <p:sldId id="2584" r:id="rId32"/>
    <p:sldId id="2542" r:id="rId33"/>
    <p:sldId id="2544" r:id="rId34"/>
    <p:sldId id="2545" r:id="rId35"/>
    <p:sldId id="2582" r:id="rId36"/>
    <p:sldId id="2552" r:id="rId37"/>
    <p:sldId id="2554" r:id="rId38"/>
    <p:sldId id="2574" r:id="rId39"/>
    <p:sldId id="25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23" autoAdjust="0"/>
    <p:restoredTop sz="95034" autoAdjust="0"/>
  </p:normalViewPr>
  <p:slideViewPr>
    <p:cSldViewPr snapToGrid="0" snapToObjects="1" showGuides="1">
      <p:cViewPr varScale="1">
        <p:scale>
          <a:sx n="86" d="100"/>
          <a:sy n="86" d="100"/>
        </p:scale>
        <p:origin x="211" y="5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1/16/2022</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17</a:t>
            </a:fld>
            <a:endParaRPr lang="en-US" dirty="0"/>
          </a:p>
        </p:txBody>
      </p:sp>
    </p:spTree>
    <p:extLst>
      <p:ext uri="{BB962C8B-B14F-4D97-AF65-F5344CB8AC3E}">
        <p14:creationId xmlns:p14="http://schemas.microsoft.com/office/powerpoint/2010/main" val="359978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18</a:t>
            </a:fld>
            <a:endParaRPr lang="en-US" dirty="0"/>
          </a:p>
        </p:txBody>
      </p:sp>
    </p:spTree>
    <p:extLst>
      <p:ext uri="{BB962C8B-B14F-4D97-AF65-F5344CB8AC3E}">
        <p14:creationId xmlns:p14="http://schemas.microsoft.com/office/powerpoint/2010/main" val="266234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19</a:t>
            </a:fld>
            <a:endParaRPr lang="en-US" dirty="0"/>
          </a:p>
        </p:txBody>
      </p:sp>
    </p:spTree>
    <p:extLst>
      <p:ext uri="{BB962C8B-B14F-4D97-AF65-F5344CB8AC3E}">
        <p14:creationId xmlns:p14="http://schemas.microsoft.com/office/powerpoint/2010/main" val="1700321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20</a:t>
            </a:fld>
            <a:endParaRPr lang="en-US" dirty="0"/>
          </a:p>
        </p:txBody>
      </p:sp>
    </p:spTree>
    <p:extLst>
      <p:ext uri="{BB962C8B-B14F-4D97-AF65-F5344CB8AC3E}">
        <p14:creationId xmlns:p14="http://schemas.microsoft.com/office/powerpoint/2010/main" val="201465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21</a:t>
            </a:fld>
            <a:endParaRPr lang="en-US" dirty="0"/>
          </a:p>
        </p:txBody>
      </p:sp>
    </p:spTree>
    <p:extLst>
      <p:ext uri="{BB962C8B-B14F-4D97-AF65-F5344CB8AC3E}">
        <p14:creationId xmlns:p14="http://schemas.microsoft.com/office/powerpoint/2010/main" val="1262038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22</a:t>
            </a:fld>
            <a:endParaRPr lang="en-US" dirty="0"/>
          </a:p>
        </p:txBody>
      </p:sp>
    </p:spTree>
    <p:extLst>
      <p:ext uri="{BB962C8B-B14F-4D97-AF65-F5344CB8AC3E}">
        <p14:creationId xmlns:p14="http://schemas.microsoft.com/office/powerpoint/2010/main" val="2884851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23</a:t>
            </a:fld>
            <a:endParaRPr lang="en-US" dirty="0"/>
          </a:p>
        </p:txBody>
      </p:sp>
    </p:spTree>
    <p:extLst>
      <p:ext uri="{BB962C8B-B14F-4D97-AF65-F5344CB8AC3E}">
        <p14:creationId xmlns:p14="http://schemas.microsoft.com/office/powerpoint/2010/main" val="4243155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24</a:t>
            </a:fld>
            <a:endParaRPr lang="en-US" dirty="0"/>
          </a:p>
        </p:txBody>
      </p:sp>
    </p:spTree>
    <p:extLst>
      <p:ext uri="{BB962C8B-B14F-4D97-AF65-F5344CB8AC3E}">
        <p14:creationId xmlns:p14="http://schemas.microsoft.com/office/powerpoint/2010/main" val="2002759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25</a:t>
            </a:fld>
            <a:endParaRPr lang="en-US" dirty="0"/>
          </a:p>
        </p:txBody>
      </p:sp>
    </p:spTree>
    <p:extLst>
      <p:ext uri="{BB962C8B-B14F-4D97-AF65-F5344CB8AC3E}">
        <p14:creationId xmlns:p14="http://schemas.microsoft.com/office/powerpoint/2010/main" val="1875065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26</a:t>
            </a:fld>
            <a:endParaRPr lang="en-US" dirty="0"/>
          </a:p>
        </p:txBody>
      </p:sp>
    </p:spTree>
    <p:extLst>
      <p:ext uri="{BB962C8B-B14F-4D97-AF65-F5344CB8AC3E}">
        <p14:creationId xmlns:p14="http://schemas.microsoft.com/office/powerpoint/2010/main" val="321763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198748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27</a:t>
            </a:fld>
            <a:endParaRPr lang="en-US" dirty="0"/>
          </a:p>
        </p:txBody>
      </p:sp>
    </p:spTree>
    <p:extLst>
      <p:ext uri="{BB962C8B-B14F-4D97-AF65-F5344CB8AC3E}">
        <p14:creationId xmlns:p14="http://schemas.microsoft.com/office/powerpoint/2010/main" val="61021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28</a:t>
            </a:fld>
            <a:endParaRPr lang="en-US" dirty="0"/>
          </a:p>
        </p:txBody>
      </p:sp>
    </p:spTree>
    <p:extLst>
      <p:ext uri="{BB962C8B-B14F-4D97-AF65-F5344CB8AC3E}">
        <p14:creationId xmlns:p14="http://schemas.microsoft.com/office/powerpoint/2010/main" val="416093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29</a:t>
            </a:fld>
            <a:endParaRPr lang="en-US" dirty="0"/>
          </a:p>
        </p:txBody>
      </p:sp>
    </p:spTree>
    <p:extLst>
      <p:ext uri="{BB962C8B-B14F-4D97-AF65-F5344CB8AC3E}">
        <p14:creationId xmlns:p14="http://schemas.microsoft.com/office/powerpoint/2010/main" val="996562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30</a:t>
            </a:fld>
            <a:endParaRPr lang="en-US" dirty="0"/>
          </a:p>
        </p:txBody>
      </p:sp>
    </p:spTree>
    <p:extLst>
      <p:ext uri="{BB962C8B-B14F-4D97-AF65-F5344CB8AC3E}">
        <p14:creationId xmlns:p14="http://schemas.microsoft.com/office/powerpoint/2010/main" val="608084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31</a:t>
            </a:fld>
            <a:endParaRPr lang="en-US" dirty="0"/>
          </a:p>
        </p:txBody>
      </p:sp>
    </p:spTree>
    <p:extLst>
      <p:ext uri="{BB962C8B-B14F-4D97-AF65-F5344CB8AC3E}">
        <p14:creationId xmlns:p14="http://schemas.microsoft.com/office/powerpoint/2010/main" val="2924201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35</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36</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278583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37</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38</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39</a:t>
            </a:fld>
            <a:endParaRPr lang="en-US" dirty="0"/>
          </a:p>
        </p:txBody>
      </p:sp>
    </p:spTree>
    <p:extLst>
      <p:ext uri="{BB962C8B-B14F-4D97-AF65-F5344CB8AC3E}">
        <p14:creationId xmlns:p14="http://schemas.microsoft.com/office/powerpoint/2010/main" val="318680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31640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215509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178656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1381182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300248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16</a:t>
            </a:fld>
            <a:endParaRPr lang="en-US" dirty="0"/>
          </a:p>
        </p:txBody>
      </p:sp>
    </p:spTree>
    <p:extLst>
      <p:ext uri="{BB962C8B-B14F-4D97-AF65-F5344CB8AC3E}">
        <p14:creationId xmlns:p14="http://schemas.microsoft.com/office/powerpoint/2010/main" val="66110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6.svg"/><Relationship Id="rId11" Type="http://schemas.openxmlformats.org/officeDocument/2006/relationships/image" Target="../media/image16.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6.svg"/><Relationship Id="rId11" Type="http://schemas.openxmlformats.org/officeDocument/2006/relationships/image" Target="../media/image18.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image" Target="../media/image6.svg"/><Relationship Id="rId11" Type="http://schemas.openxmlformats.org/officeDocument/2006/relationships/image" Target="../media/image19.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8.xml"/><Relationship Id="rId6" Type="http://schemas.openxmlformats.org/officeDocument/2006/relationships/image" Target="../media/image6.svg"/><Relationship Id="rId11" Type="http://schemas.openxmlformats.org/officeDocument/2006/relationships/image" Target="../media/image20.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8.xml"/><Relationship Id="rId6" Type="http://schemas.openxmlformats.org/officeDocument/2006/relationships/image" Target="../media/image6.sv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8.xml"/><Relationship Id="rId6" Type="http://schemas.openxmlformats.org/officeDocument/2006/relationships/image" Target="../media/image6.svg"/><Relationship Id="rId11" Type="http://schemas.openxmlformats.org/officeDocument/2006/relationships/image" Target="../media/image22.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51.xml"/><Relationship Id="rId5" Type="http://schemas.openxmlformats.org/officeDocument/2006/relationships/image" Target="../media/image25.jpe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hyperlink" Target="https://xueqiu.com/S/SZ300888" TargetMode="Externa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static.cninfo.com.cn/finalpage/2021-09-17/1211075831.PDF" TargetMode="External"/><Relationship Id="rId2" Type="http://schemas.openxmlformats.org/officeDocument/2006/relationships/notesSlide" Target="../notesSlides/notesSlide19.xml"/><Relationship Id="rId16" Type="http://schemas.openxmlformats.org/officeDocument/2006/relationships/hyperlink" Target="https://www.hkexgroup.com/About-HKEX/Organisation/Principal-Subsidiaries/Terms-of-Reference/Hong-Kong-Securities-Clearing-Company-Limited?sc_lang" TargetMode="External"/><Relationship Id="rId1" Type="http://schemas.openxmlformats.org/officeDocument/2006/relationships/slideLayout" Target="../slideLayouts/slideLayout38.xml"/><Relationship Id="rId6" Type="http://schemas.openxmlformats.org/officeDocument/2006/relationships/image" Target="../media/image6.svg"/><Relationship Id="rId11" Type="http://schemas.openxmlformats.org/officeDocument/2006/relationships/hyperlink" Target="https://xueqiu.com/S/SZ300750" TargetMode="External"/><Relationship Id="rId5" Type="http://schemas.openxmlformats.org/officeDocument/2006/relationships/image" Target="../media/image5.png"/><Relationship Id="rId15" Type="http://schemas.openxmlformats.org/officeDocument/2006/relationships/hyperlink" Target="https://www.shclearing.com.cn/" TargetMode="External"/><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hyperlink" Target="http://www.chinaclear.cn/zdjs/zqsfw/201306/1c6ed41ccf7946d5bbd288f74a53cceb.shtml"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hyperlink" Target="https://static.www.tencent.com/uploads/2021/12/23/ccd32f4f14059f0d22f44983c3994e41.pdf" TargetMode="Externa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s://www.tencent.com/zh-cn/investors/announcements.html" TargetMode="External"/><Relationship Id="rId2" Type="http://schemas.openxmlformats.org/officeDocument/2006/relationships/notesSlide" Target="../notesSlides/notesSlide20.xml"/><Relationship Id="rId1" Type="http://schemas.openxmlformats.org/officeDocument/2006/relationships/slideLayout" Target="../slideLayouts/slideLayout38.xml"/><Relationship Id="rId6" Type="http://schemas.openxmlformats.org/officeDocument/2006/relationships/image" Target="../media/image6.svg"/><Relationship Id="rId11" Type="http://schemas.openxmlformats.org/officeDocument/2006/relationships/hyperlink" Target="https://www.tencent.com/zh-cn/investors.html"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51.xml"/><Relationship Id="rId5" Type="http://schemas.openxmlformats.org/officeDocument/2006/relationships/image" Target="../media/image25.jpeg"/><Relationship Id="rId4" Type="http://schemas.openxmlformats.org/officeDocument/2006/relationships/image" Target="../media/image24.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1.xml"/><Relationship Id="rId1" Type="http://schemas.openxmlformats.org/officeDocument/2006/relationships/slideLayout" Target="../slideLayouts/slideLayout44.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198" y="3304997"/>
            <a:ext cx="7252505" cy="891250"/>
          </a:xfrm>
        </p:spPr>
        <p:txBody>
          <a:bodyPr/>
          <a:lstStyle/>
          <a:p>
            <a:r>
              <a:rPr lang="en-US" sz="4200" dirty="0"/>
              <a:t>Basic CA Process Flow </a:t>
            </a:r>
            <a:br>
              <a:rPr lang="en-US" sz="4200" dirty="0"/>
            </a:br>
            <a:r>
              <a:rPr lang="en-US" sz="4200" dirty="0"/>
              <a:t>&amp; “Corporate Actions” Book Reading Sharing</a:t>
            </a: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30" y="200040"/>
            <a:ext cx="7066434" cy="804759"/>
          </a:xfrm>
        </p:spPr>
        <p:txBody>
          <a:bodyPr>
            <a:normAutofit fontScale="90000"/>
          </a:bodyPr>
          <a:lstStyle/>
          <a:p>
            <a:r>
              <a:rPr lang="en-US" dirty="0">
                <a:solidFill>
                  <a:schemeClr val="accent5"/>
                </a:solidFill>
              </a:rPr>
              <a:t>Concept of Corporate Actions</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3" name="Text Placeholder 2">
            <a:extLst>
              <a:ext uri="{FF2B5EF4-FFF2-40B4-BE49-F238E27FC236}">
                <a16:creationId xmlns:a16="http://schemas.microsoft.com/office/drawing/2014/main" id="{32DF3711-2AFD-4A75-B2D5-155E068E3D95}"/>
              </a:ext>
            </a:extLst>
          </p:cNvPr>
          <p:cNvSpPr>
            <a:spLocks noGrp="1"/>
          </p:cNvSpPr>
          <p:nvPr>
            <p:ph type="body" sz="quarter" idx="11"/>
          </p:nvPr>
        </p:nvSpPr>
        <p:spPr>
          <a:xfrm>
            <a:off x="397173" y="1436429"/>
            <a:ext cx="4858407" cy="489557"/>
          </a:xfrm>
        </p:spPr>
        <p:txBody>
          <a:bodyPr/>
          <a:lstStyle/>
          <a:p>
            <a:r>
              <a:rPr lang="en-US" sz="1800" dirty="0"/>
              <a:t>What is CSDs, ICSDs, and Custodians? </a:t>
            </a:r>
          </a:p>
          <a:p>
            <a:endParaRPr lang="en-US" dirty="0"/>
          </a:p>
        </p:txBody>
      </p:sp>
      <p:sp>
        <p:nvSpPr>
          <p:cNvPr id="11" name="Text Placeholder 7">
            <a:extLst>
              <a:ext uri="{FF2B5EF4-FFF2-40B4-BE49-F238E27FC236}">
                <a16:creationId xmlns:a16="http://schemas.microsoft.com/office/drawing/2014/main" id="{8920B1A1-D5C4-4BCF-9687-71B788EA26E5}"/>
              </a:ext>
            </a:extLst>
          </p:cNvPr>
          <p:cNvSpPr>
            <a:spLocks noGrp="1"/>
          </p:cNvSpPr>
          <p:nvPr>
            <p:ph type="body" sz="quarter" idx="12"/>
          </p:nvPr>
        </p:nvSpPr>
        <p:spPr>
          <a:xfrm>
            <a:off x="397174" y="1004799"/>
            <a:ext cx="7131089" cy="387747"/>
          </a:xfrm>
        </p:spPr>
        <p:txBody>
          <a:bodyPr/>
          <a:lstStyle/>
          <a:p>
            <a:r>
              <a:rPr lang="en-US" dirty="0"/>
              <a:t>Introduction to Corporate Action, from STO’s perspective</a:t>
            </a:r>
          </a:p>
        </p:txBody>
      </p:sp>
      <p:pic>
        <p:nvPicPr>
          <p:cNvPr id="4" name="Picture 3">
            <a:extLst>
              <a:ext uri="{FF2B5EF4-FFF2-40B4-BE49-F238E27FC236}">
                <a16:creationId xmlns:a16="http://schemas.microsoft.com/office/drawing/2014/main" id="{FD65C138-7BF4-4434-88C7-6C71D947439F}"/>
              </a:ext>
            </a:extLst>
          </p:cNvPr>
          <p:cNvPicPr>
            <a:picLocks noChangeAspect="1"/>
          </p:cNvPicPr>
          <p:nvPr/>
        </p:nvPicPr>
        <p:blipFill>
          <a:blip r:embed="rId11"/>
          <a:stretch>
            <a:fillRect/>
          </a:stretch>
        </p:blipFill>
        <p:spPr>
          <a:xfrm>
            <a:off x="250443" y="1969869"/>
            <a:ext cx="8310338" cy="4528338"/>
          </a:xfrm>
          <a:prstGeom prst="rect">
            <a:avLst/>
          </a:prstGeom>
        </p:spPr>
      </p:pic>
    </p:spTree>
    <p:extLst>
      <p:ext uri="{BB962C8B-B14F-4D97-AF65-F5344CB8AC3E}">
        <p14:creationId xmlns:p14="http://schemas.microsoft.com/office/powerpoint/2010/main" val="77348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1518046" y="1290000"/>
            <a:ext cx="8957605" cy="677715"/>
          </a:xfrm>
        </p:spPr>
        <p:txBody>
          <a:bodyPr>
            <a:normAutofit fontScale="90000"/>
          </a:bodyPr>
          <a:lstStyle/>
          <a:p>
            <a:r>
              <a:rPr lang="en-US" dirty="0">
                <a:solidFill>
                  <a:srgbClr val="5DAAB0"/>
                </a:solidFill>
              </a:rPr>
              <a:t>Real World Security Statistics in Aspen</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1058803" y="998316"/>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1058803" y="2289827"/>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1058803" y="3581338"/>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1058803" y="4872849"/>
            <a:ext cx="804759" cy="804759"/>
          </a:xfrm>
        </p:spPr>
      </p:pic>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a:xfrm>
            <a:off x="452690" y="2234989"/>
            <a:ext cx="7210990" cy="3333011"/>
          </a:xfrm>
        </p:spPr>
        <p:txBody>
          <a:bodyPr/>
          <a:lstStyle/>
          <a:p>
            <a:pPr>
              <a:lnSpc>
                <a:spcPct val="100000"/>
              </a:lnSpc>
            </a:pPr>
            <a:r>
              <a:rPr lang="en-US" dirty="0"/>
              <a:t>Fixed Income: </a:t>
            </a:r>
          </a:p>
          <a:p>
            <a:pPr>
              <a:lnSpc>
                <a:spcPct val="100000"/>
              </a:lnSpc>
            </a:pPr>
            <a:endParaRPr lang="en-US" dirty="0"/>
          </a:p>
          <a:p>
            <a:pPr>
              <a:lnSpc>
                <a:spcPct val="100000"/>
              </a:lnSpc>
            </a:pPr>
            <a:endParaRPr lang="en-US" dirty="0"/>
          </a:p>
          <a:p>
            <a:pPr>
              <a:lnSpc>
                <a:spcPct val="100000"/>
              </a:lnSpc>
            </a:pPr>
            <a:r>
              <a:rPr lang="en-US" dirty="0"/>
              <a:t>Equity:</a:t>
            </a:r>
          </a:p>
        </p:txBody>
      </p:sp>
      <p:sp>
        <p:nvSpPr>
          <p:cNvPr id="13" name="TextBox 12">
            <a:extLst>
              <a:ext uri="{FF2B5EF4-FFF2-40B4-BE49-F238E27FC236}">
                <a16:creationId xmlns:a16="http://schemas.microsoft.com/office/drawing/2014/main" id="{BA2BC8FC-6DCE-40F2-8A1E-9D89F39A633D}"/>
              </a:ext>
            </a:extLst>
          </p:cNvPr>
          <p:cNvSpPr txBox="1"/>
          <p:nvPr/>
        </p:nvSpPr>
        <p:spPr>
          <a:xfrm>
            <a:off x="328438" y="4985915"/>
            <a:ext cx="6116751" cy="1477328"/>
          </a:xfrm>
          <a:prstGeom prst="rect">
            <a:avLst/>
          </a:prstGeom>
          <a:noFill/>
        </p:spPr>
        <p:txBody>
          <a:bodyPr wrap="square" rtlCol="0">
            <a:spAutoFit/>
          </a:bodyPr>
          <a:lstStyle/>
          <a:p>
            <a:r>
              <a:rPr lang="en-US" dirty="0"/>
              <a:t>Intro to Some Derivatives in Aspen:</a:t>
            </a:r>
          </a:p>
          <a:p>
            <a:r>
              <a:rPr lang="en-US" dirty="0"/>
              <a:t>Swaps, Warrant, ETF, REITs, … </a:t>
            </a:r>
          </a:p>
          <a:p>
            <a:endParaRPr lang="en-US" dirty="0"/>
          </a:p>
          <a:p>
            <a:endParaRPr lang="en-US" dirty="0"/>
          </a:p>
          <a:p>
            <a:endParaRPr lang="en-US" dirty="0"/>
          </a:p>
        </p:txBody>
      </p:sp>
    </p:spTree>
    <p:extLst>
      <p:ext uri="{BB962C8B-B14F-4D97-AF65-F5344CB8AC3E}">
        <p14:creationId xmlns:p14="http://schemas.microsoft.com/office/powerpoint/2010/main" val="35801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1483874" y="1464217"/>
            <a:ext cx="8380556" cy="677715"/>
          </a:xfrm>
        </p:spPr>
        <p:txBody>
          <a:bodyPr>
            <a:normAutofit fontScale="90000"/>
          </a:bodyPr>
          <a:lstStyle/>
          <a:p>
            <a:r>
              <a:rPr lang="en-US" dirty="0">
                <a:solidFill>
                  <a:srgbClr val="5DAAB0"/>
                </a:solidFill>
              </a:rPr>
              <a:t>Real World Events Statistics in Aspen </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1058803" y="998316"/>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1058803" y="2289827"/>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1058803" y="3581338"/>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1058803" y="4872849"/>
            <a:ext cx="804759" cy="804759"/>
          </a:xfrm>
        </p:spPr>
      </p:pic>
    </p:spTree>
    <p:extLst>
      <p:ext uri="{BB962C8B-B14F-4D97-AF65-F5344CB8AC3E}">
        <p14:creationId xmlns:p14="http://schemas.microsoft.com/office/powerpoint/2010/main" val="76146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264009" y="155068"/>
            <a:ext cx="6216690" cy="804759"/>
          </a:xfrm>
        </p:spPr>
        <p:txBody>
          <a:bodyPr>
            <a:normAutofit/>
          </a:bodyPr>
          <a:lstStyle/>
          <a:p>
            <a:r>
              <a:rPr lang="en-US" sz="4000" dirty="0"/>
              <a:t>Book’s Contents Review</a:t>
            </a:r>
            <a:endParaRPr lang="en-US" sz="4000"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a:xfrm>
            <a:off x="121967" y="1070056"/>
            <a:ext cx="4982694" cy="5632876"/>
          </a:xfrm>
        </p:spPr>
        <p:txBody>
          <a:bodyPr/>
          <a:lstStyle/>
          <a:p>
            <a:pPr marL="285750" indent="-285750">
              <a:lnSpc>
                <a:spcPct val="100000"/>
              </a:lnSpc>
              <a:buFont typeface="Arial" panose="020B0604020202020204" pitchFamily="34" charset="0"/>
              <a:buChar char="•"/>
            </a:pPr>
            <a:r>
              <a:rPr lang="en-US" b="1" dirty="0">
                <a:solidFill>
                  <a:schemeClr val="tx1"/>
                </a:solidFill>
              </a:rPr>
              <a:t>PART I INTRODUCTORY ELEMENTS</a:t>
            </a:r>
            <a:br>
              <a:rPr lang="en-US" dirty="0">
                <a:solidFill>
                  <a:schemeClr val="tx1"/>
                </a:solidFill>
              </a:rPr>
            </a:br>
            <a:r>
              <a:rPr lang="en-US" dirty="0">
                <a:solidFill>
                  <a:schemeClr val="tx1"/>
                </a:solidFill>
              </a:rPr>
              <a:t>1 Basic Corporate Action Concepts </a:t>
            </a:r>
            <a:br>
              <a:rPr lang="en-US" dirty="0">
                <a:solidFill>
                  <a:schemeClr val="tx1"/>
                </a:solidFill>
              </a:rPr>
            </a:br>
            <a:r>
              <a:rPr lang="en-US" dirty="0">
                <a:solidFill>
                  <a:schemeClr val="tx1"/>
                </a:solidFill>
              </a:rPr>
              <a:t>2 Event Description and Classification</a:t>
            </a:r>
            <a:br>
              <a:rPr lang="en-US" dirty="0">
                <a:solidFill>
                  <a:schemeClr val="tx1"/>
                </a:solidFill>
              </a:rPr>
            </a:br>
            <a:r>
              <a:rPr lang="en-US" dirty="0">
                <a:solidFill>
                  <a:schemeClr val="tx1"/>
                </a:solidFill>
              </a:rPr>
              <a:t>3 The Securities (and Corporate Actions) Market Place </a:t>
            </a:r>
            <a:br>
              <a:rPr lang="en-US" dirty="0">
                <a:solidFill>
                  <a:schemeClr val="tx1"/>
                </a:solidFill>
              </a:rPr>
            </a:br>
            <a:r>
              <a:rPr lang="en-US" dirty="0">
                <a:solidFill>
                  <a:schemeClr val="tx1"/>
                </a:solidFill>
              </a:rPr>
              <a:t>4 Static Data </a:t>
            </a:r>
            <a:br>
              <a:rPr lang="en-US" dirty="0">
                <a:solidFill>
                  <a:schemeClr val="tx1"/>
                </a:solidFill>
              </a:rPr>
            </a:br>
            <a:r>
              <a:rPr lang="en-US" dirty="0">
                <a:solidFill>
                  <a:schemeClr val="tx1"/>
                </a:solidFill>
              </a:rPr>
              <a:t>5 Securities Position Management</a:t>
            </a:r>
          </a:p>
          <a:p>
            <a:pPr marL="285750" indent="-285750">
              <a:lnSpc>
                <a:spcPct val="100000"/>
              </a:lnSpc>
              <a:buFont typeface="Arial" panose="020B0604020202020204" pitchFamily="34" charset="0"/>
              <a:buChar char="•"/>
            </a:pPr>
            <a:endParaRPr lang="en-US" dirty="0">
              <a:solidFill>
                <a:schemeClr val="tx1"/>
              </a:solidFill>
            </a:endParaRPr>
          </a:p>
          <a:p>
            <a:pPr marL="285750" indent="-285750">
              <a:lnSpc>
                <a:spcPct val="100000"/>
              </a:lnSpc>
              <a:buFont typeface="Arial" panose="020B0604020202020204" pitchFamily="34" charset="0"/>
              <a:buChar char="•"/>
            </a:pPr>
            <a:r>
              <a:rPr lang="en-US" b="1" dirty="0">
                <a:solidFill>
                  <a:schemeClr val="tx1"/>
                </a:solidFill>
              </a:rPr>
              <a:t>PART II MANDATORY EVENTS</a:t>
            </a:r>
            <a:br>
              <a:rPr lang="en-US" dirty="0">
                <a:solidFill>
                  <a:schemeClr val="tx1"/>
                </a:solidFill>
              </a:rPr>
            </a:br>
            <a:r>
              <a:rPr lang="en-US" dirty="0">
                <a:solidFill>
                  <a:schemeClr val="tx1"/>
                </a:solidFill>
              </a:rPr>
              <a:t>6 Overview of the Generic Corporate Action Lifecycle</a:t>
            </a:r>
            <a:br>
              <a:rPr lang="en-US" dirty="0">
                <a:solidFill>
                  <a:schemeClr val="tx1"/>
                </a:solidFill>
              </a:rPr>
            </a:br>
            <a:r>
              <a:rPr lang="en-US" dirty="0">
                <a:solidFill>
                  <a:schemeClr val="tx1"/>
                </a:solidFill>
              </a:rPr>
              <a:t>7 Straight Through Processing</a:t>
            </a:r>
            <a:br>
              <a:rPr lang="en-US" dirty="0">
                <a:solidFill>
                  <a:schemeClr val="tx1"/>
                </a:solidFill>
              </a:rPr>
            </a:br>
            <a:r>
              <a:rPr lang="en-US" dirty="0">
                <a:solidFill>
                  <a:schemeClr val="tx1"/>
                </a:solidFill>
              </a:rPr>
              <a:t>8 Event Terms Capture and Cleansing</a:t>
            </a:r>
            <a:br>
              <a:rPr lang="en-US" dirty="0">
                <a:solidFill>
                  <a:schemeClr val="tx1"/>
                </a:solidFill>
              </a:rPr>
            </a:br>
            <a:r>
              <a:rPr lang="en-US" dirty="0">
                <a:solidFill>
                  <a:schemeClr val="tx1"/>
                </a:solidFill>
              </a:rPr>
              <a:t>9 Determining Entitlement</a:t>
            </a:r>
            <a:br>
              <a:rPr lang="en-US" dirty="0">
                <a:solidFill>
                  <a:schemeClr val="tx1"/>
                </a:solidFill>
              </a:rPr>
            </a:br>
            <a:r>
              <a:rPr lang="en-US" dirty="0">
                <a:solidFill>
                  <a:schemeClr val="tx1"/>
                </a:solidFill>
              </a:rPr>
              <a:t>10 Communication of Event Information</a:t>
            </a:r>
            <a:br>
              <a:rPr lang="en-US" dirty="0">
                <a:solidFill>
                  <a:schemeClr val="tx1"/>
                </a:solidFill>
              </a:rPr>
            </a:br>
            <a:r>
              <a:rPr lang="en-US" dirty="0">
                <a:solidFill>
                  <a:schemeClr val="tx1"/>
                </a:solidFill>
              </a:rPr>
              <a:t>11 Calculation of Resultant Entitlements</a:t>
            </a:r>
            <a:br>
              <a:rPr lang="en-US" dirty="0">
                <a:solidFill>
                  <a:schemeClr val="tx1"/>
                </a:solidFill>
              </a:rPr>
            </a:br>
            <a:r>
              <a:rPr lang="en-US" dirty="0">
                <a:solidFill>
                  <a:schemeClr val="tx1"/>
                </a:solidFill>
              </a:rPr>
              <a:t>12 Passing of Internal Entries</a:t>
            </a:r>
            <a:br>
              <a:rPr lang="en-US" dirty="0">
                <a:solidFill>
                  <a:schemeClr val="tx1"/>
                </a:solidFill>
              </a:rPr>
            </a:br>
            <a:r>
              <a:rPr lang="en-US" dirty="0">
                <a:solidFill>
                  <a:schemeClr val="tx1"/>
                </a:solidFill>
              </a:rPr>
              <a:t>13 Collection/Disbursement of Resultant Entitlements</a:t>
            </a:r>
            <a:br>
              <a:rPr lang="en-US" dirty="0">
                <a:solidFill>
                  <a:schemeClr val="tx1"/>
                </a:solidFill>
              </a:rPr>
            </a:br>
            <a:r>
              <a:rPr lang="en-US" dirty="0">
                <a:solidFill>
                  <a:schemeClr val="tx1"/>
                </a:solidFill>
              </a:rPr>
              <a:t>14 Updating of Internal Entries</a:t>
            </a:r>
            <a:br>
              <a:rPr lang="en-US" dirty="0">
                <a:solidFill>
                  <a:schemeClr val="tx1"/>
                </a:solidFill>
              </a:rPr>
            </a:br>
            <a:r>
              <a:rPr lang="en-US" dirty="0">
                <a:solidFill>
                  <a:schemeClr val="tx1"/>
                </a:solidFill>
              </a:rPr>
              <a:t>15 Examples of Mandatory Events</a:t>
            </a:r>
          </a:p>
          <a:p>
            <a:pPr marL="285750" indent="-285750">
              <a:lnSpc>
                <a:spcPct val="100000"/>
              </a:lnSpc>
              <a:buFont typeface="Arial" panose="020B0604020202020204" pitchFamily="34" charset="0"/>
              <a:buChar char="•"/>
            </a:pPr>
            <a:endParaRPr lang="en-US" dirty="0">
              <a:solidFill>
                <a:schemeClr val="tx1"/>
              </a:solidFill>
            </a:endParaRPr>
          </a:p>
          <a:p>
            <a:pPr marL="285750" indent="-285750">
              <a:lnSpc>
                <a:spcPct val="100000"/>
              </a:lnSpc>
              <a:buFont typeface="Arial" panose="020B0604020202020204" pitchFamily="34" charset="0"/>
              <a:buChar char="•"/>
            </a:pPr>
            <a:r>
              <a:rPr lang="en-US" b="1" dirty="0">
                <a:solidFill>
                  <a:schemeClr val="tx1"/>
                </a:solidFill>
              </a:rPr>
              <a:t>PART III EVENTS WITH ELECTIONS</a:t>
            </a:r>
            <a:br>
              <a:rPr lang="en-US" dirty="0">
                <a:solidFill>
                  <a:schemeClr val="tx1"/>
                </a:solidFill>
              </a:rPr>
            </a:br>
            <a:r>
              <a:rPr lang="en-US" dirty="0">
                <a:solidFill>
                  <a:schemeClr val="tx1"/>
                </a:solidFill>
              </a:rPr>
              <a:t>16 Concepts of Events with Elections</a:t>
            </a:r>
            <a:br>
              <a:rPr lang="en-US" dirty="0">
                <a:solidFill>
                  <a:schemeClr val="tx1"/>
                </a:solidFill>
              </a:rPr>
            </a:br>
            <a:r>
              <a:rPr lang="en-US" dirty="0">
                <a:solidFill>
                  <a:schemeClr val="tx1"/>
                </a:solidFill>
              </a:rPr>
              <a:t>17 Management of Mandatory with Options Events</a:t>
            </a:r>
            <a:br>
              <a:rPr lang="en-US" dirty="0">
                <a:solidFill>
                  <a:schemeClr val="tx1"/>
                </a:solidFill>
              </a:rPr>
            </a:br>
            <a:r>
              <a:rPr lang="en-US" dirty="0">
                <a:solidFill>
                  <a:schemeClr val="tx1"/>
                </a:solidFill>
              </a:rPr>
              <a:t>18 Management of Voluntary Events</a:t>
            </a:r>
          </a:p>
        </p:txBody>
      </p:sp>
      <p:sp>
        <p:nvSpPr>
          <p:cNvPr id="7" name="TextBox 6">
            <a:extLst>
              <a:ext uri="{FF2B5EF4-FFF2-40B4-BE49-F238E27FC236}">
                <a16:creationId xmlns:a16="http://schemas.microsoft.com/office/drawing/2014/main" id="{C47A4D77-D8FD-4160-98F5-C78FDD7160C8}"/>
              </a:ext>
            </a:extLst>
          </p:cNvPr>
          <p:cNvSpPr txBox="1"/>
          <p:nvPr/>
        </p:nvSpPr>
        <p:spPr>
          <a:xfrm>
            <a:off x="6323438" y="1324299"/>
            <a:ext cx="4438835" cy="578619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PART IV MULTI-STAGE EVENTS </a:t>
            </a:r>
            <a:br>
              <a:rPr lang="en-US" sz="1400" dirty="0"/>
            </a:br>
            <a:r>
              <a:rPr lang="en-US" sz="1400" dirty="0"/>
              <a:t>19 Concepts of Multi-Stage Events</a:t>
            </a:r>
            <a:br>
              <a:rPr lang="en-US" sz="1400" dirty="0"/>
            </a:br>
            <a:r>
              <a:rPr lang="en-US" sz="1400" dirty="0"/>
              <a:t>20 Management of a Rights Issue</a:t>
            </a:r>
            <a:br>
              <a:rPr lang="en-US" sz="1400" dirty="0"/>
            </a:br>
            <a:r>
              <a:rPr lang="en-US" sz="1400" dirty="0"/>
              <a:t>21 Example of a Rights Issue</a:t>
            </a:r>
            <a:br>
              <a:rPr lang="en-US" sz="1400" dirty="0"/>
            </a:br>
            <a:r>
              <a:rPr lang="en-US" sz="1400" dirty="0"/>
              <a:t>22 Concepts of Takeover Events</a:t>
            </a:r>
            <a:br>
              <a:rPr lang="en-US" sz="1400" dirty="0"/>
            </a:br>
            <a:r>
              <a:rPr lang="en-US" sz="1400" dirty="0"/>
              <a:t>23 Management of Takeover Event</a:t>
            </a:r>
            <a:br>
              <a:rPr lang="en-US" sz="1400" dirty="0"/>
            </a:br>
            <a:endParaRPr lang="en-US" sz="1400" dirty="0"/>
          </a:p>
          <a:p>
            <a:pPr marL="285750" indent="-285750">
              <a:buFont typeface="Arial" panose="020B0604020202020204" pitchFamily="34" charset="0"/>
              <a:buChar char="•"/>
            </a:pPr>
            <a:r>
              <a:rPr lang="en-US" sz="1400" b="1" dirty="0"/>
              <a:t>PART V TAXATION</a:t>
            </a:r>
            <a:br>
              <a:rPr lang="en-US" sz="1400" dirty="0"/>
            </a:br>
            <a:r>
              <a:rPr lang="en-US" sz="1400" dirty="0"/>
              <a:t>24 Concepts and Management of Taxation</a:t>
            </a:r>
            <a:br>
              <a:rPr lang="en-US" sz="1400" dirty="0"/>
            </a:br>
            <a:r>
              <a:rPr lang="en-US" sz="1400" dirty="0"/>
              <a:t>25 Management of Income Tax</a:t>
            </a:r>
            <a:br>
              <a:rPr lang="en-US" sz="1400" dirty="0"/>
            </a:br>
            <a:endParaRPr lang="en-US" sz="1400" dirty="0"/>
          </a:p>
          <a:p>
            <a:pPr marL="285750" indent="-285750">
              <a:buFont typeface="Arial" panose="020B0604020202020204" pitchFamily="34" charset="0"/>
              <a:buChar char="•"/>
            </a:pPr>
            <a:r>
              <a:rPr lang="en-US" sz="1400" b="1" dirty="0"/>
              <a:t>PART VI ISSUER NOTICES</a:t>
            </a:r>
            <a:br>
              <a:rPr lang="en-US" sz="1400" b="1" dirty="0"/>
            </a:br>
            <a:r>
              <a:rPr lang="en-US" sz="1400" dirty="0"/>
              <a:t>26 Concepts and Management of Issuer Notices</a:t>
            </a:r>
            <a:br>
              <a:rPr lang="en-US" sz="1400" dirty="0"/>
            </a:br>
            <a:endParaRPr lang="en-US" sz="1400" dirty="0"/>
          </a:p>
          <a:p>
            <a:pPr marL="285750" indent="-285750">
              <a:buFont typeface="Arial" panose="020B0604020202020204" pitchFamily="34" charset="0"/>
              <a:buChar char="•"/>
            </a:pPr>
            <a:r>
              <a:rPr lang="en-US" sz="1400" b="1" dirty="0"/>
              <a:t>PART VII OBJECTIVES AND INITIATIVES</a:t>
            </a:r>
            <a:br>
              <a:rPr lang="en-US" sz="1400" dirty="0"/>
            </a:br>
            <a:r>
              <a:rPr lang="en-US" sz="1400" dirty="0"/>
              <a:t>27 Objectives and Initiatives</a:t>
            </a:r>
            <a:br>
              <a:rPr lang="en-US" sz="1400" dirty="0"/>
            </a:br>
            <a:endParaRPr lang="en-US" sz="1400" dirty="0"/>
          </a:p>
          <a:p>
            <a:pPr marL="285750" indent="-285750">
              <a:buFont typeface="Arial" panose="020B0604020202020204" pitchFamily="34" charset="0"/>
              <a:buChar char="•"/>
            </a:pPr>
            <a:r>
              <a:rPr lang="en-US" sz="1400" b="1" i="0" dirty="0">
                <a:effectLst/>
              </a:rPr>
              <a:t>Glossary of Terms</a:t>
            </a:r>
            <a:r>
              <a:rPr lang="en-US" sz="1400" dirty="0"/>
              <a:t> </a:t>
            </a:r>
            <a:br>
              <a:rPr lang="en-US" sz="1400" dirty="0"/>
            </a:br>
            <a:br>
              <a:rPr lang="en-US" sz="1400" dirty="0"/>
            </a:br>
            <a:br>
              <a:rPr lang="en-US" sz="1400"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5303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54DBA0-95C9-4A50-A828-F792BB9B1D49}"/>
              </a:ext>
            </a:extLst>
          </p:cNvPr>
          <p:cNvPicPr>
            <a:picLocks noChangeAspect="1"/>
          </p:cNvPicPr>
          <p:nvPr/>
        </p:nvPicPr>
        <p:blipFill>
          <a:blip r:embed="rId2"/>
          <a:stretch>
            <a:fillRect/>
          </a:stretch>
        </p:blipFill>
        <p:spPr>
          <a:xfrm>
            <a:off x="890918" y="518484"/>
            <a:ext cx="9074636" cy="5243123"/>
          </a:xfrm>
          <a:prstGeom prst="rect">
            <a:avLst/>
          </a:prstGeom>
        </p:spPr>
      </p:pic>
      <p:sp>
        <p:nvSpPr>
          <p:cNvPr id="5" name="TextBox 4">
            <a:extLst>
              <a:ext uri="{FF2B5EF4-FFF2-40B4-BE49-F238E27FC236}">
                <a16:creationId xmlns:a16="http://schemas.microsoft.com/office/drawing/2014/main" id="{C4078E7C-317C-4B70-8B66-0CFE6869C829}"/>
              </a:ext>
            </a:extLst>
          </p:cNvPr>
          <p:cNvSpPr txBox="1"/>
          <p:nvPr/>
        </p:nvSpPr>
        <p:spPr>
          <a:xfrm>
            <a:off x="954349" y="5880545"/>
            <a:ext cx="6098958" cy="369332"/>
          </a:xfrm>
          <a:prstGeom prst="rect">
            <a:avLst/>
          </a:prstGeom>
          <a:noFill/>
        </p:spPr>
        <p:txBody>
          <a:bodyPr wrap="square">
            <a:spAutoFit/>
          </a:bodyPr>
          <a:lstStyle/>
          <a:p>
            <a:r>
              <a:rPr lang="en-US" sz="1800" b="1" dirty="0"/>
              <a:t>Ref. “Corporate Actions” Page </a:t>
            </a:r>
            <a:r>
              <a:rPr lang="en-US" b="1" dirty="0"/>
              <a:t>59</a:t>
            </a:r>
            <a:r>
              <a:rPr lang="en-US" sz="1800" b="1" dirty="0"/>
              <a:t>, Figure 6</a:t>
            </a:r>
            <a:r>
              <a:rPr lang="en-US" b="1" dirty="0"/>
              <a:t>.1</a:t>
            </a:r>
            <a:endParaRPr lang="en-US" sz="1800" b="1" dirty="0"/>
          </a:p>
        </p:txBody>
      </p:sp>
    </p:spTree>
    <p:extLst>
      <p:ext uri="{BB962C8B-B14F-4D97-AF65-F5344CB8AC3E}">
        <p14:creationId xmlns:p14="http://schemas.microsoft.com/office/powerpoint/2010/main" val="227163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D467B8B-64B7-4ADB-83F0-D5A3AA40CB35}"/>
              </a:ext>
            </a:extLst>
          </p:cNvPr>
          <p:cNvSpPr/>
          <p:nvPr/>
        </p:nvSpPr>
        <p:spPr>
          <a:xfrm>
            <a:off x="189387" y="776232"/>
            <a:ext cx="2405851" cy="74295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Aspen Announcement</a:t>
            </a:r>
            <a:endParaRPr lang="en-US" dirty="0"/>
          </a:p>
        </p:txBody>
      </p:sp>
      <p:sp>
        <p:nvSpPr>
          <p:cNvPr id="3" name="Rectangle: Rounded Corners 2">
            <a:extLst>
              <a:ext uri="{FF2B5EF4-FFF2-40B4-BE49-F238E27FC236}">
                <a16:creationId xmlns:a16="http://schemas.microsoft.com/office/drawing/2014/main" id="{7BBD045A-6ED8-40E4-8018-4C0E436753D8}"/>
              </a:ext>
            </a:extLst>
          </p:cNvPr>
          <p:cNvSpPr/>
          <p:nvPr/>
        </p:nvSpPr>
        <p:spPr>
          <a:xfrm>
            <a:off x="165713" y="1750745"/>
            <a:ext cx="2453198" cy="7429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Aspen Position</a:t>
            </a:r>
            <a:endParaRPr lang="en-US" dirty="0"/>
          </a:p>
        </p:txBody>
      </p:sp>
      <p:sp>
        <p:nvSpPr>
          <p:cNvPr id="5" name="Rectangle: Rounded Corners 4">
            <a:extLst>
              <a:ext uri="{FF2B5EF4-FFF2-40B4-BE49-F238E27FC236}">
                <a16:creationId xmlns:a16="http://schemas.microsoft.com/office/drawing/2014/main" id="{E65F8DD3-3292-4935-A1E1-CB452FD9741C}"/>
              </a:ext>
            </a:extLst>
          </p:cNvPr>
          <p:cNvSpPr/>
          <p:nvPr/>
        </p:nvSpPr>
        <p:spPr>
          <a:xfrm>
            <a:off x="2939986" y="2271108"/>
            <a:ext cx="2436921" cy="8072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Aspen Entitlement</a:t>
            </a:r>
            <a:endParaRPr lang="en-US" dirty="0"/>
          </a:p>
        </p:txBody>
      </p:sp>
      <p:sp>
        <p:nvSpPr>
          <p:cNvPr id="6" name="Rectangle: Rounded Corners 5">
            <a:extLst>
              <a:ext uri="{FF2B5EF4-FFF2-40B4-BE49-F238E27FC236}">
                <a16:creationId xmlns:a16="http://schemas.microsoft.com/office/drawing/2014/main" id="{13866AF5-D973-40FF-A1CD-063083A03316}"/>
              </a:ext>
            </a:extLst>
          </p:cNvPr>
          <p:cNvSpPr/>
          <p:nvPr/>
        </p:nvSpPr>
        <p:spPr>
          <a:xfrm>
            <a:off x="5597370" y="2674719"/>
            <a:ext cx="2436921" cy="7508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Aspen Claims</a:t>
            </a:r>
            <a:endParaRPr lang="en-US" dirty="0"/>
          </a:p>
        </p:txBody>
      </p:sp>
      <p:sp>
        <p:nvSpPr>
          <p:cNvPr id="7" name="Rectangle: Rounded Corners 6">
            <a:extLst>
              <a:ext uri="{FF2B5EF4-FFF2-40B4-BE49-F238E27FC236}">
                <a16:creationId xmlns:a16="http://schemas.microsoft.com/office/drawing/2014/main" id="{E4DF981B-22C6-4711-BB87-F91F431D2AAE}"/>
              </a:ext>
            </a:extLst>
          </p:cNvPr>
          <p:cNvSpPr/>
          <p:nvPr/>
        </p:nvSpPr>
        <p:spPr>
          <a:xfrm>
            <a:off x="5597370" y="3549730"/>
            <a:ext cx="2436921" cy="8108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Aspen Payable / Receivable </a:t>
            </a:r>
            <a:endParaRPr lang="en-US" dirty="0"/>
          </a:p>
        </p:txBody>
      </p:sp>
      <p:sp>
        <p:nvSpPr>
          <p:cNvPr id="8" name="Rectangle: Rounded Corners 7">
            <a:extLst>
              <a:ext uri="{FF2B5EF4-FFF2-40B4-BE49-F238E27FC236}">
                <a16:creationId xmlns:a16="http://schemas.microsoft.com/office/drawing/2014/main" id="{772B8FB1-AF6E-472E-B932-6B6979D0C096}"/>
              </a:ext>
            </a:extLst>
          </p:cNvPr>
          <p:cNvSpPr/>
          <p:nvPr/>
        </p:nvSpPr>
        <p:spPr>
          <a:xfrm>
            <a:off x="8248837" y="3992505"/>
            <a:ext cx="2436921" cy="8108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Aspen Settlement</a:t>
            </a:r>
            <a:endParaRPr lang="en-US" dirty="0"/>
          </a:p>
        </p:txBody>
      </p:sp>
      <p:sp>
        <p:nvSpPr>
          <p:cNvPr id="10" name="Rectangle: Rounded Corners 9">
            <a:extLst>
              <a:ext uri="{FF2B5EF4-FFF2-40B4-BE49-F238E27FC236}">
                <a16:creationId xmlns:a16="http://schemas.microsoft.com/office/drawing/2014/main" id="{384BEC9B-4929-4911-AC33-915A30881990}"/>
              </a:ext>
            </a:extLst>
          </p:cNvPr>
          <p:cNvSpPr/>
          <p:nvPr/>
        </p:nvSpPr>
        <p:spPr>
          <a:xfrm>
            <a:off x="2285999" y="1616374"/>
            <a:ext cx="3024327" cy="4527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Accounts/Reference Data</a:t>
            </a:r>
          </a:p>
        </p:txBody>
      </p:sp>
      <p:sp>
        <p:nvSpPr>
          <p:cNvPr id="11" name="Rectangle: Rounded Corners 10">
            <a:extLst>
              <a:ext uri="{FF2B5EF4-FFF2-40B4-BE49-F238E27FC236}">
                <a16:creationId xmlns:a16="http://schemas.microsoft.com/office/drawing/2014/main" id="{170BE114-67E1-4381-8400-15A88B891848}"/>
              </a:ext>
            </a:extLst>
          </p:cNvPr>
          <p:cNvSpPr/>
          <p:nvPr/>
        </p:nvSpPr>
        <p:spPr>
          <a:xfrm>
            <a:off x="517862" y="3078332"/>
            <a:ext cx="1559514" cy="44425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Notification</a:t>
            </a:r>
          </a:p>
        </p:txBody>
      </p:sp>
      <p:sp>
        <p:nvSpPr>
          <p:cNvPr id="13" name="Rectangle: Rounded Corners 12">
            <a:extLst>
              <a:ext uri="{FF2B5EF4-FFF2-40B4-BE49-F238E27FC236}">
                <a16:creationId xmlns:a16="http://schemas.microsoft.com/office/drawing/2014/main" id="{70447233-2B24-4289-9EB2-82B7E8CB1F41}"/>
              </a:ext>
            </a:extLst>
          </p:cNvPr>
          <p:cNvSpPr/>
          <p:nvPr/>
        </p:nvSpPr>
        <p:spPr>
          <a:xfrm>
            <a:off x="517862" y="3754145"/>
            <a:ext cx="1559514" cy="44425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Alerts</a:t>
            </a:r>
          </a:p>
        </p:txBody>
      </p:sp>
      <p:sp>
        <p:nvSpPr>
          <p:cNvPr id="14" name="Rectangle: Rounded Corners 13">
            <a:extLst>
              <a:ext uri="{FF2B5EF4-FFF2-40B4-BE49-F238E27FC236}">
                <a16:creationId xmlns:a16="http://schemas.microsoft.com/office/drawing/2014/main" id="{DE3857A8-F6DE-48DD-B599-05FE91548215}"/>
              </a:ext>
            </a:extLst>
          </p:cNvPr>
          <p:cNvSpPr/>
          <p:nvPr/>
        </p:nvSpPr>
        <p:spPr>
          <a:xfrm>
            <a:off x="517863" y="4398985"/>
            <a:ext cx="1559514" cy="4442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Checklist</a:t>
            </a:r>
          </a:p>
        </p:txBody>
      </p:sp>
      <p:sp>
        <p:nvSpPr>
          <p:cNvPr id="15" name="Rectangle: Rounded Corners 14">
            <a:extLst>
              <a:ext uri="{FF2B5EF4-FFF2-40B4-BE49-F238E27FC236}">
                <a16:creationId xmlns:a16="http://schemas.microsoft.com/office/drawing/2014/main" id="{5331CA57-D94B-4234-8570-F60D670C4302}"/>
              </a:ext>
            </a:extLst>
          </p:cNvPr>
          <p:cNvSpPr/>
          <p:nvPr/>
        </p:nvSpPr>
        <p:spPr>
          <a:xfrm>
            <a:off x="517862" y="5055097"/>
            <a:ext cx="2251970" cy="44425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Regular Team Task</a:t>
            </a:r>
          </a:p>
        </p:txBody>
      </p:sp>
      <p:sp>
        <p:nvSpPr>
          <p:cNvPr id="16" name="Rectangle: Rounded Corners 15">
            <a:extLst>
              <a:ext uri="{FF2B5EF4-FFF2-40B4-BE49-F238E27FC236}">
                <a16:creationId xmlns:a16="http://schemas.microsoft.com/office/drawing/2014/main" id="{7A46A941-822C-4704-9B09-975F91F05B38}"/>
              </a:ext>
            </a:extLst>
          </p:cNvPr>
          <p:cNvSpPr/>
          <p:nvPr/>
        </p:nvSpPr>
        <p:spPr>
          <a:xfrm>
            <a:off x="517862" y="5654156"/>
            <a:ext cx="2669221" cy="4442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Dashboard Diary Date</a:t>
            </a:r>
          </a:p>
        </p:txBody>
      </p:sp>
      <p:sp>
        <p:nvSpPr>
          <p:cNvPr id="17" name="Rectangle: Rounded Corners 16">
            <a:extLst>
              <a:ext uri="{FF2B5EF4-FFF2-40B4-BE49-F238E27FC236}">
                <a16:creationId xmlns:a16="http://schemas.microsoft.com/office/drawing/2014/main" id="{2B1464D4-55C6-4E2C-B52F-FAB58D0A84AC}"/>
              </a:ext>
            </a:extLst>
          </p:cNvPr>
          <p:cNvSpPr/>
          <p:nvPr/>
        </p:nvSpPr>
        <p:spPr>
          <a:xfrm>
            <a:off x="10046568" y="4633958"/>
            <a:ext cx="1831759" cy="421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Posting</a:t>
            </a:r>
          </a:p>
        </p:txBody>
      </p:sp>
      <p:sp>
        <p:nvSpPr>
          <p:cNvPr id="18" name="Rectangle: Rounded Corners 17">
            <a:extLst>
              <a:ext uri="{FF2B5EF4-FFF2-40B4-BE49-F238E27FC236}">
                <a16:creationId xmlns:a16="http://schemas.microsoft.com/office/drawing/2014/main" id="{CEDCCF8F-7088-4DBC-84B3-3643F3A8AE7D}"/>
              </a:ext>
            </a:extLst>
          </p:cNvPr>
          <p:cNvSpPr/>
          <p:nvPr/>
        </p:nvSpPr>
        <p:spPr>
          <a:xfrm>
            <a:off x="1478" y="290314"/>
            <a:ext cx="1993044" cy="3735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loader / adaptor</a:t>
            </a:r>
          </a:p>
        </p:txBody>
      </p:sp>
      <p:sp>
        <p:nvSpPr>
          <p:cNvPr id="19" name="Rectangle: Rounded Corners 18">
            <a:extLst>
              <a:ext uri="{FF2B5EF4-FFF2-40B4-BE49-F238E27FC236}">
                <a16:creationId xmlns:a16="http://schemas.microsoft.com/office/drawing/2014/main" id="{6364CC6D-50BF-4D37-A88F-A60C63CC29CC}"/>
              </a:ext>
            </a:extLst>
          </p:cNvPr>
          <p:cNvSpPr/>
          <p:nvPr/>
        </p:nvSpPr>
        <p:spPr>
          <a:xfrm>
            <a:off x="2435436" y="3488138"/>
            <a:ext cx="1993044" cy="3735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Reporting </a:t>
            </a:r>
            <a:r>
              <a:rPr lang="en-US" altLang="zh-CN" sz="1600" dirty="0"/>
              <a:t>System</a:t>
            </a:r>
            <a:endParaRPr lang="en-US" sz="1600" dirty="0"/>
          </a:p>
        </p:txBody>
      </p:sp>
      <p:sp>
        <p:nvSpPr>
          <p:cNvPr id="20" name="Rectangle: Rounded Corners 19">
            <a:extLst>
              <a:ext uri="{FF2B5EF4-FFF2-40B4-BE49-F238E27FC236}">
                <a16:creationId xmlns:a16="http://schemas.microsoft.com/office/drawing/2014/main" id="{7EEA11E0-19A4-4D76-9BAA-6EDE1735A413}"/>
              </a:ext>
            </a:extLst>
          </p:cNvPr>
          <p:cNvSpPr/>
          <p:nvPr/>
        </p:nvSpPr>
        <p:spPr>
          <a:xfrm>
            <a:off x="2435436" y="4066487"/>
            <a:ext cx="1993044" cy="3735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t>UI Components</a:t>
            </a:r>
            <a:endParaRPr lang="en-US" sz="1600" dirty="0"/>
          </a:p>
        </p:txBody>
      </p:sp>
    </p:spTree>
    <p:extLst>
      <p:ext uri="{BB962C8B-B14F-4D97-AF65-F5344CB8AC3E}">
        <p14:creationId xmlns:p14="http://schemas.microsoft.com/office/powerpoint/2010/main" val="237388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97175" y="363984"/>
            <a:ext cx="7486197" cy="643631"/>
          </a:xfrm>
        </p:spPr>
        <p:txBody>
          <a:bodyPr>
            <a:normAutofit/>
          </a:bodyPr>
          <a:lstStyle/>
          <a:p>
            <a:r>
              <a:rPr lang="en-US" sz="4000" dirty="0"/>
              <a:t>Chapter 5 Position Management</a:t>
            </a:r>
            <a:endParaRPr lang="en-US" sz="4200"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3" name="Text Placeholder 2">
            <a:extLst>
              <a:ext uri="{FF2B5EF4-FFF2-40B4-BE49-F238E27FC236}">
                <a16:creationId xmlns:a16="http://schemas.microsoft.com/office/drawing/2014/main" id="{32DF3711-2AFD-4A75-B2D5-155E068E3D95}"/>
              </a:ext>
            </a:extLst>
          </p:cNvPr>
          <p:cNvSpPr>
            <a:spLocks noGrp="1"/>
          </p:cNvSpPr>
          <p:nvPr>
            <p:ph type="body" sz="quarter" idx="11"/>
          </p:nvPr>
        </p:nvSpPr>
        <p:spPr>
          <a:xfrm>
            <a:off x="335029" y="1793522"/>
            <a:ext cx="8027736" cy="3612979"/>
          </a:xfrm>
        </p:spPr>
        <p:txBody>
          <a:bodyPr/>
          <a:lstStyle/>
          <a:p>
            <a:pPr marL="285750" indent="-285750">
              <a:buFont typeface="Arial" panose="020B0604020202020204" pitchFamily="34" charset="0"/>
              <a:buChar char="•"/>
            </a:pPr>
            <a:r>
              <a:rPr lang="en-US" sz="1600" dirty="0">
                <a:latin typeface="+mn-ea"/>
                <a:cs typeface="Microsoft GothicNeo" panose="020B0503020000020004" pitchFamily="34" charset="-127"/>
              </a:rPr>
              <a:t>PB Business Concept – from Sun </a:t>
            </a:r>
            <a:r>
              <a:rPr lang="en-US" sz="1600" dirty="0" err="1">
                <a:latin typeface="+mn-ea"/>
                <a:cs typeface="Microsoft GothicNeo" panose="020B0503020000020004" pitchFamily="34" charset="-127"/>
              </a:rPr>
              <a:t>Ye’s</a:t>
            </a:r>
            <a:r>
              <a:rPr lang="en-US" sz="1600" dirty="0">
                <a:latin typeface="+mn-ea"/>
                <a:cs typeface="Microsoft GothicNeo" panose="020B0503020000020004" pitchFamily="34" charset="-127"/>
              </a:rPr>
              <a:t> PB Delta One Business Sharing</a:t>
            </a:r>
          </a:p>
          <a:p>
            <a:pPr marL="285750" indent="-285750">
              <a:buFont typeface="Arial" panose="020B0604020202020204" pitchFamily="34" charset="0"/>
              <a:buChar char="•"/>
            </a:pPr>
            <a:r>
              <a:rPr lang="en-US" sz="1600" dirty="0">
                <a:latin typeface="+mn-ea"/>
                <a:cs typeface="Microsoft GothicNeo" panose="020B0503020000020004" pitchFamily="34" charset="-127"/>
              </a:rPr>
              <a:t>Long and Short Position Basic Concepts</a:t>
            </a:r>
          </a:p>
          <a:p>
            <a:pPr marL="285750" indent="-285750">
              <a:buFont typeface="Arial" panose="020B0604020202020204" pitchFamily="34" charset="0"/>
              <a:buChar char="•"/>
            </a:pPr>
            <a:r>
              <a:rPr lang="en-US" sz="1600" dirty="0">
                <a:latin typeface="+mn-ea"/>
                <a:cs typeface="Microsoft GothicNeo" panose="020B0503020000020004" pitchFamily="34" charset="-127"/>
              </a:rPr>
              <a:t>Security Trading – Settle Lifecycle (trade date, value date)</a:t>
            </a:r>
          </a:p>
          <a:p>
            <a:r>
              <a:rPr lang="en-US" sz="1600" dirty="0">
                <a:latin typeface="+mn-ea"/>
                <a:cs typeface="Microsoft GothicNeo" panose="020B0503020000020004" pitchFamily="34" charset="-127"/>
              </a:rPr>
              <a:t>      - Positions / Trades in Aspen EP</a:t>
            </a:r>
          </a:p>
          <a:p>
            <a:pPr marL="285750" indent="-285750">
              <a:buFont typeface="Arial" panose="020B0604020202020204" pitchFamily="34" charset="0"/>
              <a:buChar char="•"/>
            </a:pPr>
            <a:r>
              <a:rPr lang="en-US" sz="1600" dirty="0">
                <a:latin typeface="+mn-ea"/>
                <a:cs typeface="Microsoft GothicNeo" panose="020B0503020000020004" pitchFamily="34" charset="-127"/>
              </a:rPr>
              <a:t>Security Quantity Bookkeeping – </a:t>
            </a:r>
            <a:r>
              <a:rPr lang="en-US" sz="1600" b="1" dirty="0">
                <a:latin typeface="+mn-ea"/>
                <a:cs typeface="Microsoft GothicNeo" panose="020B0503020000020004" pitchFamily="34" charset="-127"/>
              </a:rPr>
              <a:t>Double-</a:t>
            </a:r>
            <a:r>
              <a:rPr lang="en-US" altLang="zh-CN" sz="1600" b="1" dirty="0">
                <a:latin typeface="+mn-ea"/>
                <a:cs typeface="Microsoft GothicNeo" panose="020B0503020000020004" pitchFamily="34" charset="-127"/>
              </a:rPr>
              <a:t>e</a:t>
            </a:r>
            <a:r>
              <a:rPr lang="en-US" sz="1600" b="1" dirty="0">
                <a:latin typeface="+mn-ea"/>
                <a:cs typeface="Microsoft GothicNeo" panose="020B0503020000020004" pitchFamily="34" charset="-127"/>
              </a:rPr>
              <a:t>ntry Bookkeeping </a:t>
            </a:r>
            <a:r>
              <a:rPr lang="zh-CN" altLang="en-US" sz="2000" b="1" dirty="0">
                <a:latin typeface="楷体" panose="02010609060101010101" pitchFamily="49" charset="-122"/>
                <a:ea typeface="楷体" panose="02010609060101010101" pitchFamily="49" charset="-122"/>
                <a:cs typeface="Microsoft GothicNeo" panose="020B0503020000020004" pitchFamily="34" charset="-127"/>
              </a:rPr>
              <a:t>复式记账法</a:t>
            </a:r>
            <a:endParaRPr lang="en-US" altLang="zh-CN" sz="2000" b="1" dirty="0">
              <a:latin typeface="楷体" panose="02010609060101010101" pitchFamily="49" charset="-122"/>
              <a:ea typeface="楷体" panose="02010609060101010101" pitchFamily="49" charset="-122"/>
              <a:cs typeface="Microsoft GothicNeo" panose="020B0503020000020004" pitchFamily="34" charset="-127"/>
            </a:endParaRPr>
          </a:p>
          <a:p>
            <a:pPr marL="285750" indent="-285750">
              <a:buFont typeface="Arial" panose="020B0604020202020204" pitchFamily="34" charset="0"/>
              <a:buChar char="•"/>
            </a:pPr>
            <a:endParaRPr lang="en-US" sz="2000" b="1" dirty="0">
              <a:latin typeface="楷体" panose="02010609060101010101" pitchFamily="49" charset="-122"/>
              <a:ea typeface="楷体" panose="02010609060101010101" pitchFamily="49" charset="-122"/>
              <a:cs typeface="Microsoft GothicNeo" panose="020B0503020000020004" pitchFamily="34" charset="-127"/>
            </a:endParaRPr>
          </a:p>
          <a:p>
            <a:pPr marL="285750" indent="-285750">
              <a:buFont typeface="Arial" panose="020B0604020202020204" pitchFamily="34" charset="0"/>
              <a:buChar char="•"/>
            </a:pPr>
            <a:r>
              <a:rPr lang="en-US" sz="1600" dirty="0">
                <a:ea typeface="楷体" panose="02010609060101010101" pitchFamily="49" charset="-122"/>
                <a:cs typeface="Microsoft GothicNeo" panose="020B0503020000020004" pitchFamily="34" charset="-127"/>
              </a:rPr>
              <a:t>Review the Processing Unit in Aspen </a:t>
            </a:r>
          </a:p>
          <a:p>
            <a:r>
              <a:rPr lang="en-US" sz="1600" dirty="0">
                <a:ea typeface="楷体" panose="02010609060101010101" pitchFamily="49" charset="-122"/>
                <a:cs typeface="Microsoft GothicNeo" panose="020B0503020000020004" pitchFamily="34" charset="-127"/>
              </a:rPr>
              <a:t>PB Equity, Main Firm Equity, Fixed Income, Swaps, CGMI Broadridge</a:t>
            </a:r>
          </a:p>
          <a:p>
            <a:endParaRPr lang="en-US" sz="1600" dirty="0">
              <a:latin typeface="+mn-ea"/>
              <a:cs typeface="Microsoft GothicNeo" panose="020B0503020000020004" pitchFamily="34" charset="-127"/>
            </a:endParaRPr>
          </a:p>
        </p:txBody>
      </p:sp>
      <p:sp>
        <p:nvSpPr>
          <p:cNvPr id="8" name="Text Placeholder 7">
            <a:extLst>
              <a:ext uri="{FF2B5EF4-FFF2-40B4-BE49-F238E27FC236}">
                <a16:creationId xmlns:a16="http://schemas.microsoft.com/office/drawing/2014/main" id="{CF30665C-AAAE-4892-BFF2-5DEBC6E0D2F7}"/>
              </a:ext>
            </a:extLst>
          </p:cNvPr>
          <p:cNvSpPr>
            <a:spLocks noGrp="1"/>
          </p:cNvSpPr>
          <p:nvPr>
            <p:ph type="body" sz="quarter" idx="12"/>
          </p:nvPr>
        </p:nvSpPr>
        <p:spPr>
          <a:xfrm>
            <a:off x="477073" y="1033836"/>
            <a:ext cx="5257901" cy="417663"/>
          </a:xfrm>
        </p:spPr>
        <p:txBody>
          <a:bodyPr/>
          <a:lstStyle/>
          <a:p>
            <a:r>
              <a:rPr lang="en-US" dirty="0"/>
              <a:t>Basic Principles of Position Management</a:t>
            </a:r>
          </a:p>
        </p:txBody>
      </p:sp>
    </p:spTree>
    <p:extLst>
      <p:ext uri="{BB962C8B-B14F-4D97-AF65-F5344CB8AC3E}">
        <p14:creationId xmlns:p14="http://schemas.microsoft.com/office/powerpoint/2010/main" val="2735126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30" y="200040"/>
            <a:ext cx="5760970" cy="804759"/>
          </a:xfrm>
        </p:spPr>
        <p:txBody>
          <a:bodyPr>
            <a:normAutofit/>
          </a:bodyPr>
          <a:lstStyle/>
          <a:p>
            <a:r>
              <a:rPr lang="en-US" sz="4000" dirty="0"/>
              <a:t>Chapter 6-14 Concepts</a:t>
            </a:r>
            <a:endParaRPr lang="en-US" sz="4000" dirty="0">
              <a:solidFill>
                <a:srgbClr val="5DAAB0"/>
              </a:solidFill>
            </a:endParaRP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a:xfrm>
            <a:off x="397175" y="1022142"/>
            <a:ext cx="5018204" cy="417663"/>
          </a:xfrm>
        </p:spPr>
        <p:txBody>
          <a:bodyPr/>
          <a:lstStyle/>
          <a:p>
            <a:r>
              <a:rPr lang="en-US" dirty="0"/>
              <a:t>Generic Corporate Action Lifecycle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a:xfrm>
            <a:off x="397175" y="1640862"/>
            <a:ext cx="7379664" cy="3259611"/>
          </a:xfrm>
        </p:spPr>
        <p:txBody>
          <a:bodyPr/>
          <a:lstStyle/>
          <a:p>
            <a:pPr>
              <a:lnSpc>
                <a:spcPct val="100000"/>
              </a:lnSpc>
            </a:pPr>
            <a:r>
              <a:rPr lang="en-US" b="1" dirty="0"/>
              <a:t>Calculation of Resultant Entitlements</a:t>
            </a:r>
            <a:r>
              <a:rPr lang="en-US" dirty="0"/>
              <a:t>, are finally based on </a:t>
            </a:r>
            <a:br>
              <a:rPr lang="en-US" dirty="0"/>
            </a:br>
            <a:endParaRPr lang="en-US" dirty="0"/>
          </a:p>
          <a:p>
            <a:pPr marL="285750" indent="-285750">
              <a:lnSpc>
                <a:spcPct val="100000"/>
              </a:lnSpc>
              <a:buFont typeface="Arial" panose="020B0604020202020204" pitchFamily="34" charset="0"/>
              <a:buChar char="•"/>
            </a:pPr>
            <a:r>
              <a:rPr lang="en-US" dirty="0"/>
              <a:t>Security, Event Terms;</a:t>
            </a:r>
          </a:p>
          <a:p>
            <a:pPr marL="285750" indent="-285750">
              <a:lnSpc>
                <a:spcPct val="100000"/>
              </a:lnSpc>
              <a:buFont typeface="Arial" panose="020B0604020202020204" pitchFamily="34" charset="0"/>
              <a:buChar char="•"/>
            </a:pPr>
            <a:r>
              <a:rPr lang="en-US" dirty="0"/>
              <a:t>Option-Payout Details;</a:t>
            </a:r>
          </a:p>
          <a:p>
            <a:pPr marL="285750" indent="-285750">
              <a:lnSpc>
                <a:spcPct val="100000"/>
              </a:lnSpc>
              <a:buFont typeface="Arial" panose="020B0604020202020204" pitchFamily="34" charset="0"/>
              <a:buChar char="•"/>
            </a:pPr>
            <a:r>
              <a:rPr lang="en-US" dirty="0"/>
              <a:t>Security Trading is affected at </a:t>
            </a:r>
            <a:r>
              <a:rPr lang="en-US" b="1" dirty="0"/>
              <a:t>Ex-Date</a:t>
            </a:r>
            <a:r>
              <a:rPr lang="en-US" dirty="0"/>
              <a:t> (Entitlement Date, </a:t>
            </a:r>
            <a:r>
              <a:rPr lang="en-US" b="1" dirty="0"/>
              <a:t>Ex-Entitlement Date</a:t>
            </a:r>
            <a:r>
              <a:rPr lang="en-US" dirty="0"/>
              <a:t>);</a:t>
            </a:r>
          </a:p>
          <a:p>
            <a:pPr marL="285750" indent="-285750">
              <a:lnSpc>
                <a:spcPct val="100000"/>
              </a:lnSpc>
              <a:buFont typeface="Arial" panose="020B0604020202020204" pitchFamily="34" charset="0"/>
              <a:buChar char="•"/>
            </a:pPr>
            <a:r>
              <a:rPr lang="en-US" dirty="0"/>
              <a:t>Position (all settled in CSD/ICSD/Custodian), at the </a:t>
            </a:r>
            <a:r>
              <a:rPr lang="en-US" b="1" dirty="0"/>
              <a:t>Record Date</a:t>
            </a:r>
            <a:r>
              <a:rPr lang="en-US" dirty="0"/>
              <a:t>;</a:t>
            </a:r>
          </a:p>
          <a:p>
            <a:pPr marL="285750" indent="-285750">
              <a:lnSpc>
                <a:spcPct val="100000"/>
              </a:lnSpc>
              <a:buFont typeface="Arial" panose="020B0604020202020204" pitchFamily="34" charset="0"/>
              <a:buChar char="•"/>
            </a:pPr>
            <a:r>
              <a:rPr lang="en-US" dirty="0"/>
              <a:t>Final Process at </a:t>
            </a:r>
            <a:r>
              <a:rPr lang="en-US" b="1" dirty="0"/>
              <a:t>Payment Date</a:t>
            </a:r>
            <a:r>
              <a:rPr lang="en-US" dirty="0"/>
              <a:t>, and after payment date.</a:t>
            </a:r>
          </a:p>
        </p:txBody>
      </p:sp>
    </p:spTree>
    <p:extLst>
      <p:ext uri="{BB962C8B-B14F-4D97-AF65-F5344CB8AC3E}">
        <p14:creationId xmlns:p14="http://schemas.microsoft.com/office/powerpoint/2010/main" val="6166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pic>
        <p:nvPicPr>
          <p:cNvPr id="9" name="Picture 8">
            <a:extLst>
              <a:ext uri="{FF2B5EF4-FFF2-40B4-BE49-F238E27FC236}">
                <a16:creationId xmlns:a16="http://schemas.microsoft.com/office/drawing/2014/main" id="{AE4975EB-66CD-41EB-A234-11B387CB486B}"/>
              </a:ext>
            </a:extLst>
          </p:cNvPr>
          <p:cNvPicPr>
            <a:picLocks noChangeAspect="1"/>
          </p:cNvPicPr>
          <p:nvPr/>
        </p:nvPicPr>
        <p:blipFill>
          <a:blip r:embed="rId11"/>
          <a:stretch>
            <a:fillRect/>
          </a:stretch>
        </p:blipFill>
        <p:spPr>
          <a:xfrm>
            <a:off x="807868" y="911263"/>
            <a:ext cx="9107702" cy="4929289"/>
          </a:xfrm>
          <a:prstGeom prst="rect">
            <a:avLst/>
          </a:prstGeom>
        </p:spPr>
      </p:pic>
    </p:spTree>
    <p:extLst>
      <p:ext uri="{BB962C8B-B14F-4D97-AF65-F5344CB8AC3E}">
        <p14:creationId xmlns:p14="http://schemas.microsoft.com/office/powerpoint/2010/main" val="3532122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pic>
        <p:nvPicPr>
          <p:cNvPr id="12" name="Picture 11">
            <a:extLst>
              <a:ext uri="{FF2B5EF4-FFF2-40B4-BE49-F238E27FC236}">
                <a16:creationId xmlns:a16="http://schemas.microsoft.com/office/drawing/2014/main" id="{01F38975-DE5F-4595-AF70-B055E2BC8CAD}"/>
              </a:ext>
            </a:extLst>
          </p:cNvPr>
          <p:cNvPicPr>
            <a:picLocks noChangeAspect="1"/>
          </p:cNvPicPr>
          <p:nvPr/>
        </p:nvPicPr>
        <p:blipFill>
          <a:blip r:embed="rId11"/>
          <a:stretch>
            <a:fillRect/>
          </a:stretch>
        </p:blipFill>
        <p:spPr>
          <a:xfrm>
            <a:off x="803428" y="937340"/>
            <a:ext cx="9527505" cy="4584571"/>
          </a:xfrm>
          <a:prstGeom prst="rect">
            <a:avLst/>
          </a:prstGeom>
        </p:spPr>
      </p:pic>
    </p:spTree>
    <p:extLst>
      <p:ext uri="{BB962C8B-B14F-4D97-AF65-F5344CB8AC3E}">
        <p14:creationId xmlns:p14="http://schemas.microsoft.com/office/powerpoint/2010/main" val="303685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0B03B-DDFE-4335-8B97-70E81A328C7E}"/>
              </a:ext>
            </a:extLst>
          </p:cNvPr>
          <p:cNvSpPr txBox="1"/>
          <p:nvPr/>
        </p:nvSpPr>
        <p:spPr>
          <a:xfrm>
            <a:off x="1352938" y="2708359"/>
            <a:ext cx="8948057" cy="707886"/>
          </a:xfrm>
          <a:prstGeom prst="rect">
            <a:avLst/>
          </a:prstGeom>
          <a:noFill/>
        </p:spPr>
        <p:txBody>
          <a:bodyPr wrap="square" rtlCol="0">
            <a:spAutoFit/>
          </a:bodyPr>
          <a:lstStyle/>
          <a:p>
            <a:r>
              <a:rPr lang="en-US" altLang="zh-CN" sz="4000" dirty="0">
                <a:latin typeface="+mj-lt"/>
              </a:rPr>
              <a:t>What is financial and financial market? </a:t>
            </a:r>
            <a:endParaRPr lang="en-US" sz="4000" dirty="0">
              <a:latin typeface="+mj-lt"/>
            </a:endParaRPr>
          </a:p>
        </p:txBody>
      </p:sp>
    </p:spTree>
    <p:extLst>
      <p:ext uri="{BB962C8B-B14F-4D97-AF65-F5344CB8AC3E}">
        <p14:creationId xmlns:p14="http://schemas.microsoft.com/office/powerpoint/2010/main" val="2377730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pic>
        <p:nvPicPr>
          <p:cNvPr id="3" name="Picture 2">
            <a:extLst>
              <a:ext uri="{FF2B5EF4-FFF2-40B4-BE49-F238E27FC236}">
                <a16:creationId xmlns:a16="http://schemas.microsoft.com/office/drawing/2014/main" id="{FAEE1768-E2CE-471A-98C2-6CF729ECB1A6}"/>
              </a:ext>
            </a:extLst>
          </p:cNvPr>
          <p:cNvPicPr>
            <a:picLocks noChangeAspect="1"/>
          </p:cNvPicPr>
          <p:nvPr/>
        </p:nvPicPr>
        <p:blipFill>
          <a:blip r:embed="rId11"/>
          <a:stretch>
            <a:fillRect/>
          </a:stretch>
        </p:blipFill>
        <p:spPr>
          <a:xfrm>
            <a:off x="624968" y="937340"/>
            <a:ext cx="9877316" cy="4478355"/>
          </a:xfrm>
          <a:prstGeom prst="rect">
            <a:avLst/>
          </a:prstGeom>
        </p:spPr>
      </p:pic>
    </p:spTree>
    <p:extLst>
      <p:ext uri="{BB962C8B-B14F-4D97-AF65-F5344CB8AC3E}">
        <p14:creationId xmlns:p14="http://schemas.microsoft.com/office/powerpoint/2010/main" val="91843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pic>
        <p:nvPicPr>
          <p:cNvPr id="4" name="Picture 3">
            <a:extLst>
              <a:ext uri="{FF2B5EF4-FFF2-40B4-BE49-F238E27FC236}">
                <a16:creationId xmlns:a16="http://schemas.microsoft.com/office/drawing/2014/main" id="{AEA2CB1E-80C1-4924-AA4C-0117EBF0BB4B}"/>
              </a:ext>
            </a:extLst>
          </p:cNvPr>
          <p:cNvPicPr>
            <a:picLocks noChangeAspect="1"/>
          </p:cNvPicPr>
          <p:nvPr/>
        </p:nvPicPr>
        <p:blipFill>
          <a:blip r:embed="rId11"/>
          <a:stretch>
            <a:fillRect/>
          </a:stretch>
        </p:blipFill>
        <p:spPr>
          <a:xfrm>
            <a:off x="1757777" y="937340"/>
            <a:ext cx="8191679" cy="4347094"/>
          </a:xfrm>
          <a:prstGeom prst="rect">
            <a:avLst/>
          </a:prstGeom>
        </p:spPr>
      </p:pic>
    </p:spTree>
    <p:extLst>
      <p:ext uri="{BB962C8B-B14F-4D97-AF65-F5344CB8AC3E}">
        <p14:creationId xmlns:p14="http://schemas.microsoft.com/office/powerpoint/2010/main" val="410860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1223910"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1223910"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1223910"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1223910" y="4811873"/>
            <a:ext cx="804759" cy="804759"/>
          </a:xfrm>
        </p:spPr>
      </p:pic>
      <p:pic>
        <p:nvPicPr>
          <p:cNvPr id="7" name="Picture 6">
            <a:extLst>
              <a:ext uri="{FF2B5EF4-FFF2-40B4-BE49-F238E27FC236}">
                <a16:creationId xmlns:a16="http://schemas.microsoft.com/office/drawing/2014/main" id="{8A6E41D9-F1C5-4443-9C97-5BAD370C8C60}"/>
              </a:ext>
            </a:extLst>
          </p:cNvPr>
          <p:cNvPicPr>
            <a:picLocks noChangeAspect="1"/>
          </p:cNvPicPr>
          <p:nvPr/>
        </p:nvPicPr>
        <p:blipFill>
          <a:blip r:embed="rId11"/>
          <a:stretch>
            <a:fillRect/>
          </a:stretch>
        </p:blipFill>
        <p:spPr>
          <a:xfrm>
            <a:off x="742760" y="1187395"/>
            <a:ext cx="10250333" cy="4300485"/>
          </a:xfrm>
          <a:prstGeom prst="rect">
            <a:avLst/>
          </a:prstGeom>
        </p:spPr>
      </p:pic>
    </p:spTree>
    <p:extLst>
      <p:ext uri="{BB962C8B-B14F-4D97-AF65-F5344CB8AC3E}">
        <p14:creationId xmlns:p14="http://schemas.microsoft.com/office/powerpoint/2010/main" val="96290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28" y="200040"/>
            <a:ext cx="8223045" cy="804759"/>
          </a:xfrm>
        </p:spPr>
        <p:txBody>
          <a:bodyPr>
            <a:normAutofit/>
          </a:bodyPr>
          <a:lstStyle/>
          <a:p>
            <a:r>
              <a:rPr lang="en-US" dirty="0">
                <a:solidFill>
                  <a:srgbClr val="5DAAB0"/>
                </a:solidFill>
              </a:rPr>
              <a:t>Real World Case in Aspen</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3" name="Text Placeholder 2">
            <a:extLst>
              <a:ext uri="{FF2B5EF4-FFF2-40B4-BE49-F238E27FC236}">
                <a16:creationId xmlns:a16="http://schemas.microsoft.com/office/drawing/2014/main" id="{EE785E23-DE50-41AA-BE29-954CDFB8ACF4}"/>
              </a:ext>
            </a:extLst>
          </p:cNvPr>
          <p:cNvSpPr>
            <a:spLocks noGrp="1"/>
          </p:cNvSpPr>
          <p:nvPr>
            <p:ph type="body" sz="quarter" idx="11"/>
          </p:nvPr>
        </p:nvSpPr>
        <p:spPr>
          <a:xfrm>
            <a:off x="335027" y="1742099"/>
            <a:ext cx="6207815" cy="4313945"/>
          </a:xfrm>
        </p:spPr>
        <p:txBody>
          <a:bodyPr/>
          <a:lstStyle/>
          <a:p>
            <a:r>
              <a:rPr lang="en-US" dirty="0"/>
              <a:t>Let’s review some typical events.</a:t>
            </a:r>
          </a:p>
          <a:p>
            <a:endParaRPr lang="en-US" dirty="0"/>
          </a:p>
          <a:p>
            <a:pPr marL="342900" indent="-342900">
              <a:buAutoNum type="arabicPeriod"/>
            </a:pPr>
            <a:r>
              <a:rPr lang="en-US" dirty="0"/>
              <a:t>Tencent HK Common Stock - Event</a:t>
            </a:r>
          </a:p>
          <a:p>
            <a:pPr marL="342900" indent="-342900">
              <a:buAutoNum type="arabicPeriod"/>
            </a:pPr>
            <a:r>
              <a:rPr lang="en-US" dirty="0"/>
              <a:t>Tencent US ADR – Event</a:t>
            </a:r>
          </a:p>
          <a:p>
            <a:pPr marL="342900" indent="-342900">
              <a:buAutoNum type="arabicPeriod"/>
            </a:pPr>
            <a:r>
              <a:rPr lang="en-US" dirty="0"/>
              <a:t>Verizon Money Market Bond - Event </a:t>
            </a:r>
          </a:p>
          <a:p>
            <a:pPr marL="342900" indent="-342900">
              <a:buAutoNum type="arabicPeriod"/>
            </a:pPr>
            <a:r>
              <a:rPr lang="en-US" dirty="0"/>
              <a:t>One Muni Bond</a:t>
            </a:r>
          </a:p>
          <a:p>
            <a:pPr marL="342900" indent="-342900">
              <a:buAutoNum type="arabicPeriod"/>
            </a:pPr>
            <a:r>
              <a:rPr lang="en-US" dirty="0"/>
              <a:t>PRC Market Events.  </a:t>
            </a:r>
          </a:p>
        </p:txBody>
      </p:sp>
    </p:spTree>
    <p:extLst>
      <p:ext uri="{BB962C8B-B14F-4D97-AF65-F5344CB8AC3E}">
        <p14:creationId xmlns:p14="http://schemas.microsoft.com/office/powerpoint/2010/main" val="2177220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a:xfrm>
            <a:off x="3622089" y="260350"/>
            <a:ext cx="4492625" cy="6300788"/>
          </a:xfrm>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a:xfrm>
            <a:off x="8114714" y="296862"/>
            <a:ext cx="4052888" cy="3803650"/>
          </a:xfrm>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a:xfrm>
            <a:off x="8114714" y="4165600"/>
            <a:ext cx="4052888" cy="2395538"/>
          </a:xfrm>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a:xfrm>
            <a:off x="92032" y="2234587"/>
            <a:ext cx="3530057" cy="2508588"/>
          </a:xfrm>
        </p:spPr>
        <p:txBody>
          <a:bodyPr/>
          <a:lstStyle/>
          <a:p>
            <a:r>
              <a:rPr lang="en-US" dirty="0"/>
              <a:t>Thanks for listening. </a:t>
            </a:r>
            <a:br>
              <a:rPr lang="en-US" dirty="0"/>
            </a:br>
            <a:r>
              <a:rPr lang="en-US" dirty="0"/>
              <a:t>Q&amp;A for 5 min.</a:t>
            </a:r>
          </a:p>
        </p:txBody>
      </p:sp>
    </p:spTree>
    <p:extLst>
      <p:ext uri="{BB962C8B-B14F-4D97-AF65-F5344CB8AC3E}">
        <p14:creationId xmlns:p14="http://schemas.microsoft.com/office/powerpoint/2010/main" val="971060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a:xfrm>
            <a:off x="376560" y="160496"/>
            <a:ext cx="8492231" cy="1022389"/>
          </a:xfrm>
        </p:spPr>
        <p:txBody>
          <a:bodyPr>
            <a:normAutofit/>
          </a:bodyPr>
          <a:lstStyle/>
          <a:p>
            <a:r>
              <a:rPr lang="en-US" sz="4800" dirty="0"/>
              <a:t>Vocabulary and Terms</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1</a:t>
            </a:r>
          </a:p>
        </p:txBody>
      </p:sp>
      <p:sp>
        <p:nvSpPr>
          <p:cNvPr id="2" name="TextBox 1">
            <a:extLst>
              <a:ext uri="{FF2B5EF4-FFF2-40B4-BE49-F238E27FC236}">
                <a16:creationId xmlns:a16="http://schemas.microsoft.com/office/drawing/2014/main" id="{D94C4703-DCA4-413F-9F89-EB75F464EFDC}"/>
              </a:ext>
            </a:extLst>
          </p:cNvPr>
          <p:cNvSpPr txBox="1"/>
          <p:nvPr/>
        </p:nvSpPr>
        <p:spPr>
          <a:xfrm>
            <a:off x="471102" y="1172421"/>
            <a:ext cx="2092978" cy="5355312"/>
          </a:xfrm>
          <a:prstGeom prst="rect">
            <a:avLst/>
          </a:prstGeom>
          <a:noFill/>
        </p:spPr>
        <p:txBody>
          <a:bodyPr wrap="square" rtlCol="0">
            <a:spAutoFit/>
          </a:bodyPr>
          <a:lstStyle/>
          <a:p>
            <a:r>
              <a:rPr lang="en-US" dirty="0">
                <a:solidFill>
                  <a:schemeClr val="bg1"/>
                </a:solidFill>
              </a:rPr>
              <a:t>treasury</a:t>
            </a:r>
          </a:p>
          <a:p>
            <a:r>
              <a:rPr lang="en-US" dirty="0">
                <a:solidFill>
                  <a:schemeClr val="bg1"/>
                </a:solidFill>
              </a:rPr>
              <a:t>interest </a:t>
            </a:r>
          </a:p>
          <a:p>
            <a:r>
              <a:rPr lang="en-US" dirty="0">
                <a:solidFill>
                  <a:schemeClr val="bg1"/>
                </a:solidFill>
              </a:rPr>
              <a:t>coupon</a:t>
            </a:r>
          </a:p>
          <a:p>
            <a:r>
              <a:rPr lang="en-US" dirty="0">
                <a:solidFill>
                  <a:schemeClr val="bg1"/>
                </a:solidFill>
              </a:rPr>
              <a:t>dividend </a:t>
            </a:r>
          </a:p>
          <a:p>
            <a:endParaRPr lang="en-US" dirty="0">
              <a:solidFill>
                <a:schemeClr val="bg1"/>
              </a:solidFill>
            </a:endParaRPr>
          </a:p>
          <a:p>
            <a:r>
              <a:rPr lang="en-US" dirty="0">
                <a:solidFill>
                  <a:schemeClr val="bg1"/>
                </a:solidFill>
              </a:rPr>
              <a:t>equity</a:t>
            </a:r>
          </a:p>
          <a:p>
            <a:r>
              <a:rPr lang="en-US" dirty="0">
                <a:solidFill>
                  <a:schemeClr val="bg1"/>
                </a:solidFill>
              </a:rPr>
              <a:t>fixed income</a:t>
            </a:r>
          </a:p>
          <a:p>
            <a:endParaRPr lang="en-US" dirty="0">
              <a:solidFill>
                <a:schemeClr val="bg1"/>
              </a:solidFill>
            </a:endParaRPr>
          </a:p>
          <a:p>
            <a:r>
              <a:rPr lang="en-US" dirty="0">
                <a:solidFill>
                  <a:schemeClr val="bg1"/>
                </a:solidFill>
              </a:rPr>
              <a:t>stock </a:t>
            </a:r>
          </a:p>
          <a:p>
            <a:r>
              <a:rPr lang="en-US" dirty="0">
                <a:solidFill>
                  <a:schemeClr val="bg1"/>
                </a:solidFill>
              </a:rPr>
              <a:t>share</a:t>
            </a:r>
          </a:p>
          <a:p>
            <a:r>
              <a:rPr lang="en-US" dirty="0">
                <a:solidFill>
                  <a:schemeClr val="bg1"/>
                </a:solidFill>
              </a:rPr>
              <a:t>bond</a:t>
            </a:r>
          </a:p>
          <a:p>
            <a:r>
              <a:rPr lang="en-US" dirty="0">
                <a:solidFill>
                  <a:schemeClr val="bg1"/>
                </a:solidFill>
              </a:rPr>
              <a:t>debt</a:t>
            </a:r>
          </a:p>
          <a:p>
            <a:r>
              <a:rPr lang="en-US" dirty="0">
                <a:solidFill>
                  <a:schemeClr val="bg1"/>
                </a:solidFill>
              </a:rPr>
              <a:t>liability </a:t>
            </a:r>
          </a:p>
          <a:p>
            <a:endParaRPr lang="en-US" dirty="0">
              <a:solidFill>
                <a:schemeClr val="bg1"/>
              </a:solidFill>
            </a:endParaRPr>
          </a:p>
          <a:p>
            <a:r>
              <a:rPr lang="en-US" dirty="0">
                <a:solidFill>
                  <a:schemeClr val="bg1"/>
                </a:solidFill>
              </a:rPr>
              <a:t>arbitrage</a:t>
            </a:r>
          </a:p>
          <a:p>
            <a:r>
              <a:rPr lang="en-US" altLang="zh-CN" dirty="0">
                <a:solidFill>
                  <a:schemeClr val="bg1"/>
                </a:solidFill>
              </a:rPr>
              <a:t>LIBOR </a:t>
            </a:r>
            <a:r>
              <a:rPr lang="en-US" altLang="zh-CN" dirty="0" err="1">
                <a:solidFill>
                  <a:schemeClr val="bg1"/>
                </a:solidFill>
              </a:rPr>
              <a:t>libor</a:t>
            </a:r>
            <a:endParaRPr lang="en-US" altLang="zh-CN" dirty="0">
              <a:solidFill>
                <a:schemeClr val="bg1"/>
              </a:solidFill>
            </a:endParaRPr>
          </a:p>
          <a:p>
            <a:r>
              <a:rPr lang="en-US" altLang="zh-CN" dirty="0">
                <a:solidFill>
                  <a:schemeClr val="bg1"/>
                </a:solidFill>
              </a:rPr>
              <a:t>SHIBOR </a:t>
            </a:r>
            <a:r>
              <a:rPr lang="en-US" altLang="zh-CN" dirty="0" err="1">
                <a:solidFill>
                  <a:schemeClr val="bg1"/>
                </a:solidFill>
              </a:rPr>
              <a:t>shibor</a:t>
            </a:r>
            <a:r>
              <a:rPr lang="en-US" altLang="zh-CN" dirty="0">
                <a:solidFill>
                  <a:schemeClr val="bg1"/>
                </a:solidFill>
              </a:rPr>
              <a:t> </a:t>
            </a:r>
          </a:p>
          <a:p>
            <a:r>
              <a:rPr lang="en-US" altLang="zh-CN" dirty="0">
                <a:solidFill>
                  <a:schemeClr val="bg1"/>
                </a:solidFill>
              </a:rPr>
              <a:t>OBFR</a:t>
            </a:r>
            <a:endParaRPr lang="en-US" dirty="0"/>
          </a:p>
          <a:p>
            <a:endParaRPr lang="en-US" dirty="0"/>
          </a:p>
        </p:txBody>
      </p:sp>
      <p:sp>
        <p:nvSpPr>
          <p:cNvPr id="5" name="TextBox 4">
            <a:extLst>
              <a:ext uri="{FF2B5EF4-FFF2-40B4-BE49-F238E27FC236}">
                <a16:creationId xmlns:a16="http://schemas.microsoft.com/office/drawing/2014/main" id="{0CE88BDA-46F8-4EC4-9D19-3684CB18C479}"/>
              </a:ext>
            </a:extLst>
          </p:cNvPr>
          <p:cNvSpPr txBox="1"/>
          <p:nvPr/>
        </p:nvSpPr>
        <p:spPr>
          <a:xfrm>
            <a:off x="2564079" y="1172421"/>
            <a:ext cx="2953254" cy="5909310"/>
          </a:xfrm>
          <a:prstGeom prst="rect">
            <a:avLst/>
          </a:prstGeom>
          <a:noFill/>
        </p:spPr>
        <p:txBody>
          <a:bodyPr wrap="square" rtlCol="0">
            <a:spAutoFit/>
          </a:bodyPr>
          <a:lstStyle/>
          <a:p>
            <a:r>
              <a:rPr lang="en-US" dirty="0">
                <a:solidFill>
                  <a:schemeClr val="bg1"/>
                </a:solidFill>
              </a:rPr>
              <a:t>warrant </a:t>
            </a:r>
          </a:p>
          <a:p>
            <a:r>
              <a:rPr lang="en-US" dirty="0">
                <a:solidFill>
                  <a:schemeClr val="bg1"/>
                </a:solidFill>
              </a:rPr>
              <a:t>warrant exercise</a:t>
            </a:r>
          </a:p>
          <a:p>
            <a:r>
              <a:rPr lang="en-US" dirty="0">
                <a:solidFill>
                  <a:schemeClr val="bg1"/>
                </a:solidFill>
              </a:rPr>
              <a:t>right issue – equity right, warrant right </a:t>
            </a:r>
          </a:p>
          <a:p>
            <a:endParaRPr lang="en-US" dirty="0">
              <a:solidFill>
                <a:schemeClr val="bg1"/>
              </a:solidFill>
            </a:endParaRPr>
          </a:p>
          <a:p>
            <a:r>
              <a:rPr lang="en-US" altLang="zh-CN" dirty="0">
                <a:solidFill>
                  <a:schemeClr val="bg1"/>
                </a:solidFill>
              </a:rPr>
              <a:t>lot </a:t>
            </a:r>
            <a:r>
              <a:rPr lang="zh-CN" altLang="en-US" dirty="0">
                <a:solidFill>
                  <a:schemeClr val="bg1"/>
                </a:solidFill>
              </a:rPr>
              <a:t>（</a:t>
            </a:r>
            <a:r>
              <a:rPr lang="en-US" altLang="zh-CN" dirty="0">
                <a:solidFill>
                  <a:schemeClr val="bg1"/>
                </a:solidFill>
              </a:rPr>
              <a:t>in trade</a:t>
            </a:r>
            <a:r>
              <a:rPr lang="zh-CN" altLang="en-US" dirty="0">
                <a:solidFill>
                  <a:schemeClr val="bg1"/>
                </a:solidFill>
              </a:rPr>
              <a:t>）</a:t>
            </a:r>
            <a:endParaRPr lang="en-US" altLang="zh-CN" dirty="0">
              <a:solidFill>
                <a:schemeClr val="bg1"/>
              </a:solidFill>
            </a:endParaRPr>
          </a:p>
          <a:p>
            <a:endParaRPr lang="en-US" dirty="0">
              <a:solidFill>
                <a:schemeClr val="bg1"/>
              </a:solidFill>
            </a:endParaRPr>
          </a:p>
          <a:p>
            <a:r>
              <a:rPr lang="en-US" dirty="0">
                <a:solidFill>
                  <a:schemeClr val="bg1"/>
                </a:solidFill>
              </a:rPr>
              <a:t>option</a:t>
            </a:r>
          </a:p>
          <a:p>
            <a:r>
              <a:rPr lang="en-US" dirty="0">
                <a:solidFill>
                  <a:schemeClr val="bg1"/>
                </a:solidFill>
              </a:rPr>
              <a:t>call </a:t>
            </a:r>
          </a:p>
          <a:p>
            <a:r>
              <a:rPr lang="en-US" dirty="0">
                <a:solidFill>
                  <a:schemeClr val="bg1"/>
                </a:solidFill>
              </a:rPr>
              <a:t>put </a:t>
            </a:r>
          </a:p>
          <a:p>
            <a:endParaRPr lang="en-US" dirty="0">
              <a:solidFill>
                <a:schemeClr val="bg1"/>
              </a:solidFill>
            </a:endParaRPr>
          </a:p>
          <a:p>
            <a:r>
              <a:rPr lang="en-US" dirty="0">
                <a:solidFill>
                  <a:schemeClr val="bg1"/>
                </a:solidFill>
              </a:rPr>
              <a:t>future </a:t>
            </a:r>
          </a:p>
          <a:p>
            <a:r>
              <a:rPr lang="en-US" dirty="0">
                <a:solidFill>
                  <a:schemeClr val="bg1"/>
                </a:solidFill>
              </a:rPr>
              <a:t>commodity </a:t>
            </a:r>
          </a:p>
          <a:p>
            <a:endParaRPr lang="en-US" dirty="0">
              <a:solidFill>
                <a:schemeClr val="bg1"/>
              </a:solidFill>
            </a:endParaRPr>
          </a:p>
          <a:p>
            <a:r>
              <a:rPr lang="en-US" dirty="0">
                <a:solidFill>
                  <a:schemeClr val="bg1"/>
                </a:solidFill>
              </a:rPr>
              <a:t>bookkeeping</a:t>
            </a:r>
          </a:p>
          <a:p>
            <a:r>
              <a:rPr lang="en-US" dirty="0">
                <a:solidFill>
                  <a:schemeClr val="bg1"/>
                </a:solidFill>
              </a:rPr>
              <a:t>accounting</a:t>
            </a:r>
          </a:p>
          <a:p>
            <a:r>
              <a:rPr lang="en-US" altLang="zh-CN" dirty="0">
                <a:solidFill>
                  <a:schemeClr val="bg1"/>
                </a:solidFill>
              </a:rPr>
              <a:t>double</a:t>
            </a:r>
            <a:r>
              <a:rPr lang="en-US" dirty="0">
                <a:solidFill>
                  <a:schemeClr val="bg1"/>
                </a:solidFill>
              </a:rPr>
              <a:t> entry bookkeeping</a:t>
            </a:r>
          </a:p>
          <a:p>
            <a:endParaRPr lang="en-US" dirty="0">
              <a:solidFill>
                <a:schemeClr val="bg1"/>
              </a:solidFill>
            </a:endParaRPr>
          </a:p>
          <a:p>
            <a:r>
              <a:rPr lang="en-US" dirty="0">
                <a:solidFill>
                  <a:schemeClr val="bg1"/>
                </a:solidFill>
              </a:rPr>
              <a:t>bearer security </a:t>
            </a:r>
          </a:p>
          <a:p>
            <a:r>
              <a:rPr lang="en-US" dirty="0">
                <a:solidFill>
                  <a:schemeClr val="bg1"/>
                </a:solidFill>
              </a:rPr>
              <a:t>par value</a:t>
            </a:r>
          </a:p>
          <a:p>
            <a:endParaRPr lang="en-US" dirty="0">
              <a:solidFill>
                <a:schemeClr val="bg1"/>
              </a:solidFill>
            </a:endParaRPr>
          </a:p>
        </p:txBody>
      </p:sp>
      <p:sp>
        <p:nvSpPr>
          <p:cNvPr id="6" name="TextBox 5">
            <a:extLst>
              <a:ext uri="{FF2B5EF4-FFF2-40B4-BE49-F238E27FC236}">
                <a16:creationId xmlns:a16="http://schemas.microsoft.com/office/drawing/2014/main" id="{CDB5B70C-563B-4381-A814-FFF4881DAC7E}"/>
              </a:ext>
            </a:extLst>
          </p:cNvPr>
          <p:cNvSpPr txBox="1"/>
          <p:nvPr/>
        </p:nvSpPr>
        <p:spPr>
          <a:xfrm>
            <a:off x="5526569" y="1165043"/>
            <a:ext cx="2476870" cy="5909310"/>
          </a:xfrm>
          <a:prstGeom prst="rect">
            <a:avLst/>
          </a:prstGeom>
          <a:noFill/>
        </p:spPr>
        <p:txBody>
          <a:bodyPr wrap="square" rtlCol="0">
            <a:spAutoFit/>
          </a:bodyPr>
          <a:lstStyle/>
          <a:p>
            <a:r>
              <a:rPr lang="en-US" dirty="0">
                <a:solidFill>
                  <a:schemeClr val="bg1"/>
                </a:solidFill>
              </a:rPr>
              <a:t>swaps </a:t>
            </a:r>
          </a:p>
          <a:p>
            <a:endParaRPr lang="en-US" dirty="0">
              <a:solidFill>
                <a:schemeClr val="bg1"/>
              </a:solidFill>
            </a:endParaRPr>
          </a:p>
          <a:p>
            <a:r>
              <a:rPr lang="en-US" dirty="0">
                <a:solidFill>
                  <a:schemeClr val="bg1"/>
                </a:solidFill>
              </a:rPr>
              <a:t>withholding tax</a:t>
            </a:r>
          </a:p>
          <a:p>
            <a:endParaRPr lang="en-US" dirty="0">
              <a:solidFill>
                <a:schemeClr val="bg1"/>
              </a:solidFill>
            </a:endParaRPr>
          </a:p>
          <a:p>
            <a:r>
              <a:rPr lang="en-US" dirty="0">
                <a:solidFill>
                  <a:schemeClr val="bg1"/>
                </a:solidFill>
              </a:rPr>
              <a:t>trade date</a:t>
            </a:r>
          </a:p>
          <a:p>
            <a:r>
              <a:rPr lang="en-US" dirty="0">
                <a:solidFill>
                  <a:schemeClr val="bg1"/>
                </a:solidFill>
              </a:rPr>
              <a:t>value date </a:t>
            </a:r>
          </a:p>
          <a:p>
            <a:endParaRPr lang="en-US" dirty="0">
              <a:solidFill>
                <a:schemeClr val="bg1"/>
              </a:solidFill>
            </a:endParaRPr>
          </a:p>
          <a:p>
            <a:r>
              <a:rPr lang="en-US" dirty="0">
                <a:solidFill>
                  <a:schemeClr val="bg1"/>
                </a:solidFill>
              </a:rPr>
              <a:t>ex date </a:t>
            </a:r>
          </a:p>
          <a:p>
            <a:r>
              <a:rPr lang="en-US" dirty="0">
                <a:solidFill>
                  <a:schemeClr val="bg1"/>
                </a:solidFill>
              </a:rPr>
              <a:t>entitlement date</a:t>
            </a:r>
          </a:p>
          <a:p>
            <a:r>
              <a:rPr lang="en-US" dirty="0">
                <a:solidFill>
                  <a:schemeClr val="bg1"/>
                </a:solidFill>
              </a:rPr>
              <a:t>ex-entitlement date</a:t>
            </a:r>
          </a:p>
          <a:p>
            <a:r>
              <a:rPr lang="en-US" dirty="0">
                <a:solidFill>
                  <a:schemeClr val="bg1"/>
                </a:solidFill>
              </a:rPr>
              <a:t>record date </a:t>
            </a:r>
          </a:p>
          <a:p>
            <a:r>
              <a:rPr lang="en-US" dirty="0">
                <a:solidFill>
                  <a:schemeClr val="bg1"/>
                </a:solidFill>
              </a:rPr>
              <a:t>payment date</a:t>
            </a:r>
          </a:p>
          <a:p>
            <a:endParaRPr lang="en-US" dirty="0">
              <a:solidFill>
                <a:schemeClr val="bg1"/>
              </a:solidFill>
            </a:endParaRPr>
          </a:p>
          <a:p>
            <a:r>
              <a:rPr lang="en-US" dirty="0">
                <a:solidFill>
                  <a:schemeClr val="bg1"/>
                </a:solidFill>
              </a:rPr>
              <a:t>fund </a:t>
            </a:r>
          </a:p>
          <a:p>
            <a:r>
              <a:rPr lang="en-US" dirty="0">
                <a:solidFill>
                  <a:schemeClr val="bg1"/>
                </a:solidFill>
              </a:rPr>
              <a:t>portfolio </a:t>
            </a:r>
          </a:p>
          <a:p>
            <a:endParaRPr lang="en-US" dirty="0">
              <a:solidFill>
                <a:schemeClr val="bg1"/>
              </a:solidFill>
            </a:endParaRPr>
          </a:p>
          <a:p>
            <a:r>
              <a:rPr lang="en-US" dirty="0">
                <a:solidFill>
                  <a:schemeClr val="bg1"/>
                </a:solidFill>
              </a:rPr>
              <a:t>prospectus</a:t>
            </a:r>
          </a:p>
          <a:p>
            <a:endParaRPr lang="en-US" dirty="0">
              <a:solidFill>
                <a:schemeClr val="bg1"/>
              </a:solidFill>
            </a:endParaRPr>
          </a:p>
          <a:p>
            <a:r>
              <a:rPr lang="en-US" dirty="0">
                <a:solidFill>
                  <a:schemeClr val="bg1"/>
                </a:solidFill>
              </a:rPr>
              <a:t>liquidation </a:t>
            </a:r>
          </a:p>
          <a:p>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3E047EBB-0B2C-49AC-9FAC-E496786BD451}"/>
              </a:ext>
            </a:extLst>
          </p:cNvPr>
          <p:cNvSpPr txBox="1"/>
          <p:nvPr/>
        </p:nvSpPr>
        <p:spPr>
          <a:xfrm>
            <a:off x="8012675" y="1165043"/>
            <a:ext cx="2476870" cy="5909310"/>
          </a:xfrm>
          <a:prstGeom prst="rect">
            <a:avLst/>
          </a:prstGeom>
          <a:noFill/>
        </p:spPr>
        <p:txBody>
          <a:bodyPr wrap="square" rtlCol="0">
            <a:spAutoFit/>
          </a:bodyPr>
          <a:lstStyle/>
          <a:p>
            <a:r>
              <a:rPr lang="en-US" dirty="0">
                <a:solidFill>
                  <a:schemeClr val="bg1"/>
                </a:solidFill>
              </a:rPr>
              <a:t>CSD </a:t>
            </a:r>
          </a:p>
          <a:p>
            <a:r>
              <a:rPr lang="en-US" dirty="0">
                <a:solidFill>
                  <a:schemeClr val="bg1"/>
                </a:solidFill>
              </a:rPr>
              <a:t>ICSD</a:t>
            </a:r>
          </a:p>
          <a:p>
            <a:r>
              <a:rPr lang="en-US" dirty="0">
                <a:solidFill>
                  <a:schemeClr val="bg1"/>
                </a:solidFill>
              </a:rPr>
              <a:t>Custodian </a:t>
            </a:r>
          </a:p>
          <a:p>
            <a:r>
              <a:rPr lang="en-US" altLang="zh-CN" dirty="0">
                <a:solidFill>
                  <a:schemeClr val="bg1"/>
                </a:solidFill>
              </a:rPr>
              <a:t>STO</a:t>
            </a:r>
          </a:p>
          <a:p>
            <a:endParaRPr lang="en-US" dirty="0">
              <a:solidFill>
                <a:schemeClr val="bg1"/>
              </a:solidFill>
            </a:endParaRPr>
          </a:p>
          <a:p>
            <a:r>
              <a:rPr lang="en-US" dirty="0">
                <a:solidFill>
                  <a:schemeClr val="bg1"/>
                </a:solidFill>
              </a:rPr>
              <a:t>credit / CR</a:t>
            </a:r>
          </a:p>
          <a:p>
            <a:r>
              <a:rPr lang="en-US" dirty="0">
                <a:solidFill>
                  <a:schemeClr val="bg1"/>
                </a:solidFill>
              </a:rPr>
              <a:t>debit / DR</a:t>
            </a:r>
          </a:p>
          <a:p>
            <a:endParaRPr lang="en-US" dirty="0">
              <a:solidFill>
                <a:schemeClr val="bg1"/>
              </a:solidFill>
            </a:endParaRPr>
          </a:p>
          <a:p>
            <a:r>
              <a:rPr lang="en-US" dirty="0">
                <a:solidFill>
                  <a:schemeClr val="bg1"/>
                </a:solidFill>
              </a:rPr>
              <a:t>ETF</a:t>
            </a:r>
          </a:p>
          <a:p>
            <a:r>
              <a:rPr lang="en-US" dirty="0">
                <a:solidFill>
                  <a:schemeClr val="bg1"/>
                </a:solidFill>
              </a:rPr>
              <a:t>REITs</a:t>
            </a:r>
          </a:p>
          <a:p>
            <a:r>
              <a:rPr lang="en-US" dirty="0">
                <a:solidFill>
                  <a:schemeClr val="bg1"/>
                </a:solidFill>
              </a:rPr>
              <a:t>MBS</a:t>
            </a:r>
          </a:p>
          <a:p>
            <a:r>
              <a:rPr lang="en-US" dirty="0">
                <a:solidFill>
                  <a:schemeClr val="bg1"/>
                </a:solidFill>
              </a:rPr>
              <a:t>ABS</a:t>
            </a:r>
          </a:p>
          <a:p>
            <a:endParaRPr lang="en-US" dirty="0">
              <a:solidFill>
                <a:schemeClr val="bg1"/>
              </a:solidFill>
            </a:endParaRPr>
          </a:p>
          <a:p>
            <a:r>
              <a:rPr lang="en-US" altLang="zh-CN" dirty="0">
                <a:solidFill>
                  <a:schemeClr val="bg1"/>
                </a:solidFill>
              </a:rPr>
              <a:t>Exchange – </a:t>
            </a:r>
            <a:r>
              <a:rPr lang="zh-CN" altLang="en-US" dirty="0">
                <a:solidFill>
                  <a:schemeClr val="bg1"/>
                </a:solidFill>
              </a:rPr>
              <a:t>外汇，外汇汇率，交易所</a:t>
            </a:r>
            <a:endParaRPr lang="en-US" dirty="0">
              <a:solidFill>
                <a:schemeClr val="bg1"/>
              </a:solidFill>
            </a:endParaRPr>
          </a:p>
          <a:p>
            <a:endParaRPr lang="en-US" dirty="0">
              <a:solidFill>
                <a:schemeClr val="bg1"/>
              </a:solidFill>
            </a:endParaRPr>
          </a:p>
          <a:p>
            <a:r>
              <a:rPr lang="en-US" dirty="0">
                <a:solidFill>
                  <a:schemeClr val="bg1"/>
                </a:solidFill>
              </a:rPr>
              <a:t>Repo </a:t>
            </a:r>
          </a:p>
          <a:p>
            <a:r>
              <a:rPr lang="en-US" dirty="0">
                <a:solidFill>
                  <a:schemeClr val="bg1"/>
                </a:solidFill>
              </a:rPr>
              <a:t>Repo Reverse</a:t>
            </a:r>
            <a:br>
              <a:rPr lang="en-US" dirty="0">
                <a:solidFill>
                  <a:schemeClr val="bg1"/>
                </a:solidFill>
              </a:rPr>
            </a:br>
            <a:r>
              <a:rPr lang="en-US" dirty="0">
                <a:solidFill>
                  <a:schemeClr val="bg1"/>
                </a:solidFill>
              </a:rPr>
              <a:t>Buy Back</a:t>
            </a:r>
          </a:p>
          <a:p>
            <a:r>
              <a:rPr lang="en-US" dirty="0">
                <a:solidFill>
                  <a:schemeClr val="bg1"/>
                </a:solidFill>
              </a:rPr>
              <a:t>Redemption</a:t>
            </a:r>
          </a:p>
          <a:p>
            <a:endParaRPr lang="en-US" dirty="0">
              <a:solidFill>
                <a:schemeClr val="bg1"/>
              </a:solidFill>
            </a:endParaRPr>
          </a:p>
        </p:txBody>
      </p:sp>
    </p:spTree>
    <p:extLst>
      <p:ext uri="{BB962C8B-B14F-4D97-AF65-F5344CB8AC3E}">
        <p14:creationId xmlns:p14="http://schemas.microsoft.com/office/powerpoint/2010/main" val="192741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30" y="200040"/>
            <a:ext cx="6101281" cy="804759"/>
          </a:xfrm>
        </p:spPr>
        <p:txBody>
          <a:bodyPr>
            <a:normAutofit/>
          </a:bodyPr>
          <a:lstStyle/>
          <a:p>
            <a:r>
              <a:rPr lang="en-US" dirty="0">
                <a:solidFill>
                  <a:srgbClr val="5DAAB0"/>
                </a:solidFill>
              </a:rPr>
              <a:t>ref</a:t>
            </a:r>
            <a:r>
              <a:rPr lang="en-US" altLang="zh-CN" dirty="0">
                <a:solidFill>
                  <a:srgbClr val="5DAAB0"/>
                </a:solidFill>
              </a:rPr>
              <a:t>erences</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3" name="Text Placeholder 2">
            <a:extLst>
              <a:ext uri="{FF2B5EF4-FFF2-40B4-BE49-F238E27FC236}">
                <a16:creationId xmlns:a16="http://schemas.microsoft.com/office/drawing/2014/main" id="{32DF3711-2AFD-4A75-B2D5-155E068E3D95}"/>
              </a:ext>
            </a:extLst>
          </p:cNvPr>
          <p:cNvSpPr>
            <a:spLocks noGrp="1"/>
          </p:cNvSpPr>
          <p:nvPr>
            <p:ph type="body" sz="quarter" idx="11"/>
          </p:nvPr>
        </p:nvSpPr>
        <p:spPr>
          <a:xfrm>
            <a:off x="335030" y="1022480"/>
            <a:ext cx="8125390" cy="5724549"/>
          </a:xfrm>
        </p:spPr>
        <p:txBody>
          <a:bodyPr/>
          <a:lstStyle/>
          <a:p>
            <a:r>
              <a:rPr lang="zh-CN" altLang="en-US" dirty="0"/>
              <a:t>参观一下宁德时代公告 </a:t>
            </a:r>
            <a:r>
              <a:rPr lang="en-US" altLang="zh-CN" dirty="0"/>
              <a:t>– </a:t>
            </a:r>
            <a:r>
              <a:rPr lang="zh-CN" altLang="en-US" dirty="0"/>
              <a:t>公告很常见 </a:t>
            </a:r>
            <a:r>
              <a:rPr lang="en-US" altLang="zh-CN" dirty="0"/>
              <a:t>–</a:t>
            </a:r>
            <a:r>
              <a:rPr lang="zh-CN" altLang="en-US" dirty="0"/>
              <a:t> 引出问题，哪些需要处理</a:t>
            </a:r>
            <a:endParaRPr lang="en-US" dirty="0"/>
          </a:p>
          <a:p>
            <a:r>
              <a:rPr lang="en-US" dirty="0">
                <a:hlinkClick r:id="rId11"/>
              </a:rPr>
              <a:t>https://xueqiu.com/S/SZ300750</a:t>
            </a:r>
            <a:endParaRPr lang="en-US" dirty="0"/>
          </a:p>
          <a:p>
            <a:endParaRPr lang="en-US" dirty="0"/>
          </a:p>
          <a:p>
            <a:r>
              <a:rPr lang="zh-CN" altLang="en-US" dirty="0"/>
              <a:t>参观一下稳健医疗公告</a:t>
            </a:r>
            <a:endParaRPr lang="en-US" altLang="zh-CN" dirty="0"/>
          </a:p>
          <a:p>
            <a:r>
              <a:rPr lang="en-US" dirty="0"/>
              <a:t>2021-09-16 19:40 </a:t>
            </a:r>
            <a:r>
              <a:rPr lang="zh-CN" altLang="en-US" dirty="0"/>
              <a:t>稳健医疗：关于感恩股东活动的自愿性信息披露公告</a:t>
            </a:r>
            <a:endParaRPr lang="en-US" altLang="zh-CN" dirty="0"/>
          </a:p>
          <a:p>
            <a:r>
              <a:rPr lang="en-US" dirty="0">
                <a:hlinkClick r:id="rId12"/>
              </a:rPr>
              <a:t>http://static.cninfo.com.cn/finalpage/2021-09-17/1211075831.PDF</a:t>
            </a:r>
            <a:endParaRPr lang="en-US" dirty="0"/>
          </a:p>
          <a:p>
            <a:r>
              <a:rPr lang="en-US" dirty="0">
                <a:hlinkClick r:id="rId13"/>
              </a:rPr>
              <a:t>https://xueqiu.com/S/SZ300888</a:t>
            </a:r>
            <a:endParaRPr lang="en-US" dirty="0"/>
          </a:p>
          <a:p>
            <a:endParaRPr lang="en-US" dirty="0"/>
          </a:p>
          <a:p>
            <a:r>
              <a:rPr lang="zh-CN" altLang="en-US" dirty="0"/>
              <a:t>中国登记结算 </a:t>
            </a:r>
            <a:r>
              <a:rPr lang="en-US" altLang="zh-CN" dirty="0"/>
              <a:t>– </a:t>
            </a:r>
            <a:r>
              <a:rPr lang="zh-CN" altLang="en-US" dirty="0"/>
              <a:t>中国证券登记结算 </a:t>
            </a:r>
            <a:r>
              <a:rPr lang="en-US" altLang="zh-CN" dirty="0"/>
              <a:t>– </a:t>
            </a:r>
            <a:r>
              <a:rPr lang="zh-CN" altLang="en-US" dirty="0"/>
              <a:t>清算流程</a:t>
            </a:r>
            <a:endParaRPr lang="en-US" altLang="zh-CN" dirty="0"/>
          </a:p>
          <a:p>
            <a:r>
              <a:rPr lang="en-US" dirty="0">
                <a:hlinkClick r:id="rId14"/>
              </a:rPr>
              <a:t>http://www.chinaclear.cn/zdjs/zqsfw/201306/1c6ed41ccf7946d5bbd288f74a53cceb.shtml</a:t>
            </a:r>
            <a:endParaRPr lang="en-US" dirty="0"/>
          </a:p>
          <a:p>
            <a:endParaRPr lang="en-US" dirty="0"/>
          </a:p>
          <a:p>
            <a:r>
              <a:rPr lang="zh-CN" altLang="en-US" dirty="0"/>
              <a:t>上清所</a:t>
            </a:r>
            <a:endParaRPr lang="en-US" altLang="zh-CN" dirty="0"/>
          </a:p>
          <a:p>
            <a:r>
              <a:rPr lang="en-US" dirty="0">
                <a:hlinkClick r:id="rId15"/>
              </a:rPr>
              <a:t>https://www.shclearing.com.cn/</a:t>
            </a:r>
            <a:endParaRPr lang="en-US" dirty="0"/>
          </a:p>
          <a:p>
            <a:endParaRPr lang="en-US" dirty="0"/>
          </a:p>
          <a:p>
            <a:r>
              <a:rPr lang="zh-CN" altLang="en-US" dirty="0"/>
              <a:t>香港中央结算公司 </a:t>
            </a:r>
            <a:r>
              <a:rPr lang="en-US" altLang="zh-CN" dirty="0"/>
              <a:t>– </a:t>
            </a:r>
            <a:r>
              <a:rPr lang="zh-CN" altLang="en-US" dirty="0"/>
              <a:t>讲解</a:t>
            </a:r>
            <a:r>
              <a:rPr lang="en-US" altLang="zh-CN" dirty="0"/>
              <a:t>custody</a:t>
            </a:r>
            <a:r>
              <a:rPr lang="zh-CN" altLang="en-US" dirty="0"/>
              <a:t>层级结构</a:t>
            </a:r>
            <a:endParaRPr lang="en-US" dirty="0"/>
          </a:p>
          <a:p>
            <a:r>
              <a:rPr lang="en-US" dirty="0">
                <a:hlinkClick r:id="rId16"/>
              </a:rPr>
              <a:t>https://www.hkexgroup.com/About-HKEX/Organisation/Principal-Subsidiaries/Terms-of-Reference/Hong-Kong-Securities-Clearing-Company-Limited?sc_lang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218868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30" y="200040"/>
            <a:ext cx="6101281" cy="804759"/>
          </a:xfrm>
        </p:spPr>
        <p:txBody>
          <a:bodyPr>
            <a:normAutofit/>
          </a:bodyPr>
          <a:lstStyle/>
          <a:p>
            <a:r>
              <a:rPr lang="en-US" dirty="0">
                <a:solidFill>
                  <a:srgbClr val="5DAAB0"/>
                </a:solidFill>
              </a:rPr>
              <a:t>ref</a:t>
            </a:r>
            <a:r>
              <a:rPr lang="en-US" altLang="zh-CN" dirty="0">
                <a:solidFill>
                  <a:srgbClr val="5DAAB0"/>
                </a:solidFill>
              </a:rPr>
              <a:t>erences</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3" name="Text Placeholder 2">
            <a:extLst>
              <a:ext uri="{FF2B5EF4-FFF2-40B4-BE49-F238E27FC236}">
                <a16:creationId xmlns:a16="http://schemas.microsoft.com/office/drawing/2014/main" id="{32DF3711-2AFD-4A75-B2D5-155E068E3D95}"/>
              </a:ext>
            </a:extLst>
          </p:cNvPr>
          <p:cNvSpPr>
            <a:spLocks noGrp="1"/>
          </p:cNvSpPr>
          <p:nvPr>
            <p:ph type="body" sz="quarter" idx="11"/>
          </p:nvPr>
        </p:nvSpPr>
        <p:spPr>
          <a:xfrm>
            <a:off x="335030" y="1057478"/>
            <a:ext cx="8125390" cy="5600482"/>
          </a:xfrm>
        </p:spPr>
        <p:txBody>
          <a:bodyPr/>
          <a:lstStyle/>
          <a:p>
            <a:r>
              <a:rPr lang="zh-CN" altLang="en-US" dirty="0"/>
              <a:t>参观一下腾讯官方投资者页面 </a:t>
            </a:r>
            <a:r>
              <a:rPr lang="en-US" altLang="zh-CN" dirty="0"/>
              <a:t>– </a:t>
            </a:r>
            <a:r>
              <a:rPr lang="zh-CN" altLang="en-US" dirty="0"/>
              <a:t>和公告列表</a:t>
            </a:r>
            <a:endParaRPr lang="en-US" altLang="zh-CN" dirty="0"/>
          </a:p>
          <a:p>
            <a:r>
              <a:rPr lang="en-US" dirty="0">
                <a:hlinkClick r:id="rId11"/>
              </a:rPr>
              <a:t>https://www.tencent.com/zh-cn/investors.html</a:t>
            </a:r>
            <a:endParaRPr lang="en-US" dirty="0"/>
          </a:p>
          <a:p>
            <a:r>
              <a:rPr lang="en-US" dirty="0">
                <a:hlinkClick r:id="rId12"/>
              </a:rPr>
              <a:t>https://www.tencent.com/zh-cn/investors/announcements.html</a:t>
            </a:r>
            <a:r>
              <a:rPr lang="en-US" dirty="0"/>
              <a:t> </a:t>
            </a:r>
          </a:p>
          <a:p>
            <a:endParaRPr lang="en-US" dirty="0"/>
          </a:p>
          <a:p>
            <a:r>
              <a:rPr lang="zh-CN" altLang="en-US" dirty="0"/>
              <a:t>以实物分派京东集团股份有限公司之</a:t>
            </a:r>
            <a:r>
              <a:rPr lang="en-US" altLang="zh-CN" dirty="0"/>
              <a:t>A</a:t>
            </a:r>
            <a:r>
              <a:rPr lang="zh-CN" altLang="en-US" dirty="0"/>
              <a:t>类普通股之方式宣派中期股息；记录日期及暂停办理股份过户登记手续</a:t>
            </a:r>
          </a:p>
          <a:p>
            <a:r>
              <a:rPr lang="en-US" altLang="zh-CN" dirty="0"/>
              <a:t>2021.12.23 </a:t>
            </a:r>
          </a:p>
          <a:p>
            <a:r>
              <a:rPr lang="en-US" dirty="0">
                <a:hlinkClick r:id="rId13"/>
              </a:rPr>
              <a:t>https://static.www.tencent.com/uploads/2021/12/23/ccd32f4f14059f0d22f44983c3994e41.pdf</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63290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30" y="200040"/>
            <a:ext cx="6181180" cy="804759"/>
          </a:xfrm>
        </p:spPr>
        <p:txBody>
          <a:bodyPr>
            <a:normAutofit/>
          </a:bodyPr>
          <a:lstStyle/>
          <a:p>
            <a:r>
              <a:rPr lang="en-US" dirty="0"/>
              <a:t>Chapter 1-4 </a:t>
            </a:r>
            <a:r>
              <a:rPr lang="en-US" altLang="zh-CN" dirty="0"/>
              <a:t>Keys</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3" name="Text Placeholder 2">
            <a:extLst>
              <a:ext uri="{FF2B5EF4-FFF2-40B4-BE49-F238E27FC236}">
                <a16:creationId xmlns:a16="http://schemas.microsoft.com/office/drawing/2014/main" id="{32DF3711-2AFD-4A75-B2D5-155E068E3D95}"/>
              </a:ext>
            </a:extLst>
          </p:cNvPr>
          <p:cNvSpPr>
            <a:spLocks noGrp="1"/>
          </p:cNvSpPr>
          <p:nvPr>
            <p:ph type="body" sz="quarter" idx="11"/>
          </p:nvPr>
        </p:nvSpPr>
        <p:spPr>
          <a:xfrm>
            <a:off x="335030" y="2481602"/>
            <a:ext cx="4008438" cy="2560899"/>
          </a:xfrm>
        </p:spPr>
        <p:txBody>
          <a:bodyPr/>
          <a:lstStyle/>
          <a:p>
            <a:endParaRPr lang="en-US" dirty="0"/>
          </a:p>
        </p:txBody>
      </p:sp>
      <p:sp>
        <p:nvSpPr>
          <p:cNvPr id="11" name="Text Placeholder 7">
            <a:extLst>
              <a:ext uri="{FF2B5EF4-FFF2-40B4-BE49-F238E27FC236}">
                <a16:creationId xmlns:a16="http://schemas.microsoft.com/office/drawing/2014/main" id="{8920B1A1-D5C4-4BCF-9687-71B788EA26E5}"/>
              </a:ext>
            </a:extLst>
          </p:cNvPr>
          <p:cNvSpPr>
            <a:spLocks noGrp="1"/>
          </p:cNvSpPr>
          <p:nvPr>
            <p:ph type="body" sz="quarter" idx="12"/>
          </p:nvPr>
        </p:nvSpPr>
        <p:spPr>
          <a:xfrm>
            <a:off x="397174" y="1139212"/>
            <a:ext cx="7131089" cy="387747"/>
          </a:xfrm>
        </p:spPr>
        <p:txBody>
          <a:bodyPr/>
          <a:lstStyle/>
          <a:p>
            <a:r>
              <a:rPr lang="en-US" dirty="0"/>
              <a:t>Introduction to Corporate Action, from STO’s perspective</a:t>
            </a:r>
          </a:p>
        </p:txBody>
      </p:sp>
    </p:spTree>
    <p:extLst>
      <p:ext uri="{BB962C8B-B14F-4D97-AF65-F5344CB8AC3E}">
        <p14:creationId xmlns:p14="http://schemas.microsoft.com/office/powerpoint/2010/main" val="373162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28" y="200040"/>
            <a:ext cx="8223045" cy="804759"/>
          </a:xfrm>
        </p:spPr>
        <p:txBody>
          <a:bodyPr>
            <a:normAutofit/>
          </a:bodyPr>
          <a:lstStyle/>
          <a:p>
            <a:r>
              <a:rPr lang="en-US" dirty="0">
                <a:solidFill>
                  <a:srgbClr val="5DAAB0"/>
                </a:solidFill>
              </a:rPr>
              <a:t>Real World Statistics in Aspen</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a:xfrm>
            <a:off x="397175" y="1139212"/>
            <a:ext cx="4008437" cy="602887"/>
          </a:xfrm>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a:xfrm>
            <a:off x="548095" y="1980648"/>
            <a:ext cx="4008438" cy="2560899"/>
          </a:xfrm>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341971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563525" y="76467"/>
            <a:ext cx="6325547" cy="1325563"/>
          </a:xfrm>
        </p:spPr>
        <p:txBody>
          <a:bodyPr>
            <a:normAutofit/>
          </a:bodyPr>
          <a:lstStyle/>
          <a:p>
            <a:pPr algn="l"/>
            <a:r>
              <a:rPr lang="en-US" sz="3000" dirty="0"/>
              <a:t>Asset Types of Financial Investment</a:t>
            </a:r>
            <a:br>
              <a:rPr lang="en-US" sz="3000" dirty="0"/>
            </a:br>
            <a:endParaRPr lang="en-US" sz="3000" dirty="0">
              <a:solidFill>
                <a:srgbClr val="5DAAB0"/>
              </a:solidFill>
            </a:endParaRP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563526" y="1402030"/>
            <a:ext cx="6822696" cy="3632162"/>
          </a:xfrm>
        </p:spPr>
        <p:txBody>
          <a:bodyPr>
            <a:noAutofit/>
          </a:bodyPr>
          <a:lstStyle/>
          <a:p>
            <a:pPr marL="285750" indent="-285750">
              <a:lnSpc>
                <a:spcPct val="100000"/>
              </a:lnSpc>
              <a:buFont typeface="Arial" panose="020B0604020202020204" pitchFamily="34" charset="0"/>
              <a:buChar char="•"/>
            </a:pPr>
            <a:r>
              <a:rPr lang="en-US" sz="1900" dirty="0">
                <a:latin typeface="+mj-lt"/>
              </a:rPr>
              <a:t>Fixed Income </a:t>
            </a:r>
          </a:p>
          <a:p>
            <a:pPr marL="285750" indent="-285750">
              <a:lnSpc>
                <a:spcPct val="100000"/>
              </a:lnSpc>
              <a:buFont typeface="Arial" panose="020B0604020202020204" pitchFamily="34" charset="0"/>
              <a:buChar char="•"/>
            </a:pPr>
            <a:r>
              <a:rPr lang="en-US" sz="1900" dirty="0">
                <a:latin typeface="+mj-lt"/>
              </a:rPr>
              <a:t>Equity </a:t>
            </a:r>
          </a:p>
          <a:p>
            <a:pPr marL="285750" indent="-285750">
              <a:lnSpc>
                <a:spcPct val="100000"/>
              </a:lnSpc>
              <a:buFont typeface="Arial" panose="020B0604020202020204" pitchFamily="34" charset="0"/>
              <a:buChar char="•"/>
            </a:pPr>
            <a:r>
              <a:rPr lang="en-US" sz="1900" dirty="0">
                <a:latin typeface="+mj-lt"/>
              </a:rPr>
              <a:t>Commodity </a:t>
            </a:r>
          </a:p>
          <a:p>
            <a:pPr>
              <a:lnSpc>
                <a:spcPct val="100000"/>
              </a:lnSpc>
            </a:pPr>
            <a:r>
              <a:rPr lang="en-US" sz="1900" dirty="0">
                <a:latin typeface="+mj-lt"/>
              </a:rPr>
              <a:t>      - Precious Metal  (could be put in commodity) </a:t>
            </a:r>
          </a:p>
          <a:p>
            <a:pPr marL="285750" indent="-285750">
              <a:lnSpc>
                <a:spcPct val="100000"/>
              </a:lnSpc>
              <a:buFont typeface="Arial" panose="020B0604020202020204" pitchFamily="34" charset="0"/>
              <a:buChar char="•"/>
            </a:pPr>
            <a:r>
              <a:rPr lang="en-US" sz="1900" dirty="0">
                <a:latin typeface="+mj-lt"/>
              </a:rPr>
              <a:t>Real Estate</a:t>
            </a:r>
          </a:p>
          <a:p>
            <a:pPr marL="285750" indent="-285750">
              <a:lnSpc>
                <a:spcPct val="100000"/>
              </a:lnSpc>
              <a:buFont typeface="Arial" panose="020B0604020202020204" pitchFamily="34" charset="0"/>
              <a:buChar char="•"/>
            </a:pPr>
            <a:r>
              <a:rPr lang="en-US" sz="1900" dirty="0">
                <a:latin typeface="+mj-lt"/>
              </a:rPr>
              <a:t>Derivative </a:t>
            </a:r>
          </a:p>
          <a:p>
            <a:pPr marL="285750" indent="-285750">
              <a:lnSpc>
                <a:spcPct val="100000"/>
              </a:lnSpc>
              <a:buFont typeface="Arial" panose="020B0604020202020204" pitchFamily="34" charset="0"/>
              <a:buChar char="•"/>
            </a:pPr>
            <a:r>
              <a:rPr lang="en-US" sz="1900" dirty="0">
                <a:latin typeface="+mj-lt"/>
              </a:rPr>
              <a:t>Foreign Exchange </a:t>
            </a:r>
          </a:p>
          <a:p>
            <a:pPr marL="285750" indent="-285750">
              <a:lnSpc>
                <a:spcPct val="100000"/>
              </a:lnSpc>
              <a:buFont typeface="Arial" panose="020B0604020202020204" pitchFamily="34" charset="0"/>
              <a:buChar char="•"/>
            </a:pPr>
            <a:r>
              <a:rPr lang="en-US" sz="1900" dirty="0">
                <a:latin typeface="+mj-lt"/>
              </a:rPr>
              <a:t>Crypto Assets </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5212025"/>
            <a:ext cx="12192000" cy="3357562"/>
          </a:xfrm>
          <a:prstGeom prst="rect">
            <a:avLst/>
          </a:prstGeom>
        </p:spPr>
      </p:pic>
      <p:sp>
        <p:nvSpPr>
          <p:cNvPr id="5" name="TextBox 4">
            <a:extLst>
              <a:ext uri="{FF2B5EF4-FFF2-40B4-BE49-F238E27FC236}">
                <a16:creationId xmlns:a16="http://schemas.microsoft.com/office/drawing/2014/main" id="{6573D17F-2DF9-4F34-976B-9DEEA7EC3E26}"/>
              </a:ext>
            </a:extLst>
          </p:cNvPr>
          <p:cNvSpPr txBox="1"/>
          <p:nvPr/>
        </p:nvSpPr>
        <p:spPr>
          <a:xfrm>
            <a:off x="5686046" y="1830641"/>
            <a:ext cx="5744058" cy="369332"/>
          </a:xfrm>
          <a:prstGeom prst="rect">
            <a:avLst/>
          </a:prstGeom>
          <a:noFill/>
        </p:spPr>
        <p:txBody>
          <a:bodyPr wrap="square" rtlCol="0">
            <a:spAutoFit/>
          </a:bodyPr>
          <a:lstStyle/>
          <a:p>
            <a:r>
              <a:rPr lang="en-US" dirty="0">
                <a:latin typeface="+mj-lt"/>
                <a:sym typeface="Wingdings" panose="05000000000000000000" pitchFamily="2" charset="2"/>
              </a:rPr>
              <a:t> Brings one critical question, what is “Security”?</a:t>
            </a:r>
            <a:endParaRPr lang="en-US" dirty="0">
              <a:latin typeface="+mj-lt"/>
            </a:endParaRPr>
          </a:p>
        </p:txBody>
      </p:sp>
    </p:spTree>
    <p:extLst>
      <p:ext uri="{BB962C8B-B14F-4D97-AF65-F5344CB8AC3E}">
        <p14:creationId xmlns:p14="http://schemas.microsoft.com/office/powerpoint/2010/main" val="190299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30" y="200040"/>
            <a:ext cx="4769630" cy="804759"/>
          </a:xfrm>
        </p:spPr>
        <p:txBody>
          <a:bodyPr>
            <a:normAutofit/>
          </a:bodyPr>
          <a:lstStyle/>
          <a:p>
            <a:r>
              <a:rPr lang="en-US" dirty="0"/>
              <a:t>Click to Add Icon</a:t>
            </a:r>
            <a:endParaRPr lang="en-US" dirty="0">
              <a:solidFill>
                <a:srgbClr val="5DAAB0"/>
              </a:solidFill>
            </a:endParaRP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a:xfrm>
            <a:off x="397175" y="1139212"/>
            <a:ext cx="4008437" cy="602887"/>
          </a:xfrm>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a:xfrm>
            <a:off x="548095" y="1980648"/>
            <a:ext cx="4008438" cy="2560899"/>
          </a:xfrm>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4039254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710358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a:t>Lorem ipsum dolor sit amet, consectetur adipiscing elit phasellus auctor efficitur.</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dirty="0"/>
              <a:t>Lorem ipsum dolor sit amet, consectetur adipiscing elit phasellus auctor efficitur.</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lstStyle/>
          <a:p>
            <a:r>
              <a:rPr lang="en-US" dirty="0"/>
              <a:t>Lorem ipsum dolor sit amet, consectetur adipiscing elit phasellus auctor efficitur.</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lstStyle/>
          <a:p>
            <a:r>
              <a:rPr lang="en-US" dirty="0"/>
              <a:t>Lorem ipsum dolor sit amet, consectetur adipiscing elit phasellus auctor efficitur.</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lstStyle/>
          <a:p>
            <a:r>
              <a:rPr lang="en-US" dirty="0"/>
              <a:t>Lorem ipsum dolor sit amet, consectetur adipiscing elit phasellus auctor efficitur.</a:t>
            </a: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152891" y="1691472"/>
            <a:ext cx="5045593" cy="1325563"/>
          </a:xfrm>
        </p:spPr>
        <p:txBody>
          <a:bodyPr/>
          <a:lstStyle/>
          <a:p>
            <a:r>
              <a:rPr lang="en-US" dirty="0"/>
              <a:t>Click to </a:t>
            </a:r>
            <a:br>
              <a:rPr lang="en-US" dirty="0"/>
            </a:br>
            <a:r>
              <a:rPr lang="en-US" dirty="0">
                <a:solidFill>
                  <a:srgbClr val="5DAAB0"/>
                </a:solidFill>
              </a:rPr>
              <a:t>Add Title Here </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p:txBody>
          <a:bodyPr>
            <a:noAutofit/>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a:t>
            </a:r>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p:txBody>
          <a:bodyPr/>
          <a:lstStyle/>
          <a:p>
            <a:r>
              <a:rPr lang="en-US" dirty="0"/>
              <a:t>Click to add title here</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Tree>
    <p:extLst>
      <p:ext uri="{BB962C8B-B14F-4D97-AF65-F5344CB8AC3E}">
        <p14:creationId xmlns:p14="http://schemas.microsoft.com/office/powerpoint/2010/main" val="605044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r>
              <a:rPr lang="en-US" dirty="0"/>
              <a:t>Two Column </a:t>
            </a:r>
            <a:r>
              <a:rPr lang="en-US" dirty="0">
                <a:solidFill>
                  <a:srgbClr val="5DAAB0"/>
                </a:solidFill>
              </a:rPr>
              <a:t>Layout </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p:txBody>
          <a:bodyPr/>
          <a:lstStyle/>
          <a:p>
            <a:r>
              <a:rPr lang="en-US" dirty="0"/>
              <a:t>Click to add title here</a:t>
            </a: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p:txBody>
          <a:bodyPr/>
          <a:lstStyle/>
          <a:p>
            <a:pPr marL="0" indent="0">
              <a:buNone/>
            </a:pPr>
            <a:r>
              <a:rPr lang="en-US" dirty="0"/>
              <a:t>Click to add title here</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p:txBody>
          <a:bodyPr/>
          <a:lstStyle/>
          <a:p>
            <a:r>
              <a:rPr lang="en-US" dirty="0"/>
              <a:t>Lorem ipsum dolor sit amet, consectetur adipiscing elit.</a:t>
            </a:r>
          </a:p>
          <a:p>
            <a:r>
              <a:rPr lang="en-US" dirty="0"/>
              <a:t>Phasellus auctor efficitur dui et facilisis. </a:t>
            </a:r>
          </a:p>
          <a:p>
            <a:r>
              <a:rPr lang="en-US" dirty="0"/>
              <a:t>Pellentesque habitant morbi tristique senectus et netus et malesuada fames ac turpis egestas. </a:t>
            </a:r>
          </a:p>
          <a:p>
            <a:r>
              <a:rPr lang="en-US" dirty="0"/>
              <a:t>Etiam molestie in quam ac viverra. </a:t>
            </a:r>
          </a:p>
          <a:p>
            <a:r>
              <a:rPr lang="en-US" dirty="0"/>
              <a:t>Cras consequat gravida aliquam. Maecenas cursus eleifend risus, in vulputate velit imperdiet non..</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p:txBody>
          <a:bodyPr>
            <a:normAutofit fontScale="92500"/>
          </a:bodyPr>
          <a:lstStyle/>
          <a:p>
            <a:r>
              <a:rPr lang="en-US" dirty="0"/>
              <a:t>Lorem ipsum dolor sit amet, consectetur adipiscing elit. </a:t>
            </a:r>
            <a:br>
              <a:rPr lang="en-US" dirty="0"/>
            </a:br>
            <a:r>
              <a:rPr lang="en-US" dirty="0"/>
              <a:t>Phasellus auctor efficitur dui et facilisis. </a:t>
            </a:r>
          </a:p>
          <a:p>
            <a:r>
              <a:rPr lang="en-US" dirty="0"/>
              <a:t>Pellentesque habitant morbi tristique senectus et netus et malesuada fames ac turpis egestas. Etiam molestie in quam ac viverra. </a:t>
            </a:r>
          </a:p>
          <a:p>
            <a:r>
              <a:rPr lang="en-US" dirty="0"/>
              <a:t>Cras consequat gravida aliquam. Maecenas cursus eleifend risus, in vulputate velit imperdiet non. Aenean tincidunt euismod ultricies. Fusce tempor dui ipsum, nec ultricies ante eleifend vel curabitur.</a:t>
            </a:r>
          </a:p>
          <a:p>
            <a:endParaRPr lang="en-US" dirty="0"/>
          </a:p>
        </p:txBody>
      </p:sp>
    </p:spTree>
    <p:extLst>
      <p:ext uri="{BB962C8B-B14F-4D97-AF65-F5344CB8AC3E}">
        <p14:creationId xmlns:p14="http://schemas.microsoft.com/office/powerpoint/2010/main" val="3298998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lstStyle/>
          <a:p>
            <a:r>
              <a:rPr lang="en-US" dirty="0"/>
              <a:t>Section Header </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95433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t>Click to Add Chart </a:t>
            </a:r>
            <a:r>
              <a:rPr lang="en-US" dirty="0">
                <a:solidFill>
                  <a:srgbClr val="5DAAB0"/>
                </a:solidFill>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335029" y="200040"/>
            <a:ext cx="6970839" cy="804759"/>
          </a:xfrm>
        </p:spPr>
        <p:txBody>
          <a:bodyPr>
            <a:normAutofit fontScale="90000"/>
          </a:bodyPr>
          <a:lstStyle/>
          <a:p>
            <a:r>
              <a:rPr lang="en-US" dirty="0">
                <a:solidFill>
                  <a:schemeClr val="accent5"/>
                </a:solidFill>
              </a:rPr>
              <a:t>Concept of Corporate Actions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a:xfrm>
            <a:off x="335029" y="1015300"/>
            <a:ext cx="7876813" cy="371240"/>
          </a:xfrm>
        </p:spPr>
        <p:txBody>
          <a:bodyPr>
            <a:normAutofit/>
          </a:bodyPr>
          <a:lstStyle/>
          <a:p>
            <a:r>
              <a:rPr lang="en-US" dirty="0"/>
              <a:t>Introduction to CA, from STO’s perspective. Chapter 1-4 key points</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a:xfrm>
            <a:off x="335029" y="1619888"/>
            <a:ext cx="9397223" cy="4848402"/>
          </a:xfrm>
        </p:spPr>
        <p:txBody>
          <a:bodyPr/>
          <a:lstStyle/>
          <a:p>
            <a:pPr algn="ctr">
              <a:lnSpc>
                <a:spcPct val="100000"/>
              </a:lnSpc>
            </a:pPr>
            <a:r>
              <a:rPr lang="en-US" sz="1600" dirty="0">
                <a:solidFill>
                  <a:schemeClr val="tx1"/>
                </a:solidFill>
              </a:rPr>
              <a:t>A corporate action is an event in the life of a security (typically) instigated by the issuer, which affects a position in that security.</a:t>
            </a:r>
          </a:p>
          <a:p>
            <a:pPr algn="ctr">
              <a:lnSpc>
                <a:spcPct val="100000"/>
              </a:lnSpc>
            </a:pPr>
            <a:r>
              <a:rPr lang="en-US" sz="1600" dirty="0">
                <a:solidFill>
                  <a:schemeClr val="tx1"/>
                </a:solidFill>
              </a:rPr>
              <a:t>If and when the issuer of an existing security distributes benefits to shareholders or bondholders (referred to throughout this book as position holders), or chooses to change the security’s structure, such events are commonly known as </a:t>
            </a:r>
            <a:r>
              <a:rPr lang="en-US" sz="1600" b="1" dirty="0">
                <a:solidFill>
                  <a:schemeClr val="tx1"/>
                </a:solidFill>
              </a:rPr>
              <a:t>corporate actions</a:t>
            </a:r>
            <a:r>
              <a:rPr lang="en-US" sz="1600" b="1" dirty="0"/>
              <a:t>.</a:t>
            </a:r>
          </a:p>
          <a:p>
            <a:pPr>
              <a:lnSpc>
                <a:spcPct val="100000"/>
              </a:lnSpc>
            </a:pPr>
            <a:endParaRPr lang="en-US" b="1" dirty="0"/>
          </a:p>
          <a:p>
            <a:pPr>
              <a:lnSpc>
                <a:spcPct val="100000"/>
              </a:lnSpc>
            </a:pPr>
            <a:endParaRPr lang="en-US" sz="1600" dirty="0"/>
          </a:p>
          <a:p>
            <a:pPr>
              <a:lnSpc>
                <a:spcPct val="100000"/>
              </a:lnSpc>
            </a:pPr>
            <a:r>
              <a:rPr lang="en-US" b="1" dirty="0"/>
              <a:t>Categorize CA By:</a:t>
            </a:r>
          </a:p>
          <a:p>
            <a:pPr marL="285750" indent="-285750">
              <a:lnSpc>
                <a:spcPct val="100000"/>
              </a:lnSpc>
              <a:buFont typeface="Arial" panose="020B0604020202020204" pitchFamily="34" charset="0"/>
              <a:buChar char="•"/>
            </a:pPr>
            <a:r>
              <a:rPr lang="en-US" dirty="0"/>
              <a:t>the issuer’s purpose; </a:t>
            </a:r>
          </a:p>
          <a:p>
            <a:pPr marL="285750" indent="-285750">
              <a:lnSpc>
                <a:spcPct val="100000"/>
              </a:lnSpc>
              <a:buFont typeface="Arial" panose="020B0604020202020204" pitchFamily="34" charset="0"/>
              <a:buChar char="•"/>
            </a:pPr>
            <a:r>
              <a:rPr lang="en-US" dirty="0"/>
              <a:t>the impact of the event from the position holder’s and marketplace’s perspectives; </a:t>
            </a:r>
          </a:p>
          <a:p>
            <a:pPr marL="285750" indent="-285750">
              <a:lnSpc>
                <a:spcPct val="100000"/>
              </a:lnSpc>
              <a:buFont typeface="Arial" panose="020B0604020202020204" pitchFamily="34" charset="0"/>
              <a:buChar char="•"/>
            </a:pPr>
            <a:r>
              <a:rPr lang="en-US" dirty="0"/>
              <a:t>the lifecycle of the event. </a:t>
            </a:r>
          </a:p>
          <a:p>
            <a:pPr>
              <a:lnSpc>
                <a:spcPct val="100000"/>
              </a:lnSpc>
            </a:pPr>
            <a:br>
              <a:rPr lang="en-US" dirty="0"/>
            </a:br>
            <a:r>
              <a:rPr lang="en-US" b="1" dirty="0"/>
              <a:t>Summary of Chapter 1:</a:t>
            </a:r>
            <a:br>
              <a:rPr lang="en-US" dirty="0"/>
            </a:br>
            <a:r>
              <a:rPr lang="en-US" dirty="0"/>
              <a:t>    It is important to appreciate that issuers of securities and their advisers will continue to find inventive ways of raising further capital, offering income options to their shareholders and re-organizing their capital structure.</a:t>
            </a:r>
          </a:p>
        </p:txBody>
      </p:sp>
    </p:spTree>
    <p:extLst>
      <p:ext uri="{BB962C8B-B14F-4D97-AF65-F5344CB8AC3E}">
        <p14:creationId xmlns:p14="http://schemas.microsoft.com/office/powerpoint/2010/main" val="85633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9C1AF6-A9BC-456A-9FA4-8EF99BA39BDF}"/>
              </a:ext>
            </a:extLst>
          </p:cNvPr>
          <p:cNvPicPr>
            <a:picLocks noChangeAspect="1"/>
          </p:cNvPicPr>
          <p:nvPr/>
        </p:nvPicPr>
        <p:blipFill>
          <a:blip r:embed="rId2"/>
          <a:stretch>
            <a:fillRect/>
          </a:stretch>
        </p:blipFill>
        <p:spPr>
          <a:xfrm>
            <a:off x="1245547" y="558487"/>
            <a:ext cx="8869900" cy="4590562"/>
          </a:xfrm>
          <a:prstGeom prst="rect">
            <a:avLst/>
          </a:prstGeom>
        </p:spPr>
      </p:pic>
      <p:sp>
        <p:nvSpPr>
          <p:cNvPr id="15" name="TextBox 14">
            <a:extLst>
              <a:ext uri="{FF2B5EF4-FFF2-40B4-BE49-F238E27FC236}">
                <a16:creationId xmlns:a16="http://schemas.microsoft.com/office/drawing/2014/main" id="{B1DC6E40-6CCB-4D0E-8C37-D1E6158259DF}"/>
              </a:ext>
            </a:extLst>
          </p:cNvPr>
          <p:cNvSpPr txBox="1"/>
          <p:nvPr/>
        </p:nvSpPr>
        <p:spPr>
          <a:xfrm>
            <a:off x="1307691" y="5414568"/>
            <a:ext cx="7089058" cy="338554"/>
          </a:xfrm>
          <a:prstGeom prst="rect">
            <a:avLst/>
          </a:prstGeom>
          <a:noFill/>
        </p:spPr>
        <p:txBody>
          <a:bodyPr wrap="square" rtlCol="0">
            <a:spAutoFit/>
          </a:bodyPr>
          <a:lstStyle/>
          <a:p>
            <a:r>
              <a:rPr lang="en-US" sz="1600" b="1" dirty="0"/>
              <a:t>Ref. “Corporate Actions” Page 5, Figure 1.1, Purpose of CA</a:t>
            </a:r>
          </a:p>
        </p:txBody>
      </p:sp>
    </p:spTree>
    <p:extLst>
      <p:ext uri="{BB962C8B-B14F-4D97-AF65-F5344CB8AC3E}">
        <p14:creationId xmlns:p14="http://schemas.microsoft.com/office/powerpoint/2010/main" val="308497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295660" y="255426"/>
            <a:ext cx="7209828" cy="717425"/>
          </a:xfrm>
        </p:spPr>
        <p:txBody>
          <a:bodyPr>
            <a:normAutofit/>
          </a:bodyPr>
          <a:lstStyle/>
          <a:p>
            <a:r>
              <a:rPr lang="en-US" sz="3800" dirty="0">
                <a:solidFill>
                  <a:schemeClr val="accent5"/>
                </a:solidFill>
              </a:rPr>
              <a:t>Concept of Corporate Actions</a:t>
            </a:r>
            <a:endParaRPr lang="en-US" sz="3800"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10762273" y="937340"/>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10762273" y="2228851"/>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10762273" y="3520362"/>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10762273" y="4811873"/>
            <a:ext cx="804759" cy="804759"/>
          </a:xfrm>
        </p:spPr>
      </p:pic>
      <p:sp>
        <p:nvSpPr>
          <p:cNvPr id="3" name="Text Placeholder 2">
            <a:extLst>
              <a:ext uri="{FF2B5EF4-FFF2-40B4-BE49-F238E27FC236}">
                <a16:creationId xmlns:a16="http://schemas.microsoft.com/office/drawing/2014/main" id="{32DF3711-2AFD-4A75-B2D5-155E068E3D95}"/>
              </a:ext>
            </a:extLst>
          </p:cNvPr>
          <p:cNvSpPr>
            <a:spLocks noGrp="1"/>
          </p:cNvSpPr>
          <p:nvPr>
            <p:ph type="body" sz="quarter" idx="11"/>
          </p:nvPr>
        </p:nvSpPr>
        <p:spPr>
          <a:xfrm>
            <a:off x="6179747" y="1136913"/>
            <a:ext cx="5094894" cy="5761031"/>
          </a:xfrm>
        </p:spPr>
        <p:txBody>
          <a:bodyPr/>
          <a:lstStyle/>
          <a:p>
            <a:r>
              <a:rPr lang="en-US" b="1" dirty="0">
                <a:solidFill>
                  <a:schemeClr val="tx1"/>
                </a:solidFill>
              </a:rPr>
              <a:t>Debt Restructure Against Equity </a:t>
            </a:r>
          </a:p>
          <a:p>
            <a:r>
              <a:rPr lang="en-US" dirty="0">
                <a:solidFill>
                  <a:schemeClr val="tx1"/>
                </a:solidFill>
              </a:rPr>
              <a:t>	Bond and Note Conversion</a:t>
            </a:r>
          </a:p>
          <a:p>
            <a:r>
              <a:rPr lang="en-US" b="1" dirty="0">
                <a:solidFill>
                  <a:schemeClr val="tx1"/>
                </a:solidFill>
              </a:rPr>
              <a:t>Debt Redemption </a:t>
            </a:r>
          </a:p>
          <a:p>
            <a:r>
              <a:rPr lang="en-US" dirty="0">
                <a:solidFill>
                  <a:schemeClr val="tx1"/>
                </a:solidFill>
              </a:rPr>
              <a:t>	Bond Redemption (or Final Maturity)</a:t>
            </a:r>
          </a:p>
          <a:p>
            <a:r>
              <a:rPr lang="en-US" dirty="0">
                <a:solidFill>
                  <a:schemeClr val="tx1"/>
                </a:solidFill>
              </a:rPr>
              <a:t>	Partial Redemption (or Partial Call)</a:t>
            </a:r>
          </a:p>
          <a:p>
            <a:r>
              <a:rPr lang="en-US" dirty="0">
                <a:solidFill>
                  <a:schemeClr val="tx1"/>
                </a:solidFill>
              </a:rPr>
              <a:t>	Early Redemption (or Full Call)</a:t>
            </a:r>
          </a:p>
          <a:p>
            <a:r>
              <a:rPr lang="en-US" dirty="0">
                <a:solidFill>
                  <a:schemeClr val="tx1"/>
                </a:solidFill>
              </a:rPr>
              <a:t>	Voluntary Redemption (or Put Call)</a:t>
            </a:r>
          </a:p>
          <a:p>
            <a:r>
              <a:rPr lang="en-US" dirty="0">
                <a:solidFill>
                  <a:schemeClr val="tx1"/>
                </a:solidFill>
              </a:rPr>
              <a:t>	Drawing (or Lottery)</a:t>
            </a:r>
          </a:p>
          <a:p>
            <a:r>
              <a:rPr lang="en-US" b="1" dirty="0">
                <a:solidFill>
                  <a:schemeClr val="tx1"/>
                </a:solidFill>
              </a:rPr>
              <a:t>Raising of Capital </a:t>
            </a:r>
          </a:p>
          <a:p>
            <a:r>
              <a:rPr lang="en-US" dirty="0">
                <a:solidFill>
                  <a:schemeClr val="tx1"/>
                </a:solidFill>
              </a:rPr>
              <a:t>	Rights Issue</a:t>
            </a:r>
          </a:p>
          <a:p>
            <a:r>
              <a:rPr lang="en-US" dirty="0">
                <a:solidFill>
                  <a:schemeClr val="tx1"/>
                </a:solidFill>
              </a:rPr>
              <a:t>	Priority Issue</a:t>
            </a:r>
          </a:p>
          <a:p>
            <a:r>
              <a:rPr lang="en-US" dirty="0">
                <a:solidFill>
                  <a:schemeClr val="tx1"/>
                </a:solidFill>
              </a:rPr>
              <a:t>	Equity Call (or Instalment Call)</a:t>
            </a:r>
          </a:p>
          <a:p>
            <a:r>
              <a:rPr lang="en-US" b="1" dirty="0">
                <a:solidFill>
                  <a:schemeClr val="tx1"/>
                </a:solidFill>
              </a:rPr>
              <a:t>Re-organization of Company Structure </a:t>
            </a:r>
          </a:p>
          <a:p>
            <a:r>
              <a:rPr lang="en-US" dirty="0">
                <a:solidFill>
                  <a:schemeClr val="tx1"/>
                </a:solidFill>
              </a:rPr>
              <a:t>	Merger</a:t>
            </a:r>
          </a:p>
          <a:p>
            <a:r>
              <a:rPr lang="en-US" dirty="0">
                <a:solidFill>
                  <a:schemeClr val="tx1"/>
                </a:solidFill>
              </a:rPr>
              <a:t>	Spin-off (or Demerger or Unbundling)</a:t>
            </a:r>
          </a:p>
          <a:p>
            <a:r>
              <a:rPr lang="en-US" dirty="0">
                <a:solidFill>
                  <a:schemeClr val="tx1"/>
                </a:solidFill>
              </a:rPr>
              <a:t>	Takeover (or Acquisition or Tender)</a:t>
            </a:r>
          </a:p>
          <a:p>
            <a:r>
              <a:rPr lang="en-US" b="1" dirty="0">
                <a:solidFill>
                  <a:schemeClr val="tx1"/>
                </a:solidFill>
              </a:rPr>
              <a:t>Issuer Notices </a:t>
            </a:r>
          </a:p>
          <a:p>
            <a:endParaRPr lang="en-US" dirty="0"/>
          </a:p>
          <a:p>
            <a:endParaRPr lang="en-US" dirty="0"/>
          </a:p>
        </p:txBody>
      </p:sp>
      <p:sp>
        <p:nvSpPr>
          <p:cNvPr id="11" name="Text Placeholder 7">
            <a:extLst>
              <a:ext uri="{FF2B5EF4-FFF2-40B4-BE49-F238E27FC236}">
                <a16:creationId xmlns:a16="http://schemas.microsoft.com/office/drawing/2014/main" id="{8920B1A1-D5C4-4BCF-9687-71B788EA26E5}"/>
              </a:ext>
            </a:extLst>
          </p:cNvPr>
          <p:cNvSpPr>
            <a:spLocks noGrp="1"/>
          </p:cNvSpPr>
          <p:nvPr>
            <p:ph type="body" sz="quarter" idx="12"/>
          </p:nvPr>
        </p:nvSpPr>
        <p:spPr>
          <a:xfrm>
            <a:off x="215761" y="954026"/>
            <a:ext cx="7131089" cy="308250"/>
          </a:xfrm>
        </p:spPr>
        <p:txBody>
          <a:bodyPr/>
          <a:lstStyle/>
          <a:p>
            <a:r>
              <a:rPr lang="en-US" dirty="0"/>
              <a:t>Introduction to Corporate Action, from STO’s perspective</a:t>
            </a:r>
          </a:p>
        </p:txBody>
      </p:sp>
      <p:sp>
        <p:nvSpPr>
          <p:cNvPr id="9" name="TextBox 8">
            <a:extLst>
              <a:ext uri="{FF2B5EF4-FFF2-40B4-BE49-F238E27FC236}">
                <a16:creationId xmlns:a16="http://schemas.microsoft.com/office/drawing/2014/main" id="{221834CB-34B0-4056-9655-B74BB4BAE14B}"/>
              </a:ext>
            </a:extLst>
          </p:cNvPr>
          <p:cNvSpPr txBox="1"/>
          <p:nvPr/>
        </p:nvSpPr>
        <p:spPr>
          <a:xfrm>
            <a:off x="152444" y="1243451"/>
            <a:ext cx="5943556" cy="5693866"/>
          </a:xfrm>
          <a:prstGeom prst="rect">
            <a:avLst/>
          </a:prstGeom>
          <a:noFill/>
        </p:spPr>
        <p:txBody>
          <a:bodyPr wrap="square" rtlCol="0">
            <a:spAutoFit/>
          </a:bodyPr>
          <a:lstStyle/>
          <a:p>
            <a:r>
              <a:rPr lang="en-US" sz="1400" b="1" dirty="0"/>
              <a:t>Payment of Interest Due</a:t>
            </a:r>
          </a:p>
          <a:p>
            <a:r>
              <a:rPr lang="en-US" sz="1400" dirty="0"/>
              <a:t>	Coupon Payment</a:t>
            </a:r>
          </a:p>
          <a:p>
            <a:endParaRPr lang="en-US" sz="1400" dirty="0"/>
          </a:p>
          <a:p>
            <a:r>
              <a:rPr lang="en-US" sz="1400" b="1" dirty="0"/>
              <a:t>Payment of Income Earned</a:t>
            </a:r>
          </a:p>
          <a:p>
            <a:r>
              <a:rPr lang="en-US" sz="1400" dirty="0"/>
              <a:t>	Dividend Payment</a:t>
            </a:r>
          </a:p>
          <a:p>
            <a:r>
              <a:rPr lang="en-US" sz="1400" dirty="0"/>
              <a:t>		</a:t>
            </a:r>
            <a:r>
              <a:rPr lang="en-US" sz="1400" dirty="0">
                <a:solidFill>
                  <a:schemeClr val="accent5"/>
                </a:solidFill>
              </a:rPr>
              <a:t>Cash Dividend</a:t>
            </a:r>
            <a:br>
              <a:rPr lang="en-US" sz="1400" dirty="0">
                <a:solidFill>
                  <a:schemeClr val="accent5"/>
                </a:solidFill>
              </a:rPr>
            </a:br>
            <a:r>
              <a:rPr lang="en-US" sz="1400" dirty="0">
                <a:solidFill>
                  <a:schemeClr val="accent5"/>
                </a:solidFill>
              </a:rPr>
              <a:t>		Stock Dividend</a:t>
            </a:r>
            <a:br>
              <a:rPr lang="en-US" sz="1400" dirty="0">
                <a:solidFill>
                  <a:schemeClr val="accent5"/>
                </a:solidFill>
              </a:rPr>
            </a:br>
            <a:r>
              <a:rPr lang="en-US" sz="1400" dirty="0">
                <a:solidFill>
                  <a:schemeClr val="accent5"/>
                </a:solidFill>
              </a:rPr>
              <a:t>		Scrip Dividend</a:t>
            </a:r>
            <a:br>
              <a:rPr lang="en-US" sz="1400" dirty="0">
                <a:solidFill>
                  <a:schemeClr val="accent5"/>
                </a:solidFill>
              </a:rPr>
            </a:br>
            <a:r>
              <a:rPr lang="en-US" sz="1400" dirty="0">
                <a:solidFill>
                  <a:schemeClr val="accent5"/>
                </a:solidFill>
              </a:rPr>
              <a:t>		</a:t>
            </a:r>
            <a:r>
              <a:rPr lang="en-US" sz="1400" b="0" i="0" dirty="0">
                <a:solidFill>
                  <a:schemeClr val="accent5"/>
                </a:solidFill>
                <a:effectLst/>
              </a:rPr>
              <a:t>Optional Dividend</a:t>
            </a:r>
            <a:r>
              <a:rPr lang="en-US" sz="1400" dirty="0"/>
              <a:t> </a:t>
            </a:r>
            <a:br>
              <a:rPr lang="en-US" sz="1400" dirty="0"/>
            </a:br>
            <a:endParaRPr lang="en-US" sz="1400" dirty="0"/>
          </a:p>
          <a:p>
            <a:r>
              <a:rPr lang="en-US" sz="1400" b="1" dirty="0"/>
              <a:t>Distribution of Capital Reserves</a:t>
            </a:r>
          </a:p>
          <a:p>
            <a:r>
              <a:rPr lang="en-US" sz="1400" dirty="0"/>
              <a:t>	Liquidation Distribution</a:t>
            </a:r>
          </a:p>
          <a:p>
            <a:r>
              <a:rPr lang="en-US" sz="1400" dirty="0"/>
              <a:t>	Bonus Issue (or Capitalization Issue, and in the US a Share Split (without change of par value))</a:t>
            </a:r>
          </a:p>
          <a:p>
            <a:endParaRPr lang="en-US" sz="1400" dirty="0"/>
          </a:p>
          <a:p>
            <a:r>
              <a:rPr lang="en-US" sz="1400" b="1" dirty="0"/>
              <a:t>Equity Restructure</a:t>
            </a:r>
          </a:p>
          <a:p>
            <a:r>
              <a:rPr lang="en-US" sz="1400" dirty="0"/>
              <a:t>	Change in Security Ranking – Assimilation </a:t>
            </a:r>
          </a:p>
          <a:p>
            <a:r>
              <a:rPr lang="en-US" sz="1400" dirty="0"/>
              <a:t>	Share Split (or Sub-Division, and in the US a Share Split (with 	change in par value)) </a:t>
            </a:r>
          </a:p>
          <a:p>
            <a:r>
              <a:rPr lang="en-US" sz="1400" dirty="0"/>
              <a:t>	Consolidation (or Reverse Split) </a:t>
            </a:r>
          </a:p>
          <a:p>
            <a:r>
              <a:rPr lang="en-US" sz="1400" dirty="0"/>
              <a:t>	Capital Repayment (or Decrease in Value or Return of 	Capital)</a:t>
            </a:r>
          </a:p>
          <a:p>
            <a:r>
              <a:rPr lang="en-US" sz="1400" dirty="0"/>
              <a:t>	Buy-Back (or Repurchase Offer or Issuer Tender Offer)</a:t>
            </a:r>
          </a:p>
          <a:p>
            <a:r>
              <a:rPr lang="en-US" sz="1400" dirty="0"/>
              <a:t>	odd lot offer  </a:t>
            </a:r>
          </a:p>
          <a:p>
            <a:r>
              <a:rPr lang="en-US" sz="1400" dirty="0"/>
              <a:t>	Warrant Exercise</a:t>
            </a:r>
          </a:p>
        </p:txBody>
      </p:sp>
    </p:spTree>
    <p:extLst>
      <p:ext uri="{BB962C8B-B14F-4D97-AF65-F5344CB8AC3E}">
        <p14:creationId xmlns:p14="http://schemas.microsoft.com/office/powerpoint/2010/main" val="324662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077F825-596C-4B14-A420-848C404CF02B}"/>
              </a:ext>
            </a:extLst>
          </p:cNvPr>
          <p:cNvPicPr>
            <a:picLocks noChangeAspect="1"/>
          </p:cNvPicPr>
          <p:nvPr/>
        </p:nvPicPr>
        <p:blipFill>
          <a:blip r:embed="rId2"/>
          <a:stretch>
            <a:fillRect/>
          </a:stretch>
        </p:blipFill>
        <p:spPr>
          <a:xfrm>
            <a:off x="1047941" y="953307"/>
            <a:ext cx="8717653" cy="4133598"/>
          </a:xfrm>
          <a:prstGeom prst="rect">
            <a:avLst/>
          </a:prstGeom>
        </p:spPr>
      </p:pic>
      <p:sp>
        <p:nvSpPr>
          <p:cNvPr id="15" name="TextBox 14">
            <a:extLst>
              <a:ext uri="{FF2B5EF4-FFF2-40B4-BE49-F238E27FC236}">
                <a16:creationId xmlns:a16="http://schemas.microsoft.com/office/drawing/2014/main" id="{DA6664BC-5B7B-4A7D-B53C-2D6782447076}"/>
              </a:ext>
            </a:extLst>
          </p:cNvPr>
          <p:cNvSpPr txBox="1"/>
          <p:nvPr/>
        </p:nvSpPr>
        <p:spPr>
          <a:xfrm>
            <a:off x="1047941" y="5316913"/>
            <a:ext cx="8717652" cy="338554"/>
          </a:xfrm>
          <a:prstGeom prst="rect">
            <a:avLst/>
          </a:prstGeom>
          <a:noFill/>
        </p:spPr>
        <p:txBody>
          <a:bodyPr wrap="square" rtlCol="0">
            <a:spAutoFit/>
          </a:bodyPr>
          <a:lstStyle/>
          <a:p>
            <a:r>
              <a:rPr lang="en-US" sz="1600" b="1" dirty="0"/>
              <a:t>Ref. “Corporate Actions” Page 6, Figure 1.2, Impact and Categorization of CA</a:t>
            </a:r>
          </a:p>
        </p:txBody>
      </p:sp>
    </p:spTree>
    <p:extLst>
      <p:ext uri="{BB962C8B-B14F-4D97-AF65-F5344CB8AC3E}">
        <p14:creationId xmlns:p14="http://schemas.microsoft.com/office/powerpoint/2010/main" val="132445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EAB147-DDD9-460C-BA40-35EAE37A6CC4}"/>
              </a:ext>
            </a:extLst>
          </p:cNvPr>
          <p:cNvPicPr>
            <a:picLocks noChangeAspect="1"/>
          </p:cNvPicPr>
          <p:nvPr/>
        </p:nvPicPr>
        <p:blipFill>
          <a:blip r:embed="rId2"/>
          <a:stretch>
            <a:fillRect/>
          </a:stretch>
        </p:blipFill>
        <p:spPr>
          <a:xfrm>
            <a:off x="990943" y="1387510"/>
            <a:ext cx="9659698" cy="3248478"/>
          </a:xfrm>
          <a:prstGeom prst="rect">
            <a:avLst/>
          </a:prstGeom>
        </p:spPr>
      </p:pic>
      <p:sp>
        <p:nvSpPr>
          <p:cNvPr id="8" name="TextBox 7">
            <a:extLst>
              <a:ext uri="{FF2B5EF4-FFF2-40B4-BE49-F238E27FC236}">
                <a16:creationId xmlns:a16="http://schemas.microsoft.com/office/drawing/2014/main" id="{A3FC9F68-57A1-4A5E-9CA2-513EE6A57899}"/>
              </a:ext>
            </a:extLst>
          </p:cNvPr>
          <p:cNvSpPr txBox="1"/>
          <p:nvPr/>
        </p:nvSpPr>
        <p:spPr>
          <a:xfrm>
            <a:off x="1047941" y="4978359"/>
            <a:ext cx="8717652" cy="338554"/>
          </a:xfrm>
          <a:prstGeom prst="rect">
            <a:avLst/>
          </a:prstGeom>
          <a:noFill/>
        </p:spPr>
        <p:txBody>
          <a:bodyPr wrap="square" rtlCol="0">
            <a:spAutoFit/>
          </a:bodyPr>
          <a:lstStyle/>
          <a:p>
            <a:r>
              <a:rPr lang="en-US" sz="1600" b="1" dirty="0"/>
              <a:t>Ref. “Corporate Actions” Page 8, Figure 1.3</a:t>
            </a:r>
          </a:p>
        </p:txBody>
      </p:sp>
    </p:spTree>
    <p:extLst>
      <p:ext uri="{BB962C8B-B14F-4D97-AF65-F5344CB8AC3E}">
        <p14:creationId xmlns:p14="http://schemas.microsoft.com/office/powerpoint/2010/main" val="400836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F77D15-87A7-432E-80CD-F4AC28A5FBBB}"/>
              </a:ext>
            </a:extLst>
          </p:cNvPr>
          <p:cNvPicPr>
            <a:picLocks noChangeAspect="1"/>
          </p:cNvPicPr>
          <p:nvPr/>
        </p:nvPicPr>
        <p:blipFill>
          <a:blip r:embed="rId2"/>
          <a:stretch>
            <a:fillRect/>
          </a:stretch>
        </p:blipFill>
        <p:spPr>
          <a:xfrm>
            <a:off x="122897" y="279904"/>
            <a:ext cx="7437502" cy="4537656"/>
          </a:xfrm>
          <a:prstGeom prst="rect">
            <a:avLst/>
          </a:prstGeom>
        </p:spPr>
      </p:pic>
      <p:sp>
        <p:nvSpPr>
          <p:cNvPr id="5" name="TextBox 4">
            <a:extLst>
              <a:ext uri="{FF2B5EF4-FFF2-40B4-BE49-F238E27FC236}">
                <a16:creationId xmlns:a16="http://schemas.microsoft.com/office/drawing/2014/main" id="{22C59900-A5C1-4C76-B1FE-B1CC1449959A}"/>
              </a:ext>
            </a:extLst>
          </p:cNvPr>
          <p:cNvSpPr txBox="1"/>
          <p:nvPr/>
        </p:nvSpPr>
        <p:spPr>
          <a:xfrm>
            <a:off x="122897" y="5126466"/>
            <a:ext cx="5425647" cy="338554"/>
          </a:xfrm>
          <a:prstGeom prst="rect">
            <a:avLst/>
          </a:prstGeom>
          <a:noFill/>
        </p:spPr>
        <p:txBody>
          <a:bodyPr wrap="square">
            <a:spAutoFit/>
          </a:bodyPr>
          <a:lstStyle/>
          <a:p>
            <a:r>
              <a:rPr lang="en-US" sz="1600" b="1" dirty="0"/>
              <a:t>Ref. “Corporate Actions” Page 24, Figure 3.1</a:t>
            </a:r>
          </a:p>
        </p:txBody>
      </p:sp>
      <p:pic>
        <p:nvPicPr>
          <p:cNvPr id="7" name="Picture 6">
            <a:extLst>
              <a:ext uri="{FF2B5EF4-FFF2-40B4-BE49-F238E27FC236}">
                <a16:creationId xmlns:a16="http://schemas.microsoft.com/office/drawing/2014/main" id="{91F1D3A7-2BDA-4EF5-9954-EFCA4905B735}"/>
              </a:ext>
            </a:extLst>
          </p:cNvPr>
          <p:cNvPicPr>
            <a:picLocks noChangeAspect="1"/>
          </p:cNvPicPr>
          <p:nvPr/>
        </p:nvPicPr>
        <p:blipFill>
          <a:blip r:embed="rId3"/>
          <a:stretch>
            <a:fillRect/>
          </a:stretch>
        </p:blipFill>
        <p:spPr>
          <a:xfrm>
            <a:off x="6894574" y="1768362"/>
            <a:ext cx="5090280" cy="4387337"/>
          </a:xfrm>
          <a:prstGeom prst="rect">
            <a:avLst/>
          </a:prstGeom>
        </p:spPr>
      </p:pic>
      <p:sp>
        <p:nvSpPr>
          <p:cNvPr id="8" name="TextBox 7">
            <a:extLst>
              <a:ext uri="{FF2B5EF4-FFF2-40B4-BE49-F238E27FC236}">
                <a16:creationId xmlns:a16="http://schemas.microsoft.com/office/drawing/2014/main" id="{FAFAC717-FA5A-4B84-8C96-BCCFC4F4B63B}"/>
              </a:ext>
            </a:extLst>
          </p:cNvPr>
          <p:cNvSpPr txBox="1"/>
          <p:nvPr/>
        </p:nvSpPr>
        <p:spPr>
          <a:xfrm>
            <a:off x="6766353" y="6203879"/>
            <a:ext cx="5425647" cy="584775"/>
          </a:xfrm>
          <a:prstGeom prst="rect">
            <a:avLst/>
          </a:prstGeom>
          <a:noFill/>
        </p:spPr>
        <p:txBody>
          <a:bodyPr wrap="square">
            <a:spAutoFit/>
          </a:bodyPr>
          <a:lstStyle/>
          <a:p>
            <a:r>
              <a:rPr lang="en-US" sz="1600" b="1" dirty="0"/>
              <a:t>Ref. “Corporate Actions” Page 34, Figure 3.3</a:t>
            </a:r>
          </a:p>
          <a:p>
            <a:r>
              <a:rPr lang="en-US" sz="1600" b="1" dirty="0"/>
              <a:t>Securities Position Holders: Overview</a:t>
            </a:r>
          </a:p>
        </p:txBody>
      </p:sp>
    </p:spTree>
    <p:extLst>
      <p:ext uri="{BB962C8B-B14F-4D97-AF65-F5344CB8AC3E}">
        <p14:creationId xmlns:p14="http://schemas.microsoft.com/office/powerpoint/2010/main" val="985456799"/>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13033</TotalTime>
  <Words>2383</Words>
  <Application>Microsoft Office PowerPoint</Application>
  <PresentationFormat>Widescreen</PresentationFormat>
  <Paragraphs>331</Paragraphs>
  <Slides>39</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Helvetica Light</vt:lpstr>
      <vt:lpstr>楷体</vt:lpstr>
      <vt:lpstr>Arial</vt:lpstr>
      <vt:lpstr>Calibri</vt:lpstr>
      <vt:lpstr>Constantia</vt:lpstr>
      <vt:lpstr>Office Theme</vt:lpstr>
      <vt:lpstr>Basic CA Process Flow  &amp; “Corporate Actions” Book Reading Sharing</vt:lpstr>
      <vt:lpstr>PowerPoint Presentation</vt:lpstr>
      <vt:lpstr>Asset Types of Financial Investment </vt:lpstr>
      <vt:lpstr>Concept of Corporate Actions</vt:lpstr>
      <vt:lpstr>PowerPoint Presentation</vt:lpstr>
      <vt:lpstr>Concept of Corporate Actions</vt:lpstr>
      <vt:lpstr>PowerPoint Presentation</vt:lpstr>
      <vt:lpstr>PowerPoint Presentation</vt:lpstr>
      <vt:lpstr>PowerPoint Presentation</vt:lpstr>
      <vt:lpstr>Concept of Corporate Actions</vt:lpstr>
      <vt:lpstr>Real World Security Statistics in Aspen</vt:lpstr>
      <vt:lpstr>Real World Events Statistics in Aspen </vt:lpstr>
      <vt:lpstr>Book’s Contents Review</vt:lpstr>
      <vt:lpstr>PowerPoint Presentation</vt:lpstr>
      <vt:lpstr>PowerPoint Presentation</vt:lpstr>
      <vt:lpstr>Chapter 5 Position Management</vt:lpstr>
      <vt:lpstr>Chapter 6-14 Concepts</vt:lpstr>
      <vt:lpstr>PowerPoint Presentation</vt:lpstr>
      <vt:lpstr>PowerPoint Presentation</vt:lpstr>
      <vt:lpstr>PowerPoint Presentation</vt:lpstr>
      <vt:lpstr>PowerPoint Presentation</vt:lpstr>
      <vt:lpstr>PowerPoint Presentation</vt:lpstr>
      <vt:lpstr>Real World Case in Aspen</vt:lpstr>
      <vt:lpstr>Thanks for listening.  Q&amp;A for 5 min.</vt:lpstr>
      <vt:lpstr>Vocabulary and Terms</vt:lpstr>
      <vt:lpstr>references</vt:lpstr>
      <vt:lpstr>references</vt:lpstr>
      <vt:lpstr>Chapter 1-4 Keys</vt:lpstr>
      <vt:lpstr>Real World Statistics in Aspen</vt:lpstr>
      <vt:lpstr>Click to Add Icon</vt:lpstr>
      <vt:lpstr>Click to Add Icon Slide Title Here </vt:lpstr>
      <vt:lpstr>Agenda</vt:lpstr>
      <vt:lpstr>Click to  Add Title Here </vt:lpstr>
      <vt:lpstr>Two Column Layout </vt:lpstr>
      <vt:lpstr>Click to Add Slide Title Here</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Wei Cao</dc:creator>
  <cp:lastModifiedBy>Wei Cao</cp:lastModifiedBy>
  <cp:revision>145</cp:revision>
  <dcterms:created xsi:type="dcterms:W3CDTF">2022-01-10T16:43:55Z</dcterms:created>
  <dcterms:modified xsi:type="dcterms:W3CDTF">2022-01-19T18:25:24Z</dcterms:modified>
</cp:coreProperties>
</file>