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16" r:id="rId3"/>
    <p:sldId id="280" r:id="rId4"/>
    <p:sldId id="297" r:id="rId5"/>
    <p:sldId id="317" r:id="rId6"/>
    <p:sldId id="298" r:id="rId7"/>
    <p:sldId id="31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FC15-0A7B-4746-BEA9-7848CDC8AE9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A6A16A0-F71A-475E-A290-1745F50D6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4D9C65C-20A2-485B-97A9-6E1A514783FF}"/>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5" name="Footer Placeholder 4">
            <a:extLst>
              <a:ext uri="{FF2B5EF4-FFF2-40B4-BE49-F238E27FC236}">
                <a16:creationId xmlns:a16="http://schemas.microsoft.com/office/drawing/2014/main" id="{362CD962-95FC-4D39-A493-97AA112EBE0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E1321C-2EB4-4FEA-ABE8-D0B33034E564}"/>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4292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2180-4015-4A4A-A03E-0F3FA1DBBBC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B723332-6BC8-4B6C-905F-B597E00DBFD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76676F4-50D2-427F-A896-72DB5A613338}"/>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5" name="Footer Placeholder 4">
            <a:extLst>
              <a:ext uri="{FF2B5EF4-FFF2-40B4-BE49-F238E27FC236}">
                <a16:creationId xmlns:a16="http://schemas.microsoft.com/office/drawing/2014/main" id="{7B101AD5-B2E6-4C60-A2AB-767C7A39447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58EFBE6-8BA2-44C6-9EFF-5BD1F80A77E0}"/>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303200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5B638-F907-420D-8E94-7EE08C6E10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6B288EF-BE9E-41F2-9735-2DB817C94FF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34C5CC8-9512-4BBA-8A63-E7CAC99BB31F}"/>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5" name="Footer Placeholder 4">
            <a:extLst>
              <a:ext uri="{FF2B5EF4-FFF2-40B4-BE49-F238E27FC236}">
                <a16:creationId xmlns:a16="http://schemas.microsoft.com/office/drawing/2014/main" id="{BF4F9CDD-504B-4860-8304-F3371358FD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FBA7EF4-A3BE-4553-9B4D-8E3513FC867E}"/>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188849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2DAD-27D5-488A-8ADE-572735103BE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A638F53-3A7E-4F2B-9BCB-7A511CC78A5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975C049-2206-4943-AF88-8C2C0168263D}"/>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5" name="Footer Placeholder 4">
            <a:extLst>
              <a:ext uri="{FF2B5EF4-FFF2-40B4-BE49-F238E27FC236}">
                <a16:creationId xmlns:a16="http://schemas.microsoft.com/office/drawing/2014/main" id="{934ADADB-B84F-4A36-9BC6-A27560B525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444BFE-1871-4706-8746-329D8F309794}"/>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153337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DE8C-C5D9-4411-976D-F1289399DF9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BB87F93-CF53-49A6-96D0-9E0FB579C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869F689-DE97-46BF-8D54-84E515A45CCD}"/>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5" name="Footer Placeholder 4">
            <a:extLst>
              <a:ext uri="{FF2B5EF4-FFF2-40B4-BE49-F238E27FC236}">
                <a16:creationId xmlns:a16="http://schemas.microsoft.com/office/drawing/2014/main" id="{3713308D-841E-495D-BCC9-6C44399536E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C69C32E-DAC2-4452-84DB-8B4C36669EC6}"/>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392852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9FBA-EDF3-44CE-8152-2FC114E53FE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7C8CC6B-4BF0-4A32-B720-FFD29C1D25D9}"/>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6B9F3B48-4D91-4EE0-AE17-5DDA43DEB46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7DD367F-F1CD-4D88-820E-9B80DE32CAEE}"/>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6" name="Footer Placeholder 5">
            <a:extLst>
              <a:ext uri="{FF2B5EF4-FFF2-40B4-BE49-F238E27FC236}">
                <a16:creationId xmlns:a16="http://schemas.microsoft.com/office/drawing/2014/main" id="{640F81DF-22E8-40B4-BE3A-8A81D337B0B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142590-81E1-4C98-907B-CAE4506C27DA}"/>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306324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BD97-F4D0-481D-8B9B-D577B7CC13E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D39CCAE-8079-4A17-9B02-096D7DAEB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43662F5-2D01-4F83-B39B-DEF888AAE0C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56BCCA1-F201-476B-A739-A5DBA824A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53466A77-B8AE-465C-939D-FB85A896B7C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AB7E04D3-7056-424F-9757-A965B5CEA5F4}"/>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8" name="Footer Placeholder 7">
            <a:extLst>
              <a:ext uri="{FF2B5EF4-FFF2-40B4-BE49-F238E27FC236}">
                <a16:creationId xmlns:a16="http://schemas.microsoft.com/office/drawing/2014/main" id="{DDCDCEC8-AA0C-4C8D-B7A2-792B8C0DE74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2FA4D50-B8F8-4489-B768-5B256A9F2A52}"/>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159377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DB2B-C30A-4B99-9B3A-A1D58C18A3F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52F39DF-284A-4467-9D9F-F2494D1EC3CE}"/>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4" name="Footer Placeholder 3">
            <a:extLst>
              <a:ext uri="{FF2B5EF4-FFF2-40B4-BE49-F238E27FC236}">
                <a16:creationId xmlns:a16="http://schemas.microsoft.com/office/drawing/2014/main" id="{CA4D695D-BA0A-4A52-8A56-1A9B871A90B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89B868D-6BC0-401D-BD67-DA022DEBA45E}"/>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5801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E9316-B4D3-4029-A9F2-6611E11B55C3}"/>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3" name="Footer Placeholder 2">
            <a:extLst>
              <a:ext uri="{FF2B5EF4-FFF2-40B4-BE49-F238E27FC236}">
                <a16:creationId xmlns:a16="http://schemas.microsoft.com/office/drawing/2014/main" id="{869E03B0-910A-4EC8-A09C-DC8ABC2B811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B4D6C2D-2D16-4052-B353-18327556A89F}"/>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386143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E029-5F3A-4A97-A24D-C5233747222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0A9B555-BCC0-47D1-9A40-16CCB0957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8D83FB-7B09-4CB7-9B15-D549228DB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C680B87-401A-4873-BD56-B00A8BEFB29B}"/>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6" name="Footer Placeholder 5">
            <a:extLst>
              <a:ext uri="{FF2B5EF4-FFF2-40B4-BE49-F238E27FC236}">
                <a16:creationId xmlns:a16="http://schemas.microsoft.com/office/drawing/2014/main" id="{4B15F35A-84E1-4189-8EF0-706623A9EF9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7DF66D7-26ED-4B06-B6CB-5E1CA2D6AB81}"/>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293841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0EF6-8A45-4F19-8210-A71679C33E4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CCB5F71-2B5F-4E15-B952-CF9CFCA39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0B02F87-7617-4EDA-8FD8-15C8D342B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F4B2EAE-1795-4F07-B2A0-749B996732FD}"/>
              </a:ext>
            </a:extLst>
          </p:cNvPr>
          <p:cNvSpPr>
            <a:spLocks noGrp="1"/>
          </p:cNvSpPr>
          <p:nvPr>
            <p:ph type="dt" sz="half" idx="10"/>
          </p:nvPr>
        </p:nvSpPr>
        <p:spPr/>
        <p:txBody>
          <a:bodyPr/>
          <a:lstStyle/>
          <a:p>
            <a:fld id="{594FE637-4D71-4570-8DBD-003E094F48F6}" type="datetimeFigureOut">
              <a:rPr lang="zh-CN" altLang="en-US" smtClean="0"/>
              <a:t>2022/1/30</a:t>
            </a:fld>
            <a:endParaRPr lang="zh-CN" altLang="en-US"/>
          </a:p>
        </p:txBody>
      </p:sp>
      <p:sp>
        <p:nvSpPr>
          <p:cNvPr id="6" name="Footer Placeholder 5">
            <a:extLst>
              <a:ext uri="{FF2B5EF4-FFF2-40B4-BE49-F238E27FC236}">
                <a16:creationId xmlns:a16="http://schemas.microsoft.com/office/drawing/2014/main" id="{ACD86736-4855-465B-89CD-A259F11F04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AB6BE3-D33E-4466-92DF-82E0C6FE250C}"/>
              </a:ext>
            </a:extLst>
          </p:cNvPr>
          <p:cNvSpPr>
            <a:spLocks noGrp="1"/>
          </p:cNvSpPr>
          <p:nvPr>
            <p:ph type="sldNum" sz="quarter" idx="12"/>
          </p:nvPr>
        </p:nvSpPr>
        <p:spPr/>
        <p:txBody>
          <a:body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19327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F82D-60FC-4D26-B2B2-BD5468BC6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67852E1-39CF-4516-A14E-47B63F5471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BC4F200-C371-4F16-AC01-593F19E6D0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FE637-4D71-4570-8DBD-003E094F48F6}" type="datetimeFigureOut">
              <a:rPr lang="zh-CN" altLang="en-US" smtClean="0"/>
              <a:t>2022/1/30</a:t>
            </a:fld>
            <a:endParaRPr lang="zh-CN" altLang="en-US"/>
          </a:p>
        </p:txBody>
      </p:sp>
      <p:sp>
        <p:nvSpPr>
          <p:cNvPr id="5" name="Footer Placeholder 4">
            <a:extLst>
              <a:ext uri="{FF2B5EF4-FFF2-40B4-BE49-F238E27FC236}">
                <a16:creationId xmlns:a16="http://schemas.microsoft.com/office/drawing/2014/main" id="{5F44A1EC-0D3A-4211-BBEC-775DFD4AB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05C1D19-B896-4FCE-85C1-ACAFBBF75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13A-8084-48BE-A6AB-F7F2782BF5EF}" type="slidenum">
              <a:rPr lang="zh-CN" altLang="en-US" smtClean="0"/>
              <a:t>‹#›</a:t>
            </a:fld>
            <a:endParaRPr lang="zh-CN" altLang="en-US"/>
          </a:p>
        </p:txBody>
      </p:sp>
    </p:spTree>
    <p:extLst>
      <p:ext uri="{BB962C8B-B14F-4D97-AF65-F5344CB8AC3E}">
        <p14:creationId xmlns:p14="http://schemas.microsoft.com/office/powerpoint/2010/main" val="67572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F692-4230-4568-A7DD-CA99FBDE49AB}"/>
              </a:ext>
            </a:extLst>
          </p:cNvPr>
          <p:cNvSpPr txBox="1"/>
          <p:nvPr/>
        </p:nvSpPr>
        <p:spPr>
          <a:xfrm>
            <a:off x="1198502" y="2826316"/>
            <a:ext cx="10573304" cy="1754326"/>
          </a:xfrm>
          <a:prstGeom prst="rect">
            <a:avLst/>
          </a:prstGeom>
          <a:noFill/>
        </p:spPr>
        <p:txBody>
          <a:bodyPr wrap="square">
            <a:spAutoFit/>
          </a:bodyPr>
          <a:lstStyle/>
          <a:p>
            <a:r>
              <a:rPr lang="en-US" altLang="zh-CN" b="1" dirty="0" err="1"/>
              <a:t>Mpro</a:t>
            </a:r>
            <a:r>
              <a:rPr lang="en-US" altLang="zh-CN" b="1" dirty="0"/>
              <a:t>:</a:t>
            </a:r>
          </a:p>
          <a:p>
            <a:pPr lvl="1"/>
            <a:r>
              <a:rPr lang="en-US" altLang="zh-CN" b="1" dirty="0"/>
              <a:t>a tool built on top of </a:t>
            </a:r>
            <a:r>
              <a:rPr lang="en-US" altLang="zh-CN" b="1" dirty="0" err="1"/>
              <a:t>Mythril</a:t>
            </a:r>
            <a:r>
              <a:rPr lang="en-US" altLang="zh-CN" b="1" dirty="0"/>
              <a:t> to detect depth-n vulnerabilities. It prunes sequences based on data dependency.</a:t>
            </a:r>
          </a:p>
          <a:p>
            <a:pPr lvl="1"/>
            <a:r>
              <a:rPr lang="en-US" altLang="zh-CN" dirty="0"/>
              <a:t>https://www.aminer.cn/pub/5e4a65023a55acdb0462ef3e/mpro-combining-static-and-symbolic-analysis-for-scalable-testing-of-smart-contr</a:t>
            </a:r>
          </a:p>
          <a:p>
            <a:pPr lvl="1"/>
            <a:r>
              <a:rPr lang="zh-CN" altLang="en-US" dirty="0"/>
              <a:t>https://github.com/QuanZhang-William/M-Pro</a:t>
            </a:r>
          </a:p>
        </p:txBody>
      </p:sp>
      <p:sp>
        <p:nvSpPr>
          <p:cNvPr id="4" name="TextBox 3">
            <a:extLst>
              <a:ext uri="{FF2B5EF4-FFF2-40B4-BE49-F238E27FC236}">
                <a16:creationId xmlns:a16="http://schemas.microsoft.com/office/drawing/2014/main" id="{3724803D-1107-434E-AF18-BF744C33D536}"/>
              </a:ext>
            </a:extLst>
          </p:cNvPr>
          <p:cNvSpPr txBox="1"/>
          <p:nvPr/>
        </p:nvSpPr>
        <p:spPr>
          <a:xfrm>
            <a:off x="1198502" y="1381755"/>
            <a:ext cx="10573304" cy="1200329"/>
          </a:xfrm>
          <a:prstGeom prst="rect">
            <a:avLst/>
          </a:prstGeom>
          <a:noFill/>
        </p:spPr>
        <p:txBody>
          <a:bodyPr wrap="square">
            <a:spAutoFit/>
          </a:bodyPr>
          <a:lstStyle/>
          <a:p>
            <a:r>
              <a:rPr lang="en-US" altLang="zh-CN" b="1" dirty="0" err="1"/>
              <a:t>Mythril</a:t>
            </a:r>
            <a:r>
              <a:rPr lang="en-US" altLang="zh-CN" b="1" dirty="0"/>
              <a:t>: </a:t>
            </a:r>
            <a:r>
              <a:rPr lang="en-US" altLang="zh-CN" b="0" i="0" dirty="0">
                <a:solidFill>
                  <a:srgbClr val="24292F"/>
                </a:solidFill>
                <a:effectLst/>
                <a:latin typeface="-apple-system"/>
              </a:rPr>
              <a:t> </a:t>
            </a:r>
          </a:p>
          <a:p>
            <a:pPr lvl="1"/>
            <a:r>
              <a:rPr lang="en-US" altLang="zh-CN" b="1" i="0" dirty="0">
                <a:solidFill>
                  <a:srgbClr val="24292F"/>
                </a:solidFill>
                <a:effectLst/>
                <a:latin typeface="-apple-system"/>
              </a:rPr>
              <a:t>a security analysis tool for EVM bytecode. It detects security vulnerabilities in smart contracts. It is a pure symbolic execution tool that executes all possible transaction sequences within a given depth.</a:t>
            </a:r>
            <a:r>
              <a:rPr lang="en-US" altLang="zh-CN" b="1" dirty="0"/>
              <a:t> </a:t>
            </a:r>
          </a:p>
          <a:p>
            <a:pPr lvl="1"/>
            <a:r>
              <a:rPr lang="en-US" altLang="zh-CN" dirty="0"/>
              <a:t>https://github.com/ConsenSys/mythril</a:t>
            </a:r>
            <a:endParaRPr lang="zh-CN" altLang="en-US" dirty="0"/>
          </a:p>
        </p:txBody>
      </p:sp>
      <p:sp>
        <p:nvSpPr>
          <p:cNvPr id="5" name="TextBox 4">
            <a:extLst>
              <a:ext uri="{FF2B5EF4-FFF2-40B4-BE49-F238E27FC236}">
                <a16:creationId xmlns:a16="http://schemas.microsoft.com/office/drawing/2014/main" id="{EAFE87A4-D5B2-4E1A-B6F0-D7C569F26DCC}"/>
              </a:ext>
            </a:extLst>
          </p:cNvPr>
          <p:cNvSpPr txBox="1"/>
          <p:nvPr/>
        </p:nvSpPr>
        <p:spPr>
          <a:xfrm>
            <a:off x="285368" y="633710"/>
            <a:ext cx="8020144" cy="461665"/>
          </a:xfrm>
          <a:prstGeom prst="rect">
            <a:avLst/>
          </a:prstGeom>
          <a:noFill/>
        </p:spPr>
        <p:txBody>
          <a:bodyPr wrap="none" rtlCol="0">
            <a:spAutoFit/>
          </a:bodyPr>
          <a:lstStyle/>
          <a:p>
            <a:r>
              <a:rPr lang="en-US" altLang="zh-CN" sz="2400" b="1" dirty="0"/>
              <a:t>Case studies showing that </a:t>
            </a:r>
            <a:r>
              <a:rPr lang="en-US" altLang="zh-CN" sz="2400" b="1" dirty="0" err="1"/>
              <a:t>Mpro</a:t>
            </a:r>
            <a:r>
              <a:rPr lang="en-US" altLang="zh-CN" sz="2400" b="1" dirty="0"/>
              <a:t> does not work properly</a:t>
            </a:r>
            <a:endParaRPr lang="zh-CN" altLang="en-US" sz="2400" b="1" dirty="0"/>
          </a:p>
        </p:txBody>
      </p:sp>
      <p:sp>
        <p:nvSpPr>
          <p:cNvPr id="6" name="TextBox 5">
            <a:extLst>
              <a:ext uri="{FF2B5EF4-FFF2-40B4-BE49-F238E27FC236}">
                <a16:creationId xmlns:a16="http://schemas.microsoft.com/office/drawing/2014/main" id="{EB8D623F-B36B-4450-B48A-B6B7151B24EC}"/>
              </a:ext>
            </a:extLst>
          </p:cNvPr>
          <p:cNvSpPr txBox="1"/>
          <p:nvPr/>
        </p:nvSpPr>
        <p:spPr>
          <a:xfrm>
            <a:off x="1879938" y="5490331"/>
            <a:ext cx="5925020" cy="923330"/>
          </a:xfrm>
          <a:prstGeom prst="rect">
            <a:avLst/>
          </a:prstGeom>
          <a:noFill/>
        </p:spPr>
        <p:txBody>
          <a:bodyPr wrap="none" rtlCol="0">
            <a:spAutoFit/>
          </a:bodyPr>
          <a:lstStyle/>
          <a:p>
            <a:pPr marL="342900" indent="-342900">
              <a:buAutoNum type="alphaLcParenR"/>
            </a:pPr>
            <a:r>
              <a:rPr lang="en-US" altLang="zh-CN" dirty="0" err="1"/>
              <a:t>Mpro</a:t>
            </a:r>
            <a:r>
              <a:rPr lang="en-US" altLang="zh-CN" dirty="0"/>
              <a:t> generates a larger number of states than </a:t>
            </a:r>
            <a:r>
              <a:rPr lang="en-US" altLang="zh-CN" dirty="0" err="1"/>
              <a:t>Mythril</a:t>
            </a:r>
            <a:endParaRPr lang="en-US" altLang="zh-CN" dirty="0"/>
          </a:p>
          <a:p>
            <a:pPr marL="342900" indent="-342900">
              <a:buAutoNum type="alphaLcParenR"/>
            </a:pPr>
            <a:r>
              <a:rPr lang="en-US" altLang="zh-CN" dirty="0" err="1"/>
              <a:t>Mpro</a:t>
            </a:r>
            <a:r>
              <a:rPr lang="en-US" altLang="zh-CN" dirty="0"/>
              <a:t> executes  infeasible paths</a:t>
            </a:r>
          </a:p>
          <a:p>
            <a:pPr marL="342900" indent="-342900">
              <a:buAutoNum type="alphaLcParenR"/>
            </a:pPr>
            <a:r>
              <a:rPr lang="en-US" altLang="zh-CN" dirty="0" err="1"/>
              <a:t>Mpro</a:t>
            </a:r>
            <a:r>
              <a:rPr lang="en-US" altLang="zh-CN" dirty="0"/>
              <a:t> executes on infeasible states</a:t>
            </a:r>
            <a:endParaRPr lang="zh-CN" altLang="en-US" dirty="0"/>
          </a:p>
        </p:txBody>
      </p:sp>
      <p:sp>
        <p:nvSpPr>
          <p:cNvPr id="7" name="TextBox 6">
            <a:extLst>
              <a:ext uri="{FF2B5EF4-FFF2-40B4-BE49-F238E27FC236}">
                <a16:creationId xmlns:a16="http://schemas.microsoft.com/office/drawing/2014/main" id="{39D1B625-042B-419A-BD72-4EC90C8F6490}"/>
              </a:ext>
            </a:extLst>
          </p:cNvPr>
          <p:cNvSpPr txBox="1"/>
          <p:nvPr/>
        </p:nvSpPr>
        <p:spPr>
          <a:xfrm>
            <a:off x="1198502" y="5055946"/>
            <a:ext cx="3643946" cy="369332"/>
          </a:xfrm>
          <a:prstGeom prst="rect">
            <a:avLst/>
          </a:prstGeom>
          <a:noFill/>
        </p:spPr>
        <p:txBody>
          <a:bodyPr wrap="none" rtlCol="0">
            <a:spAutoFit/>
          </a:bodyPr>
          <a:lstStyle/>
          <a:p>
            <a:r>
              <a:rPr lang="en-US" altLang="zh-CN" dirty="0"/>
              <a:t>The case studies are to prove that:</a:t>
            </a:r>
            <a:endParaRPr lang="zh-CN" altLang="en-US" dirty="0"/>
          </a:p>
        </p:txBody>
      </p:sp>
    </p:spTree>
    <p:extLst>
      <p:ext uri="{BB962C8B-B14F-4D97-AF65-F5344CB8AC3E}">
        <p14:creationId xmlns:p14="http://schemas.microsoft.com/office/powerpoint/2010/main" val="106671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5A95F-D38D-4498-B3F7-7912184D3106}"/>
              </a:ext>
            </a:extLst>
          </p:cNvPr>
          <p:cNvPicPr>
            <a:picLocks noChangeAspect="1"/>
          </p:cNvPicPr>
          <p:nvPr/>
        </p:nvPicPr>
        <p:blipFill>
          <a:blip r:embed="rId2"/>
          <a:stretch>
            <a:fillRect/>
          </a:stretch>
        </p:blipFill>
        <p:spPr>
          <a:xfrm>
            <a:off x="6235265" y="3917550"/>
            <a:ext cx="5314950" cy="2838450"/>
          </a:xfrm>
          <a:prstGeom prst="rect">
            <a:avLst/>
          </a:prstGeom>
        </p:spPr>
      </p:pic>
      <p:pic>
        <p:nvPicPr>
          <p:cNvPr id="5" name="Picture 4">
            <a:extLst>
              <a:ext uri="{FF2B5EF4-FFF2-40B4-BE49-F238E27FC236}">
                <a16:creationId xmlns:a16="http://schemas.microsoft.com/office/drawing/2014/main" id="{D4FC8607-0B4D-4110-BC1D-FC9D18176E74}"/>
              </a:ext>
            </a:extLst>
          </p:cNvPr>
          <p:cNvPicPr>
            <a:picLocks noChangeAspect="1"/>
          </p:cNvPicPr>
          <p:nvPr/>
        </p:nvPicPr>
        <p:blipFill>
          <a:blip r:embed="rId3"/>
          <a:stretch>
            <a:fillRect/>
          </a:stretch>
        </p:blipFill>
        <p:spPr>
          <a:xfrm>
            <a:off x="112440" y="4174725"/>
            <a:ext cx="5067300" cy="2581275"/>
          </a:xfrm>
          <a:prstGeom prst="rect">
            <a:avLst/>
          </a:prstGeom>
        </p:spPr>
      </p:pic>
      <p:pic>
        <p:nvPicPr>
          <p:cNvPr id="7" name="Picture 6">
            <a:extLst>
              <a:ext uri="{FF2B5EF4-FFF2-40B4-BE49-F238E27FC236}">
                <a16:creationId xmlns:a16="http://schemas.microsoft.com/office/drawing/2014/main" id="{4A75D110-E613-45B9-A6B5-F586CA0C9ACA}"/>
              </a:ext>
            </a:extLst>
          </p:cNvPr>
          <p:cNvPicPr>
            <a:picLocks noChangeAspect="1"/>
          </p:cNvPicPr>
          <p:nvPr/>
        </p:nvPicPr>
        <p:blipFill>
          <a:blip r:embed="rId4"/>
          <a:stretch>
            <a:fillRect/>
          </a:stretch>
        </p:blipFill>
        <p:spPr>
          <a:xfrm>
            <a:off x="213093" y="663017"/>
            <a:ext cx="4533900" cy="2809875"/>
          </a:xfrm>
          <a:prstGeom prst="rect">
            <a:avLst/>
          </a:prstGeom>
        </p:spPr>
      </p:pic>
      <p:sp>
        <p:nvSpPr>
          <p:cNvPr id="8" name="TextBox 7">
            <a:extLst>
              <a:ext uri="{FF2B5EF4-FFF2-40B4-BE49-F238E27FC236}">
                <a16:creationId xmlns:a16="http://schemas.microsoft.com/office/drawing/2014/main" id="{BEF87510-1AE8-4043-B953-908EF01C8B17}"/>
              </a:ext>
            </a:extLst>
          </p:cNvPr>
          <p:cNvSpPr txBox="1"/>
          <p:nvPr/>
        </p:nvSpPr>
        <p:spPr>
          <a:xfrm>
            <a:off x="0" y="3578692"/>
            <a:ext cx="760144" cy="369332"/>
          </a:xfrm>
          <a:prstGeom prst="rect">
            <a:avLst/>
          </a:prstGeom>
          <a:noFill/>
        </p:spPr>
        <p:txBody>
          <a:bodyPr wrap="none" rtlCol="0">
            <a:spAutoFit/>
          </a:bodyPr>
          <a:lstStyle/>
          <a:p>
            <a:r>
              <a:rPr lang="en-US" altLang="zh-CN" b="1" dirty="0" err="1"/>
              <a:t>Mpro</a:t>
            </a:r>
            <a:endParaRPr lang="zh-CN" altLang="en-US" b="1" dirty="0"/>
          </a:p>
        </p:txBody>
      </p:sp>
      <p:sp>
        <p:nvSpPr>
          <p:cNvPr id="9" name="TextBox 8">
            <a:extLst>
              <a:ext uri="{FF2B5EF4-FFF2-40B4-BE49-F238E27FC236}">
                <a16:creationId xmlns:a16="http://schemas.microsoft.com/office/drawing/2014/main" id="{46075F07-F903-474D-AF94-CA2AF979C7E9}"/>
              </a:ext>
            </a:extLst>
          </p:cNvPr>
          <p:cNvSpPr txBox="1"/>
          <p:nvPr/>
        </p:nvSpPr>
        <p:spPr>
          <a:xfrm>
            <a:off x="6443464" y="3288226"/>
            <a:ext cx="939681" cy="369332"/>
          </a:xfrm>
          <a:prstGeom prst="rect">
            <a:avLst/>
          </a:prstGeom>
          <a:noFill/>
        </p:spPr>
        <p:txBody>
          <a:bodyPr wrap="none" rtlCol="0">
            <a:spAutoFit/>
          </a:bodyPr>
          <a:lstStyle/>
          <a:p>
            <a:r>
              <a:rPr lang="en-US" altLang="zh-CN" b="1" dirty="0" err="1"/>
              <a:t>Mythril</a:t>
            </a:r>
            <a:endParaRPr lang="zh-CN" altLang="en-US" b="1" dirty="0"/>
          </a:p>
        </p:txBody>
      </p:sp>
      <p:sp>
        <p:nvSpPr>
          <p:cNvPr id="10" name="TextBox 9">
            <a:extLst>
              <a:ext uri="{FF2B5EF4-FFF2-40B4-BE49-F238E27FC236}">
                <a16:creationId xmlns:a16="http://schemas.microsoft.com/office/drawing/2014/main" id="{889A0853-F17D-4860-9DDE-A30317D45FDD}"/>
              </a:ext>
            </a:extLst>
          </p:cNvPr>
          <p:cNvSpPr txBox="1"/>
          <p:nvPr/>
        </p:nvSpPr>
        <p:spPr>
          <a:xfrm>
            <a:off x="824670" y="3732884"/>
            <a:ext cx="4116833" cy="369332"/>
          </a:xfrm>
          <a:prstGeom prst="rect">
            <a:avLst/>
          </a:prstGeom>
          <a:noFill/>
        </p:spPr>
        <p:txBody>
          <a:bodyPr wrap="none" rtlCol="0">
            <a:spAutoFit/>
          </a:bodyPr>
          <a:lstStyle/>
          <a:p>
            <a:r>
              <a:rPr lang="en-US" altLang="zh-CN" dirty="0" err="1"/>
              <a:t>Mpro</a:t>
            </a:r>
            <a:r>
              <a:rPr lang="en-US" altLang="zh-CN" dirty="0"/>
              <a:t> does not know that </a:t>
            </a:r>
            <a:r>
              <a:rPr lang="en-US" altLang="zh-CN" b="1" dirty="0"/>
              <a:t>a==3 is false</a:t>
            </a:r>
            <a:endParaRPr lang="zh-CN" altLang="en-US" b="1" dirty="0"/>
          </a:p>
        </p:txBody>
      </p:sp>
      <p:sp>
        <p:nvSpPr>
          <p:cNvPr id="11" name="TextBox 10">
            <a:extLst>
              <a:ext uri="{FF2B5EF4-FFF2-40B4-BE49-F238E27FC236}">
                <a16:creationId xmlns:a16="http://schemas.microsoft.com/office/drawing/2014/main" id="{7A2D3F95-181C-42AE-BB6B-946A638D0E32}"/>
              </a:ext>
            </a:extLst>
          </p:cNvPr>
          <p:cNvSpPr txBox="1"/>
          <p:nvPr/>
        </p:nvSpPr>
        <p:spPr>
          <a:xfrm>
            <a:off x="4797051" y="102000"/>
            <a:ext cx="1939955" cy="461665"/>
          </a:xfrm>
          <a:prstGeom prst="rect">
            <a:avLst/>
          </a:prstGeom>
          <a:noFill/>
        </p:spPr>
        <p:txBody>
          <a:bodyPr wrap="none" rtlCol="0">
            <a:spAutoFit/>
          </a:bodyPr>
          <a:lstStyle/>
          <a:p>
            <a:r>
              <a:rPr lang="en-US" altLang="zh-CN" sz="2400" b="1" dirty="0"/>
              <a:t>Case study 1</a:t>
            </a:r>
            <a:endParaRPr lang="zh-CN" altLang="en-US" sz="2400" b="1" dirty="0"/>
          </a:p>
        </p:txBody>
      </p:sp>
      <p:sp>
        <p:nvSpPr>
          <p:cNvPr id="14" name="TextBox 13">
            <a:extLst>
              <a:ext uri="{FF2B5EF4-FFF2-40B4-BE49-F238E27FC236}">
                <a16:creationId xmlns:a16="http://schemas.microsoft.com/office/drawing/2014/main" id="{20BA6DEF-5E76-4B47-95EA-389BF2D01BC3}"/>
              </a:ext>
            </a:extLst>
          </p:cNvPr>
          <p:cNvSpPr txBox="1"/>
          <p:nvPr/>
        </p:nvSpPr>
        <p:spPr>
          <a:xfrm>
            <a:off x="7461636" y="3429000"/>
            <a:ext cx="3417923" cy="369332"/>
          </a:xfrm>
          <a:prstGeom prst="rect">
            <a:avLst/>
          </a:prstGeom>
          <a:noFill/>
        </p:spPr>
        <p:txBody>
          <a:bodyPr wrap="none" rtlCol="0">
            <a:spAutoFit/>
          </a:bodyPr>
          <a:lstStyle/>
          <a:p>
            <a:r>
              <a:rPr lang="en-US" altLang="zh-CN" dirty="0" err="1"/>
              <a:t>Mythril</a:t>
            </a:r>
            <a:r>
              <a:rPr lang="en-US" altLang="zh-CN" dirty="0"/>
              <a:t> knows that </a:t>
            </a:r>
            <a:r>
              <a:rPr lang="en-US" altLang="zh-CN" b="1" dirty="0"/>
              <a:t>a==3 is false</a:t>
            </a:r>
            <a:endParaRPr lang="zh-CN" altLang="en-US" b="1" dirty="0"/>
          </a:p>
        </p:txBody>
      </p:sp>
      <p:sp>
        <p:nvSpPr>
          <p:cNvPr id="15" name="TextBox 14">
            <a:extLst>
              <a:ext uri="{FF2B5EF4-FFF2-40B4-BE49-F238E27FC236}">
                <a16:creationId xmlns:a16="http://schemas.microsoft.com/office/drawing/2014/main" id="{DDE39FFF-B07A-4242-838C-4E50368D300F}"/>
              </a:ext>
            </a:extLst>
          </p:cNvPr>
          <p:cNvSpPr txBox="1"/>
          <p:nvPr/>
        </p:nvSpPr>
        <p:spPr>
          <a:xfrm>
            <a:off x="5325981" y="682725"/>
            <a:ext cx="6346817" cy="646331"/>
          </a:xfrm>
          <a:prstGeom prst="rect">
            <a:avLst/>
          </a:prstGeom>
          <a:noFill/>
        </p:spPr>
        <p:txBody>
          <a:bodyPr wrap="square" rtlCol="0">
            <a:spAutoFit/>
          </a:bodyPr>
          <a:lstStyle/>
          <a:p>
            <a:r>
              <a:rPr lang="en-US" altLang="zh-CN" dirty="0"/>
              <a:t>Ran </a:t>
            </a:r>
            <a:r>
              <a:rPr lang="en-US" altLang="zh-CN" dirty="0" err="1"/>
              <a:t>Mpro</a:t>
            </a:r>
            <a:r>
              <a:rPr lang="en-US" altLang="zh-CN" dirty="0"/>
              <a:t> and </a:t>
            </a:r>
            <a:r>
              <a:rPr lang="en-US" altLang="zh-CN" dirty="0" err="1"/>
              <a:t>Mythril</a:t>
            </a:r>
            <a:r>
              <a:rPr lang="en-US" altLang="zh-CN" dirty="0"/>
              <a:t> on the test contract on the left by setting the depth limit to </a:t>
            </a:r>
            <a:r>
              <a:rPr lang="en-US" altLang="zh-CN" b="1" dirty="0"/>
              <a:t>1</a:t>
            </a:r>
            <a:r>
              <a:rPr lang="en-US" altLang="zh-CN" dirty="0"/>
              <a:t>, other parameters default values.</a:t>
            </a:r>
            <a:endParaRPr lang="zh-CN" altLang="en-US" dirty="0"/>
          </a:p>
        </p:txBody>
      </p:sp>
      <p:cxnSp>
        <p:nvCxnSpPr>
          <p:cNvPr id="6" name="Straight Connector 5">
            <a:extLst>
              <a:ext uri="{FF2B5EF4-FFF2-40B4-BE49-F238E27FC236}">
                <a16:creationId xmlns:a16="http://schemas.microsoft.com/office/drawing/2014/main" id="{07DE0A17-7B51-4CF7-A8AB-4217200B23DD}"/>
              </a:ext>
            </a:extLst>
          </p:cNvPr>
          <p:cNvCxnSpPr/>
          <p:nvPr/>
        </p:nvCxnSpPr>
        <p:spPr>
          <a:xfrm>
            <a:off x="1389814" y="5397735"/>
            <a:ext cx="8345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7D37F3-0CC3-40D4-ADD1-464752FECE69}"/>
              </a:ext>
            </a:extLst>
          </p:cNvPr>
          <p:cNvCxnSpPr/>
          <p:nvPr/>
        </p:nvCxnSpPr>
        <p:spPr>
          <a:xfrm>
            <a:off x="7461636" y="5919959"/>
            <a:ext cx="8345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CDEE5-39E7-425E-9FDA-90D7E52CE5B9}"/>
              </a:ext>
            </a:extLst>
          </p:cNvPr>
          <p:cNvCxnSpPr/>
          <p:nvPr/>
        </p:nvCxnSpPr>
        <p:spPr>
          <a:xfrm>
            <a:off x="2646090" y="4828775"/>
            <a:ext cx="8345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F11450-C28E-4DCF-A5E8-C82BDD0E43C8}"/>
              </a:ext>
            </a:extLst>
          </p:cNvPr>
          <p:cNvCxnSpPr/>
          <p:nvPr/>
        </p:nvCxnSpPr>
        <p:spPr>
          <a:xfrm>
            <a:off x="8892740" y="4656055"/>
            <a:ext cx="8345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C26A11-6898-4E5C-BFA9-4A8A074E43F0}"/>
              </a:ext>
            </a:extLst>
          </p:cNvPr>
          <p:cNvSpPr txBox="1"/>
          <p:nvPr/>
        </p:nvSpPr>
        <p:spPr>
          <a:xfrm>
            <a:off x="5325981" y="1353532"/>
            <a:ext cx="6101650" cy="2031325"/>
          </a:xfrm>
          <a:prstGeom prst="rect">
            <a:avLst/>
          </a:prstGeom>
          <a:noFill/>
        </p:spPr>
        <p:txBody>
          <a:bodyPr wrap="square" rtlCol="0">
            <a:spAutoFit/>
          </a:bodyPr>
          <a:lstStyle/>
          <a:p>
            <a:r>
              <a:rPr lang="en-US" altLang="zh-CN" b="1" dirty="0"/>
              <a:t>Results</a:t>
            </a:r>
            <a:r>
              <a:rPr lang="en-US" altLang="zh-CN" dirty="0"/>
              <a:t>:</a:t>
            </a:r>
          </a:p>
          <a:p>
            <a:pPr lvl="1"/>
            <a:r>
              <a:rPr lang="en-US" altLang="zh-CN" dirty="0"/>
              <a:t>- </a:t>
            </a:r>
            <a:r>
              <a:rPr lang="en-US" altLang="zh-CN" dirty="0" err="1"/>
              <a:t>Mpro</a:t>
            </a:r>
            <a:r>
              <a:rPr lang="en-US" altLang="zh-CN" dirty="0"/>
              <a:t> generates 129 states </a:t>
            </a:r>
            <a:r>
              <a:rPr lang="en-US" altLang="zh-CN" dirty="0" err="1"/>
              <a:t>whileas</a:t>
            </a:r>
            <a:r>
              <a:rPr lang="en-US" altLang="zh-CN" dirty="0"/>
              <a:t> </a:t>
            </a:r>
            <a:r>
              <a:rPr lang="en-US" altLang="zh-CN" dirty="0" err="1"/>
              <a:t>Mythril</a:t>
            </a:r>
            <a:r>
              <a:rPr lang="en-US" altLang="zh-CN" dirty="0"/>
              <a:t> 118 states.</a:t>
            </a:r>
          </a:p>
          <a:p>
            <a:pPr lvl="1"/>
            <a:r>
              <a:rPr lang="en-US" altLang="zh-CN" dirty="0"/>
              <a:t>- </a:t>
            </a:r>
            <a:r>
              <a:rPr lang="en-US" altLang="zh-CN" dirty="0" err="1"/>
              <a:t>Mpro</a:t>
            </a:r>
            <a:r>
              <a:rPr lang="en-US" altLang="zh-CN" dirty="0"/>
              <a:t> has coverage 98.90% while </a:t>
            </a:r>
            <a:r>
              <a:rPr lang="en-US" altLang="zh-CN" dirty="0" err="1"/>
              <a:t>Mythril</a:t>
            </a:r>
            <a:r>
              <a:rPr lang="en-US" altLang="zh-CN" dirty="0"/>
              <a:t> only 86.81%. This means that </a:t>
            </a:r>
            <a:r>
              <a:rPr lang="en-US" altLang="zh-CN" dirty="0" err="1"/>
              <a:t>Mpro</a:t>
            </a:r>
            <a:r>
              <a:rPr lang="en-US" altLang="zh-CN" dirty="0"/>
              <a:t> passes the require statement to execute c=2. However, the conditions in the require statement is false.</a:t>
            </a:r>
            <a:endParaRPr lang="zh-CN" altLang="en-US" dirty="0"/>
          </a:p>
          <a:p>
            <a:endParaRPr lang="zh-CN" altLang="en-US" dirty="0"/>
          </a:p>
        </p:txBody>
      </p:sp>
      <p:cxnSp>
        <p:nvCxnSpPr>
          <p:cNvPr id="21" name="Straight Connector 20">
            <a:extLst>
              <a:ext uri="{FF2B5EF4-FFF2-40B4-BE49-F238E27FC236}">
                <a16:creationId xmlns:a16="http://schemas.microsoft.com/office/drawing/2014/main" id="{0EE99A4D-2F8E-4980-8ED8-CA6C64846236}"/>
              </a:ext>
            </a:extLst>
          </p:cNvPr>
          <p:cNvCxnSpPr/>
          <p:nvPr/>
        </p:nvCxnSpPr>
        <p:spPr>
          <a:xfrm>
            <a:off x="1920240" y="2550160"/>
            <a:ext cx="14224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8B7452-22CF-4A1C-BF5A-7E7212AEC700}"/>
              </a:ext>
            </a:extLst>
          </p:cNvPr>
          <p:cNvCxnSpPr>
            <a:cxnSpLocks/>
          </p:cNvCxnSpPr>
          <p:nvPr/>
        </p:nvCxnSpPr>
        <p:spPr>
          <a:xfrm>
            <a:off x="1440614" y="1645920"/>
            <a:ext cx="479626"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1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15B245-C5C8-44D6-858F-C00168F3ACF0}"/>
              </a:ext>
            </a:extLst>
          </p:cNvPr>
          <p:cNvPicPr>
            <a:picLocks noChangeAspect="1"/>
          </p:cNvPicPr>
          <p:nvPr/>
        </p:nvPicPr>
        <p:blipFill>
          <a:blip r:embed="rId2"/>
          <a:stretch>
            <a:fillRect/>
          </a:stretch>
        </p:blipFill>
        <p:spPr>
          <a:xfrm>
            <a:off x="463176" y="784741"/>
            <a:ext cx="4333875" cy="2828925"/>
          </a:xfrm>
          <a:prstGeom prst="rect">
            <a:avLst/>
          </a:prstGeom>
        </p:spPr>
      </p:pic>
      <p:pic>
        <p:nvPicPr>
          <p:cNvPr id="5" name="Picture 4">
            <a:extLst>
              <a:ext uri="{FF2B5EF4-FFF2-40B4-BE49-F238E27FC236}">
                <a16:creationId xmlns:a16="http://schemas.microsoft.com/office/drawing/2014/main" id="{315AC25C-A0D6-4799-BCA3-20C395CE86DF}"/>
              </a:ext>
            </a:extLst>
          </p:cNvPr>
          <p:cNvPicPr>
            <a:picLocks noChangeAspect="1"/>
          </p:cNvPicPr>
          <p:nvPr/>
        </p:nvPicPr>
        <p:blipFill>
          <a:blip r:embed="rId3"/>
          <a:stretch>
            <a:fillRect/>
          </a:stretch>
        </p:blipFill>
        <p:spPr>
          <a:xfrm>
            <a:off x="6333024" y="4146150"/>
            <a:ext cx="5019675" cy="2609850"/>
          </a:xfrm>
          <a:prstGeom prst="rect">
            <a:avLst/>
          </a:prstGeom>
        </p:spPr>
      </p:pic>
      <p:pic>
        <p:nvPicPr>
          <p:cNvPr id="7" name="Picture 6">
            <a:extLst>
              <a:ext uri="{FF2B5EF4-FFF2-40B4-BE49-F238E27FC236}">
                <a16:creationId xmlns:a16="http://schemas.microsoft.com/office/drawing/2014/main" id="{F1E086A1-1E0D-434B-BAA7-95E0C6999211}"/>
              </a:ext>
            </a:extLst>
          </p:cNvPr>
          <p:cNvPicPr>
            <a:picLocks noChangeAspect="1"/>
          </p:cNvPicPr>
          <p:nvPr/>
        </p:nvPicPr>
        <p:blipFill>
          <a:blip r:embed="rId4"/>
          <a:stretch>
            <a:fillRect/>
          </a:stretch>
        </p:blipFill>
        <p:spPr>
          <a:xfrm>
            <a:off x="342312" y="4095750"/>
            <a:ext cx="5086350" cy="2762250"/>
          </a:xfrm>
          <a:prstGeom prst="rect">
            <a:avLst/>
          </a:prstGeom>
        </p:spPr>
      </p:pic>
      <p:sp>
        <p:nvSpPr>
          <p:cNvPr id="8" name="TextBox 7">
            <a:extLst>
              <a:ext uri="{FF2B5EF4-FFF2-40B4-BE49-F238E27FC236}">
                <a16:creationId xmlns:a16="http://schemas.microsoft.com/office/drawing/2014/main" id="{A29CDE74-087B-4DA5-8A30-EB5EE25B8F43}"/>
              </a:ext>
            </a:extLst>
          </p:cNvPr>
          <p:cNvSpPr txBox="1"/>
          <p:nvPr/>
        </p:nvSpPr>
        <p:spPr>
          <a:xfrm>
            <a:off x="342312" y="3509045"/>
            <a:ext cx="760144" cy="369332"/>
          </a:xfrm>
          <a:prstGeom prst="rect">
            <a:avLst/>
          </a:prstGeom>
          <a:noFill/>
        </p:spPr>
        <p:txBody>
          <a:bodyPr wrap="none" rtlCol="0">
            <a:spAutoFit/>
          </a:bodyPr>
          <a:lstStyle/>
          <a:p>
            <a:r>
              <a:rPr lang="en-US" altLang="zh-CN" b="1" dirty="0" err="1"/>
              <a:t>Mpro</a:t>
            </a:r>
            <a:endParaRPr lang="zh-CN" altLang="en-US" b="1" dirty="0"/>
          </a:p>
        </p:txBody>
      </p:sp>
      <p:sp>
        <p:nvSpPr>
          <p:cNvPr id="9" name="TextBox 8">
            <a:extLst>
              <a:ext uri="{FF2B5EF4-FFF2-40B4-BE49-F238E27FC236}">
                <a16:creationId xmlns:a16="http://schemas.microsoft.com/office/drawing/2014/main" id="{E1A597B7-70EE-4E2E-9750-07BE517F5DC5}"/>
              </a:ext>
            </a:extLst>
          </p:cNvPr>
          <p:cNvSpPr txBox="1"/>
          <p:nvPr/>
        </p:nvSpPr>
        <p:spPr>
          <a:xfrm>
            <a:off x="6086766" y="3684160"/>
            <a:ext cx="939681" cy="369332"/>
          </a:xfrm>
          <a:prstGeom prst="rect">
            <a:avLst/>
          </a:prstGeom>
          <a:noFill/>
        </p:spPr>
        <p:txBody>
          <a:bodyPr wrap="none" rtlCol="0">
            <a:spAutoFit/>
          </a:bodyPr>
          <a:lstStyle/>
          <a:p>
            <a:r>
              <a:rPr lang="en-US" altLang="zh-CN" b="1" dirty="0" err="1"/>
              <a:t>Mythril</a:t>
            </a:r>
            <a:endParaRPr lang="zh-CN" altLang="en-US" b="1" dirty="0"/>
          </a:p>
        </p:txBody>
      </p:sp>
      <p:sp>
        <p:nvSpPr>
          <p:cNvPr id="10" name="TextBox 9">
            <a:extLst>
              <a:ext uri="{FF2B5EF4-FFF2-40B4-BE49-F238E27FC236}">
                <a16:creationId xmlns:a16="http://schemas.microsoft.com/office/drawing/2014/main" id="{57B37BCA-B449-445B-A026-B3EED529D1C4}"/>
              </a:ext>
            </a:extLst>
          </p:cNvPr>
          <p:cNvSpPr txBox="1"/>
          <p:nvPr/>
        </p:nvSpPr>
        <p:spPr>
          <a:xfrm>
            <a:off x="1684867" y="3661004"/>
            <a:ext cx="3273653" cy="369332"/>
          </a:xfrm>
          <a:prstGeom prst="rect">
            <a:avLst/>
          </a:prstGeom>
          <a:noFill/>
        </p:spPr>
        <p:txBody>
          <a:bodyPr wrap="none" rtlCol="0">
            <a:spAutoFit/>
          </a:bodyPr>
          <a:lstStyle/>
          <a:p>
            <a:r>
              <a:rPr lang="en-US" altLang="zh-CN" dirty="0" err="1"/>
              <a:t>Mpro</a:t>
            </a:r>
            <a:r>
              <a:rPr lang="en-US" altLang="zh-CN" dirty="0"/>
              <a:t> knows that </a:t>
            </a:r>
            <a:r>
              <a:rPr lang="en-US" altLang="zh-CN" b="1" dirty="0"/>
              <a:t>a==3 is false</a:t>
            </a:r>
            <a:endParaRPr lang="zh-CN" altLang="en-US" b="1" dirty="0"/>
          </a:p>
        </p:txBody>
      </p:sp>
      <p:sp>
        <p:nvSpPr>
          <p:cNvPr id="12" name="TextBox 11">
            <a:extLst>
              <a:ext uri="{FF2B5EF4-FFF2-40B4-BE49-F238E27FC236}">
                <a16:creationId xmlns:a16="http://schemas.microsoft.com/office/drawing/2014/main" id="{4B841856-5497-41B2-B3C9-B2C148A0776C}"/>
              </a:ext>
            </a:extLst>
          </p:cNvPr>
          <p:cNvSpPr txBox="1"/>
          <p:nvPr/>
        </p:nvSpPr>
        <p:spPr>
          <a:xfrm>
            <a:off x="7233481" y="3657387"/>
            <a:ext cx="3417923" cy="369332"/>
          </a:xfrm>
          <a:prstGeom prst="rect">
            <a:avLst/>
          </a:prstGeom>
          <a:noFill/>
        </p:spPr>
        <p:txBody>
          <a:bodyPr wrap="none" rtlCol="0">
            <a:spAutoFit/>
          </a:bodyPr>
          <a:lstStyle/>
          <a:p>
            <a:r>
              <a:rPr lang="en-US" altLang="zh-CN" dirty="0" err="1"/>
              <a:t>Mythril</a:t>
            </a:r>
            <a:r>
              <a:rPr lang="en-US" altLang="zh-CN" dirty="0"/>
              <a:t> knows that </a:t>
            </a:r>
            <a:r>
              <a:rPr lang="en-US" altLang="zh-CN" b="1" dirty="0"/>
              <a:t>a==3 is false</a:t>
            </a:r>
            <a:endParaRPr lang="zh-CN" altLang="en-US" b="1" dirty="0"/>
          </a:p>
        </p:txBody>
      </p:sp>
      <p:sp>
        <p:nvSpPr>
          <p:cNvPr id="13" name="TextBox 12">
            <a:extLst>
              <a:ext uri="{FF2B5EF4-FFF2-40B4-BE49-F238E27FC236}">
                <a16:creationId xmlns:a16="http://schemas.microsoft.com/office/drawing/2014/main" id="{948ABFDF-5881-4309-A269-28585B8989F4}"/>
              </a:ext>
            </a:extLst>
          </p:cNvPr>
          <p:cNvSpPr txBox="1"/>
          <p:nvPr/>
        </p:nvSpPr>
        <p:spPr>
          <a:xfrm>
            <a:off x="4797051" y="102000"/>
            <a:ext cx="1939955" cy="461665"/>
          </a:xfrm>
          <a:prstGeom prst="rect">
            <a:avLst/>
          </a:prstGeom>
          <a:noFill/>
        </p:spPr>
        <p:txBody>
          <a:bodyPr wrap="none" rtlCol="0">
            <a:spAutoFit/>
          </a:bodyPr>
          <a:lstStyle/>
          <a:p>
            <a:r>
              <a:rPr lang="en-US" altLang="zh-CN" sz="2400" b="1" dirty="0"/>
              <a:t>Case study 2</a:t>
            </a:r>
            <a:endParaRPr lang="zh-CN" altLang="en-US" sz="2400" b="1" dirty="0"/>
          </a:p>
        </p:txBody>
      </p:sp>
      <p:cxnSp>
        <p:nvCxnSpPr>
          <p:cNvPr id="15" name="Straight Connector 14">
            <a:extLst>
              <a:ext uri="{FF2B5EF4-FFF2-40B4-BE49-F238E27FC236}">
                <a16:creationId xmlns:a16="http://schemas.microsoft.com/office/drawing/2014/main" id="{228E5EF7-8B64-4C60-BD4E-BA322752B682}"/>
              </a:ext>
            </a:extLst>
          </p:cNvPr>
          <p:cNvCxnSpPr/>
          <p:nvPr/>
        </p:nvCxnSpPr>
        <p:spPr>
          <a:xfrm>
            <a:off x="2143760" y="2661920"/>
            <a:ext cx="14224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679B0D-815A-437C-879F-F226A523C359}"/>
              </a:ext>
            </a:extLst>
          </p:cNvPr>
          <p:cNvCxnSpPr>
            <a:cxnSpLocks/>
          </p:cNvCxnSpPr>
          <p:nvPr/>
        </p:nvCxnSpPr>
        <p:spPr>
          <a:xfrm>
            <a:off x="1684867" y="1737360"/>
            <a:ext cx="458893"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D00FCB8-D65A-4304-A9E7-541702F1A0B8}"/>
              </a:ext>
            </a:extLst>
          </p:cNvPr>
          <p:cNvSpPr txBox="1"/>
          <p:nvPr/>
        </p:nvSpPr>
        <p:spPr>
          <a:xfrm>
            <a:off x="5574818" y="797322"/>
            <a:ext cx="5940646" cy="646331"/>
          </a:xfrm>
          <a:prstGeom prst="rect">
            <a:avLst/>
          </a:prstGeom>
          <a:noFill/>
        </p:spPr>
        <p:txBody>
          <a:bodyPr wrap="square" rtlCol="0">
            <a:spAutoFit/>
          </a:bodyPr>
          <a:lstStyle/>
          <a:p>
            <a:r>
              <a:rPr lang="en-US" altLang="zh-CN" b="1" dirty="0"/>
              <a:t>Change the order </a:t>
            </a:r>
            <a:r>
              <a:rPr lang="en-US" altLang="zh-CN" dirty="0"/>
              <a:t>of the conditions in the require statement in function </a:t>
            </a:r>
            <a:r>
              <a:rPr lang="en-US" altLang="zh-CN" dirty="0" err="1"/>
              <a:t>setC</a:t>
            </a:r>
            <a:r>
              <a:rPr lang="en-US" altLang="zh-CN" dirty="0"/>
              <a:t>()</a:t>
            </a:r>
            <a:endParaRPr lang="zh-CN" altLang="en-US" dirty="0"/>
          </a:p>
        </p:txBody>
      </p:sp>
      <p:sp>
        <p:nvSpPr>
          <p:cNvPr id="17" name="TextBox 16">
            <a:extLst>
              <a:ext uri="{FF2B5EF4-FFF2-40B4-BE49-F238E27FC236}">
                <a16:creationId xmlns:a16="http://schemas.microsoft.com/office/drawing/2014/main" id="{76B9920D-4D0F-46A7-9757-42A1AEE9D6FC}"/>
              </a:ext>
            </a:extLst>
          </p:cNvPr>
          <p:cNvSpPr txBox="1"/>
          <p:nvPr/>
        </p:nvSpPr>
        <p:spPr>
          <a:xfrm>
            <a:off x="5669452" y="1598038"/>
            <a:ext cx="6346817" cy="646331"/>
          </a:xfrm>
          <a:prstGeom prst="rect">
            <a:avLst/>
          </a:prstGeom>
          <a:noFill/>
        </p:spPr>
        <p:txBody>
          <a:bodyPr wrap="square" rtlCol="0">
            <a:spAutoFit/>
          </a:bodyPr>
          <a:lstStyle/>
          <a:p>
            <a:r>
              <a:rPr lang="en-US" altLang="zh-CN" dirty="0"/>
              <a:t>Ran </a:t>
            </a:r>
            <a:r>
              <a:rPr lang="en-US" altLang="zh-CN" dirty="0" err="1"/>
              <a:t>Mpro</a:t>
            </a:r>
            <a:r>
              <a:rPr lang="en-US" altLang="zh-CN" dirty="0"/>
              <a:t> and </a:t>
            </a:r>
            <a:r>
              <a:rPr lang="en-US" altLang="zh-CN" dirty="0" err="1"/>
              <a:t>Mythril</a:t>
            </a:r>
            <a:r>
              <a:rPr lang="en-US" altLang="zh-CN" dirty="0"/>
              <a:t> on the test contract on the left by setting the depth limit to </a:t>
            </a:r>
            <a:r>
              <a:rPr lang="en-US" altLang="zh-CN" b="1" dirty="0"/>
              <a:t>1</a:t>
            </a:r>
            <a:r>
              <a:rPr lang="en-US" altLang="zh-CN" dirty="0"/>
              <a:t>, other parameters default values.</a:t>
            </a:r>
            <a:endParaRPr lang="zh-CN" altLang="en-US" dirty="0"/>
          </a:p>
        </p:txBody>
      </p:sp>
      <p:sp>
        <p:nvSpPr>
          <p:cNvPr id="18" name="TextBox 17">
            <a:extLst>
              <a:ext uri="{FF2B5EF4-FFF2-40B4-BE49-F238E27FC236}">
                <a16:creationId xmlns:a16="http://schemas.microsoft.com/office/drawing/2014/main" id="{ADA59E29-7B0C-44FB-A39F-9CB7A053CF15}"/>
              </a:ext>
            </a:extLst>
          </p:cNvPr>
          <p:cNvSpPr txBox="1"/>
          <p:nvPr/>
        </p:nvSpPr>
        <p:spPr>
          <a:xfrm>
            <a:off x="5669451" y="2294085"/>
            <a:ext cx="6346817" cy="1200329"/>
          </a:xfrm>
          <a:prstGeom prst="rect">
            <a:avLst/>
          </a:prstGeom>
          <a:noFill/>
        </p:spPr>
        <p:txBody>
          <a:bodyPr wrap="square" rtlCol="0">
            <a:spAutoFit/>
          </a:bodyPr>
          <a:lstStyle/>
          <a:p>
            <a:r>
              <a:rPr lang="en-US" altLang="zh-CN" b="1" dirty="0"/>
              <a:t>Results: </a:t>
            </a:r>
          </a:p>
          <a:p>
            <a:pPr lvl="1"/>
            <a:r>
              <a:rPr lang="en-US" altLang="zh-CN" dirty="0"/>
              <a:t>both </a:t>
            </a:r>
            <a:r>
              <a:rPr lang="en-US" altLang="zh-CN" dirty="0" err="1"/>
              <a:t>Mpro</a:t>
            </a:r>
            <a:r>
              <a:rPr lang="en-US" altLang="zh-CN" dirty="0"/>
              <a:t> and </a:t>
            </a:r>
            <a:r>
              <a:rPr lang="en-US" altLang="zh-CN" dirty="0" err="1"/>
              <a:t>Mythril</a:t>
            </a:r>
            <a:r>
              <a:rPr lang="en-US" altLang="zh-CN" dirty="0"/>
              <a:t> generate the same number of states and have the same coverage. So, in this case, </a:t>
            </a:r>
            <a:r>
              <a:rPr lang="en-US" altLang="zh-CN" dirty="0" err="1"/>
              <a:t>Mpro</a:t>
            </a:r>
            <a:r>
              <a:rPr lang="en-US" altLang="zh-CN" dirty="0"/>
              <a:t> does know that the conditions in the requirement is false.</a:t>
            </a:r>
            <a:endParaRPr lang="zh-CN" altLang="en-US" dirty="0"/>
          </a:p>
        </p:txBody>
      </p:sp>
      <p:cxnSp>
        <p:nvCxnSpPr>
          <p:cNvPr id="19" name="Straight Connector 18">
            <a:extLst>
              <a:ext uri="{FF2B5EF4-FFF2-40B4-BE49-F238E27FC236}">
                <a16:creationId xmlns:a16="http://schemas.microsoft.com/office/drawing/2014/main" id="{F4E1D2D0-8C43-400F-A418-52841ABC47B4}"/>
              </a:ext>
            </a:extLst>
          </p:cNvPr>
          <p:cNvCxnSpPr/>
          <p:nvPr/>
        </p:nvCxnSpPr>
        <p:spPr>
          <a:xfrm>
            <a:off x="3088640" y="4826000"/>
            <a:ext cx="47752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68A932-AE9F-4FBB-8CA3-3D6937F31267}"/>
              </a:ext>
            </a:extLst>
          </p:cNvPr>
          <p:cNvCxnSpPr/>
          <p:nvPr/>
        </p:nvCxnSpPr>
        <p:spPr>
          <a:xfrm>
            <a:off x="9133840" y="4826000"/>
            <a:ext cx="47752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AF3F2D-EF91-45A3-B975-6F3256896115}"/>
              </a:ext>
            </a:extLst>
          </p:cNvPr>
          <p:cNvCxnSpPr>
            <a:cxnSpLocks/>
          </p:cNvCxnSpPr>
          <p:nvPr/>
        </p:nvCxnSpPr>
        <p:spPr>
          <a:xfrm>
            <a:off x="1660313" y="5451075"/>
            <a:ext cx="666327"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880596-6C31-4900-9D8E-444BA918678C}"/>
              </a:ext>
            </a:extLst>
          </p:cNvPr>
          <p:cNvCxnSpPr>
            <a:cxnSpLocks/>
          </p:cNvCxnSpPr>
          <p:nvPr/>
        </p:nvCxnSpPr>
        <p:spPr>
          <a:xfrm>
            <a:off x="7669106" y="6045670"/>
            <a:ext cx="666327"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01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72268-E103-43F6-9565-EB5983964573}"/>
              </a:ext>
            </a:extLst>
          </p:cNvPr>
          <p:cNvPicPr>
            <a:picLocks noChangeAspect="1"/>
          </p:cNvPicPr>
          <p:nvPr/>
        </p:nvPicPr>
        <p:blipFill>
          <a:blip r:embed="rId2"/>
          <a:stretch>
            <a:fillRect/>
          </a:stretch>
        </p:blipFill>
        <p:spPr>
          <a:xfrm>
            <a:off x="341746" y="4238624"/>
            <a:ext cx="5133975" cy="2619375"/>
          </a:xfrm>
          <a:prstGeom prst="rect">
            <a:avLst/>
          </a:prstGeom>
        </p:spPr>
      </p:pic>
      <p:pic>
        <p:nvPicPr>
          <p:cNvPr id="5" name="Picture 4">
            <a:extLst>
              <a:ext uri="{FF2B5EF4-FFF2-40B4-BE49-F238E27FC236}">
                <a16:creationId xmlns:a16="http://schemas.microsoft.com/office/drawing/2014/main" id="{F94057B0-1428-4DD9-9F39-B07C96A07CA7}"/>
              </a:ext>
            </a:extLst>
          </p:cNvPr>
          <p:cNvPicPr>
            <a:picLocks noChangeAspect="1"/>
          </p:cNvPicPr>
          <p:nvPr/>
        </p:nvPicPr>
        <p:blipFill>
          <a:blip r:embed="rId3"/>
          <a:stretch>
            <a:fillRect/>
          </a:stretch>
        </p:blipFill>
        <p:spPr>
          <a:xfrm>
            <a:off x="6159966" y="4238625"/>
            <a:ext cx="5257800" cy="2619375"/>
          </a:xfrm>
          <a:prstGeom prst="rect">
            <a:avLst/>
          </a:prstGeom>
        </p:spPr>
      </p:pic>
      <p:pic>
        <p:nvPicPr>
          <p:cNvPr id="7" name="Picture 6">
            <a:extLst>
              <a:ext uri="{FF2B5EF4-FFF2-40B4-BE49-F238E27FC236}">
                <a16:creationId xmlns:a16="http://schemas.microsoft.com/office/drawing/2014/main" id="{E38E24AE-7F92-4859-8549-CCBC2C5E1654}"/>
              </a:ext>
            </a:extLst>
          </p:cNvPr>
          <p:cNvPicPr>
            <a:picLocks noChangeAspect="1"/>
          </p:cNvPicPr>
          <p:nvPr/>
        </p:nvPicPr>
        <p:blipFill>
          <a:blip r:embed="rId4"/>
          <a:stretch>
            <a:fillRect/>
          </a:stretch>
        </p:blipFill>
        <p:spPr>
          <a:xfrm>
            <a:off x="213093" y="122528"/>
            <a:ext cx="4391025" cy="3676650"/>
          </a:xfrm>
          <a:prstGeom prst="rect">
            <a:avLst/>
          </a:prstGeom>
        </p:spPr>
      </p:pic>
      <p:sp>
        <p:nvSpPr>
          <p:cNvPr id="2" name="TextBox 1">
            <a:extLst>
              <a:ext uri="{FF2B5EF4-FFF2-40B4-BE49-F238E27FC236}">
                <a16:creationId xmlns:a16="http://schemas.microsoft.com/office/drawing/2014/main" id="{E303CDE4-1A34-4C59-A580-2B9093836F02}"/>
              </a:ext>
            </a:extLst>
          </p:cNvPr>
          <p:cNvSpPr txBox="1"/>
          <p:nvPr/>
        </p:nvSpPr>
        <p:spPr>
          <a:xfrm>
            <a:off x="8362905" y="3779930"/>
            <a:ext cx="822661" cy="369332"/>
          </a:xfrm>
          <a:prstGeom prst="rect">
            <a:avLst/>
          </a:prstGeom>
          <a:noFill/>
        </p:spPr>
        <p:txBody>
          <a:bodyPr wrap="none" rtlCol="0">
            <a:spAutoFit/>
          </a:bodyPr>
          <a:lstStyle/>
          <a:p>
            <a:r>
              <a:rPr lang="en-US" altLang="zh-CN" b="1" dirty="0" err="1"/>
              <a:t>Mthril</a:t>
            </a:r>
            <a:endParaRPr lang="zh-CN" altLang="en-US" b="1" dirty="0"/>
          </a:p>
        </p:txBody>
      </p:sp>
      <p:sp>
        <p:nvSpPr>
          <p:cNvPr id="6" name="TextBox 5">
            <a:extLst>
              <a:ext uri="{FF2B5EF4-FFF2-40B4-BE49-F238E27FC236}">
                <a16:creationId xmlns:a16="http://schemas.microsoft.com/office/drawing/2014/main" id="{F4E4B979-77C9-4398-8C6F-82F5590DBF1D}"/>
              </a:ext>
            </a:extLst>
          </p:cNvPr>
          <p:cNvSpPr txBox="1"/>
          <p:nvPr/>
        </p:nvSpPr>
        <p:spPr>
          <a:xfrm>
            <a:off x="2148589" y="3649569"/>
            <a:ext cx="760144" cy="369332"/>
          </a:xfrm>
          <a:prstGeom prst="rect">
            <a:avLst/>
          </a:prstGeom>
          <a:noFill/>
        </p:spPr>
        <p:txBody>
          <a:bodyPr wrap="square" rtlCol="0">
            <a:spAutoFit/>
          </a:bodyPr>
          <a:lstStyle/>
          <a:p>
            <a:r>
              <a:rPr lang="en-US" altLang="zh-CN" b="1" dirty="0" err="1"/>
              <a:t>Mpro</a:t>
            </a:r>
            <a:endParaRPr lang="zh-CN" altLang="en-US" b="1" dirty="0"/>
          </a:p>
        </p:txBody>
      </p:sp>
      <p:sp>
        <p:nvSpPr>
          <p:cNvPr id="9" name="TextBox 8">
            <a:extLst>
              <a:ext uri="{FF2B5EF4-FFF2-40B4-BE49-F238E27FC236}">
                <a16:creationId xmlns:a16="http://schemas.microsoft.com/office/drawing/2014/main" id="{6A26FE11-729B-4BA0-9B98-91EE38EAC929}"/>
              </a:ext>
            </a:extLst>
          </p:cNvPr>
          <p:cNvSpPr txBox="1"/>
          <p:nvPr/>
        </p:nvSpPr>
        <p:spPr>
          <a:xfrm>
            <a:off x="4797051" y="102000"/>
            <a:ext cx="1939955" cy="461665"/>
          </a:xfrm>
          <a:prstGeom prst="rect">
            <a:avLst/>
          </a:prstGeom>
          <a:noFill/>
        </p:spPr>
        <p:txBody>
          <a:bodyPr wrap="none" rtlCol="0">
            <a:spAutoFit/>
          </a:bodyPr>
          <a:lstStyle/>
          <a:p>
            <a:r>
              <a:rPr lang="en-US" altLang="zh-CN" sz="2400" b="1" dirty="0"/>
              <a:t>Case study 3</a:t>
            </a:r>
            <a:endParaRPr lang="zh-CN" altLang="en-US" sz="2400" b="1" dirty="0"/>
          </a:p>
        </p:txBody>
      </p:sp>
      <p:sp>
        <p:nvSpPr>
          <p:cNvPr id="10" name="TextBox 9">
            <a:extLst>
              <a:ext uri="{FF2B5EF4-FFF2-40B4-BE49-F238E27FC236}">
                <a16:creationId xmlns:a16="http://schemas.microsoft.com/office/drawing/2014/main" id="{30D0CBC1-62C8-41AA-9C84-18F0D174A0E0}"/>
              </a:ext>
            </a:extLst>
          </p:cNvPr>
          <p:cNvSpPr txBox="1"/>
          <p:nvPr/>
        </p:nvSpPr>
        <p:spPr>
          <a:xfrm>
            <a:off x="5632090" y="710962"/>
            <a:ext cx="6346817" cy="646331"/>
          </a:xfrm>
          <a:prstGeom prst="rect">
            <a:avLst/>
          </a:prstGeom>
          <a:noFill/>
        </p:spPr>
        <p:txBody>
          <a:bodyPr wrap="square" rtlCol="0">
            <a:spAutoFit/>
          </a:bodyPr>
          <a:lstStyle/>
          <a:p>
            <a:r>
              <a:rPr lang="en-US" altLang="zh-CN" dirty="0"/>
              <a:t>Ran </a:t>
            </a:r>
            <a:r>
              <a:rPr lang="en-US" altLang="zh-CN" dirty="0" err="1"/>
              <a:t>Mpro</a:t>
            </a:r>
            <a:r>
              <a:rPr lang="en-US" altLang="zh-CN" dirty="0"/>
              <a:t> and </a:t>
            </a:r>
            <a:r>
              <a:rPr lang="en-US" altLang="zh-CN" dirty="0" err="1"/>
              <a:t>Mythril</a:t>
            </a:r>
            <a:r>
              <a:rPr lang="en-US" altLang="zh-CN" dirty="0"/>
              <a:t> on the test contract on the left by setting the depth limit to </a:t>
            </a:r>
            <a:r>
              <a:rPr lang="en-US" altLang="zh-CN" b="1" dirty="0"/>
              <a:t>2</a:t>
            </a:r>
            <a:r>
              <a:rPr lang="en-US" altLang="zh-CN" dirty="0"/>
              <a:t>, other parameters default values.</a:t>
            </a:r>
            <a:endParaRPr lang="zh-CN" altLang="en-US" dirty="0"/>
          </a:p>
        </p:txBody>
      </p:sp>
      <p:sp>
        <p:nvSpPr>
          <p:cNvPr id="4" name="TextBox 3">
            <a:extLst>
              <a:ext uri="{FF2B5EF4-FFF2-40B4-BE49-F238E27FC236}">
                <a16:creationId xmlns:a16="http://schemas.microsoft.com/office/drawing/2014/main" id="{9E7DF726-8ACF-40DA-B7F4-D6DD17B3199C}"/>
              </a:ext>
            </a:extLst>
          </p:cNvPr>
          <p:cNvSpPr txBox="1"/>
          <p:nvPr/>
        </p:nvSpPr>
        <p:spPr>
          <a:xfrm>
            <a:off x="5831840" y="1757680"/>
            <a:ext cx="5678157" cy="923330"/>
          </a:xfrm>
          <a:prstGeom prst="rect">
            <a:avLst/>
          </a:prstGeom>
          <a:noFill/>
        </p:spPr>
        <p:txBody>
          <a:bodyPr wrap="none" rtlCol="0">
            <a:spAutoFit/>
          </a:bodyPr>
          <a:lstStyle/>
          <a:p>
            <a:r>
              <a:rPr lang="en-US" altLang="zh-CN" b="1" dirty="0"/>
              <a:t>Results:</a:t>
            </a:r>
          </a:p>
          <a:p>
            <a:pPr lvl="1"/>
            <a:r>
              <a:rPr lang="en-US" altLang="zh-CN" dirty="0" err="1"/>
              <a:t>Mpro</a:t>
            </a:r>
            <a:r>
              <a:rPr lang="en-US" altLang="zh-CN" dirty="0"/>
              <a:t> generates 590 states while </a:t>
            </a:r>
            <a:r>
              <a:rPr lang="en-US" altLang="zh-CN" dirty="0" err="1"/>
              <a:t>Mythril</a:t>
            </a:r>
            <a:r>
              <a:rPr lang="en-US" altLang="zh-CN" dirty="0"/>
              <a:t> 186 states.</a:t>
            </a:r>
          </a:p>
          <a:p>
            <a:pPr lvl="1"/>
            <a:r>
              <a:rPr lang="en-US" altLang="zh-CN" dirty="0" err="1"/>
              <a:t>Mpro</a:t>
            </a:r>
            <a:r>
              <a:rPr lang="en-US" altLang="zh-CN" dirty="0"/>
              <a:t> gets 99.38% coverage while </a:t>
            </a:r>
            <a:r>
              <a:rPr lang="en-US" altLang="zh-CN" dirty="0" err="1"/>
              <a:t>Mythril</a:t>
            </a:r>
            <a:r>
              <a:rPr lang="en-US" altLang="zh-CN" dirty="0"/>
              <a:t> 85.80%.</a:t>
            </a:r>
            <a:endParaRPr lang="zh-CN" altLang="en-US" dirty="0"/>
          </a:p>
        </p:txBody>
      </p:sp>
      <p:cxnSp>
        <p:nvCxnSpPr>
          <p:cNvPr id="12" name="Straight Connector 11">
            <a:extLst>
              <a:ext uri="{FF2B5EF4-FFF2-40B4-BE49-F238E27FC236}">
                <a16:creationId xmlns:a16="http://schemas.microsoft.com/office/drawing/2014/main" id="{85F77674-3385-4AA0-92BC-4211AE02A96E}"/>
              </a:ext>
            </a:extLst>
          </p:cNvPr>
          <p:cNvCxnSpPr/>
          <p:nvPr/>
        </p:nvCxnSpPr>
        <p:spPr>
          <a:xfrm>
            <a:off x="3088640" y="4886960"/>
            <a:ext cx="46736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8926D9-C608-4B09-B10F-6B33B019A725}"/>
              </a:ext>
            </a:extLst>
          </p:cNvPr>
          <p:cNvCxnSpPr/>
          <p:nvPr/>
        </p:nvCxnSpPr>
        <p:spPr>
          <a:xfrm>
            <a:off x="8930640" y="4886960"/>
            <a:ext cx="46736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2C164A1-535D-4BF3-8042-5E84D7AD5274}"/>
              </a:ext>
            </a:extLst>
          </p:cNvPr>
          <p:cNvCxnSpPr>
            <a:cxnSpLocks/>
          </p:cNvCxnSpPr>
          <p:nvPr/>
        </p:nvCxnSpPr>
        <p:spPr>
          <a:xfrm>
            <a:off x="1645920" y="5486400"/>
            <a:ext cx="64008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B9B47C-190A-4C9C-ACF5-2A0104F50A44}"/>
              </a:ext>
            </a:extLst>
          </p:cNvPr>
          <p:cNvCxnSpPr>
            <a:cxnSpLocks/>
          </p:cNvCxnSpPr>
          <p:nvPr/>
        </p:nvCxnSpPr>
        <p:spPr>
          <a:xfrm>
            <a:off x="7440126" y="6106160"/>
            <a:ext cx="64008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5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40B6B-BBA8-4724-8B80-6433BD2436FE}"/>
              </a:ext>
            </a:extLst>
          </p:cNvPr>
          <p:cNvSpPr txBox="1"/>
          <p:nvPr/>
        </p:nvSpPr>
        <p:spPr>
          <a:xfrm>
            <a:off x="4797051" y="102000"/>
            <a:ext cx="1939955" cy="461665"/>
          </a:xfrm>
          <a:prstGeom prst="rect">
            <a:avLst/>
          </a:prstGeom>
          <a:noFill/>
        </p:spPr>
        <p:txBody>
          <a:bodyPr wrap="none" rtlCol="0">
            <a:spAutoFit/>
          </a:bodyPr>
          <a:lstStyle/>
          <a:p>
            <a:r>
              <a:rPr lang="en-US" altLang="zh-CN" sz="2400" b="1" dirty="0"/>
              <a:t>Case study 3</a:t>
            </a:r>
            <a:endParaRPr lang="zh-CN" altLang="en-US" sz="2400" b="1" dirty="0"/>
          </a:p>
        </p:txBody>
      </p:sp>
      <p:sp>
        <p:nvSpPr>
          <p:cNvPr id="4" name="TextBox 3">
            <a:extLst>
              <a:ext uri="{FF2B5EF4-FFF2-40B4-BE49-F238E27FC236}">
                <a16:creationId xmlns:a16="http://schemas.microsoft.com/office/drawing/2014/main" id="{D00180E0-3A6D-47CB-8E45-38D370977A27}"/>
              </a:ext>
            </a:extLst>
          </p:cNvPr>
          <p:cNvSpPr txBox="1"/>
          <p:nvPr/>
        </p:nvSpPr>
        <p:spPr>
          <a:xfrm>
            <a:off x="91440" y="894080"/>
            <a:ext cx="11785600" cy="4247317"/>
          </a:xfrm>
          <a:prstGeom prst="rect">
            <a:avLst/>
          </a:prstGeom>
          <a:noFill/>
        </p:spPr>
        <p:txBody>
          <a:bodyPr wrap="square" rtlCol="0">
            <a:spAutoFit/>
          </a:bodyPr>
          <a:lstStyle/>
          <a:p>
            <a:pPr lvl="1"/>
            <a:r>
              <a:rPr lang="en-US" altLang="zh-CN" b="1" dirty="0" err="1"/>
              <a:t>Mpro</a:t>
            </a:r>
            <a:r>
              <a:rPr lang="en-US" altLang="zh-CN" b="1" dirty="0"/>
              <a:t> generates 590 states while </a:t>
            </a:r>
            <a:r>
              <a:rPr lang="en-US" altLang="zh-CN" b="1" dirty="0" err="1"/>
              <a:t>Mythril</a:t>
            </a:r>
            <a:r>
              <a:rPr lang="en-US" altLang="zh-CN" b="1" dirty="0"/>
              <a:t> only produces 186 states</a:t>
            </a:r>
            <a:r>
              <a:rPr lang="en-US" altLang="zh-CN" dirty="0"/>
              <a:t>.</a:t>
            </a:r>
          </a:p>
          <a:p>
            <a:pPr lvl="2"/>
            <a:r>
              <a:rPr lang="en-US" altLang="zh-CN" dirty="0"/>
              <a:t> This is because </a:t>
            </a:r>
            <a:r>
              <a:rPr lang="en-US" altLang="zh-CN" dirty="0" err="1"/>
              <a:t>Mpro</a:t>
            </a:r>
            <a:r>
              <a:rPr lang="en-US" altLang="zh-CN" dirty="0"/>
              <a:t> executes sequences up to depth 2 whereas </a:t>
            </a:r>
            <a:r>
              <a:rPr lang="en-US" altLang="zh-CN" dirty="0" err="1"/>
              <a:t>Mythril</a:t>
            </a:r>
            <a:r>
              <a:rPr lang="en-US" altLang="zh-CN" dirty="0"/>
              <a:t> only executes sequences up to depth 1 (The execution traces of both tools are shown in the next slide.)</a:t>
            </a:r>
          </a:p>
          <a:p>
            <a:pPr lvl="2"/>
            <a:endParaRPr lang="en-US" altLang="zh-CN" dirty="0"/>
          </a:p>
          <a:p>
            <a:pPr lvl="2"/>
            <a:r>
              <a:rPr lang="en-US" altLang="zh-CN" dirty="0"/>
              <a:t>The reason why </a:t>
            </a:r>
            <a:r>
              <a:rPr lang="en-US" altLang="zh-CN" dirty="0" err="1"/>
              <a:t>Mythril</a:t>
            </a:r>
            <a:r>
              <a:rPr lang="en-US" altLang="zh-CN" dirty="0"/>
              <a:t> does not execute sequences up to depth 2 is that there are no feasible states generated at the end of depth 1. The execution of all paths reverts. And this can be verified as true because we can see that the conditions in both functions are false. </a:t>
            </a:r>
          </a:p>
          <a:p>
            <a:pPr lvl="2"/>
            <a:endParaRPr lang="en-US" altLang="zh-CN" dirty="0"/>
          </a:p>
          <a:p>
            <a:pPr lvl="2"/>
            <a:r>
              <a:rPr lang="en-US" altLang="zh-CN" dirty="0" err="1"/>
              <a:t>Mpro</a:t>
            </a:r>
            <a:r>
              <a:rPr lang="en-US" altLang="zh-CN" dirty="0"/>
              <a:t>, anyhow, generates two states at the end of depth 1 ( which are infeasible). Then </a:t>
            </a:r>
            <a:r>
              <a:rPr lang="en-US" altLang="zh-CN" dirty="0" err="1"/>
              <a:t>Mpro</a:t>
            </a:r>
            <a:r>
              <a:rPr lang="en-US" altLang="zh-CN" dirty="0"/>
              <a:t> continues to execute the next transaction on these infeasible states. </a:t>
            </a:r>
          </a:p>
          <a:p>
            <a:pPr lvl="1"/>
            <a:endParaRPr lang="en-US" altLang="zh-CN" dirty="0"/>
          </a:p>
          <a:p>
            <a:pPr lvl="1"/>
            <a:endParaRPr lang="en-US" altLang="zh-CN" dirty="0"/>
          </a:p>
          <a:p>
            <a:pPr lvl="1"/>
            <a:r>
              <a:rPr lang="en-US" altLang="zh-CN" b="1" dirty="0" err="1"/>
              <a:t>Mpro</a:t>
            </a:r>
            <a:r>
              <a:rPr lang="en-US" altLang="zh-CN" b="1" dirty="0"/>
              <a:t> gets 99.38% coverage while </a:t>
            </a:r>
            <a:r>
              <a:rPr lang="en-US" altLang="zh-CN" b="1" dirty="0" err="1"/>
              <a:t>Mythril</a:t>
            </a:r>
            <a:r>
              <a:rPr lang="en-US" altLang="zh-CN" b="1" dirty="0"/>
              <a:t> 85.80%.</a:t>
            </a:r>
          </a:p>
          <a:p>
            <a:pPr lvl="2"/>
            <a:r>
              <a:rPr lang="en-US" altLang="zh-CN" dirty="0"/>
              <a:t>As </a:t>
            </a:r>
            <a:r>
              <a:rPr lang="en-US" altLang="zh-CN" dirty="0" err="1"/>
              <a:t>Mpro</a:t>
            </a:r>
            <a:r>
              <a:rPr lang="en-US" altLang="zh-CN" dirty="0"/>
              <a:t> executes all paths in the contract, so the coverage is 99.38%. Note that it is impossible to get 100% coverage as there is some code appended by compiler.</a:t>
            </a:r>
            <a:endParaRPr lang="zh-CN" altLang="en-US" dirty="0"/>
          </a:p>
        </p:txBody>
      </p:sp>
    </p:spTree>
    <p:extLst>
      <p:ext uri="{BB962C8B-B14F-4D97-AF65-F5344CB8AC3E}">
        <p14:creationId xmlns:p14="http://schemas.microsoft.com/office/powerpoint/2010/main" val="107885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138ED5-2CF7-42B8-B6B6-73B8AA9E787E}"/>
              </a:ext>
            </a:extLst>
          </p:cNvPr>
          <p:cNvPicPr>
            <a:picLocks noChangeAspect="1"/>
          </p:cNvPicPr>
          <p:nvPr/>
        </p:nvPicPr>
        <p:blipFill>
          <a:blip r:embed="rId2"/>
          <a:stretch>
            <a:fillRect/>
          </a:stretch>
        </p:blipFill>
        <p:spPr>
          <a:xfrm>
            <a:off x="46687" y="663341"/>
            <a:ext cx="12192000" cy="3227911"/>
          </a:xfrm>
          <a:prstGeom prst="rect">
            <a:avLst/>
          </a:prstGeom>
        </p:spPr>
      </p:pic>
      <p:pic>
        <p:nvPicPr>
          <p:cNvPr id="5" name="Picture 4">
            <a:extLst>
              <a:ext uri="{FF2B5EF4-FFF2-40B4-BE49-F238E27FC236}">
                <a16:creationId xmlns:a16="http://schemas.microsoft.com/office/drawing/2014/main" id="{C76DAE47-DFA3-4142-BAAC-C73F580EBF07}"/>
              </a:ext>
            </a:extLst>
          </p:cNvPr>
          <p:cNvPicPr>
            <a:picLocks noChangeAspect="1"/>
          </p:cNvPicPr>
          <p:nvPr/>
        </p:nvPicPr>
        <p:blipFill>
          <a:blip r:embed="rId3"/>
          <a:stretch>
            <a:fillRect/>
          </a:stretch>
        </p:blipFill>
        <p:spPr>
          <a:xfrm>
            <a:off x="53735" y="4881743"/>
            <a:ext cx="7081063" cy="1604800"/>
          </a:xfrm>
          <a:prstGeom prst="rect">
            <a:avLst/>
          </a:prstGeom>
        </p:spPr>
      </p:pic>
      <p:cxnSp>
        <p:nvCxnSpPr>
          <p:cNvPr id="4" name="Straight Connector 3">
            <a:extLst>
              <a:ext uri="{FF2B5EF4-FFF2-40B4-BE49-F238E27FC236}">
                <a16:creationId xmlns:a16="http://schemas.microsoft.com/office/drawing/2014/main" id="{6AE25376-FA1D-4C52-8357-8DBC3327A330}"/>
              </a:ext>
            </a:extLst>
          </p:cNvPr>
          <p:cNvCxnSpPr/>
          <p:nvPr/>
        </p:nvCxnSpPr>
        <p:spPr>
          <a:xfrm flipH="1">
            <a:off x="5689600" y="870136"/>
            <a:ext cx="1391463" cy="281432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B01F33-7F64-47AB-9B99-97AA7333A112}"/>
              </a:ext>
            </a:extLst>
          </p:cNvPr>
          <p:cNvSpPr txBox="1"/>
          <p:nvPr/>
        </p:nvSpPr>
        <p:spPr>
          <a:xfrm>
            <a:off x="305815" y="294009"/>
            <a:ext cx="4394152" cy="369332"/>
          </a:xfrm>
          <a:prstGeom prst="rect">
            <a:avLst/>
          </a:prstGeom>
          <a:noFill/>
        </p:spPr>
        <p:txBody>
          <a:bodyPr wrap="none" rtlCol="0">
            <a:spAutoFit/>
          </a:bodyPr>
          <a:lstStyle/>
          <a:p>
            <a:r>
              <a:rPr lang="en-US" altLang="zh-CN" dirty="0"/>
              <a:t>Execution trace of </a:t>
            </a:r>
            <a:r>
              <a:rPr lang="en-US" altLang="zh-CN" dirty="0" err="1"/>
              <a:t>Mpro</a:t>
            </a:r>
            <a:r>
              <a:rPr lang="en-US" altLang="zh-CN" dirty="0"/>
              <a:t> on contract test_3</a:t>
            </a:r>
            <a:endParaRPr lang="zh-CN" altLang="en-US" dirty="0"/>
          </a:p>
        </p:txBody>
      </p:sp>
      <p:sp>
        <p:nvSpPr>
          <p:cNvPr id="9" name="TextBox 8">
            <a:extLst>
              <a:ext uri="{FF2B5EF4-FFF2-40B4-BE49-F238E27FC236}">
                <a16:creationId xmlns:a16="http://schemas.microsoft.com/office/drawing/2014/main" id="{3B731718-0AF2-422F-84FA-FD5452BF5D4F}"/>
              </a:ext>
            </a:extLst>
          </p:cNvPr>
          <p:cNvSpPr txBox="1"/>
          <p:nvPr/>
        </p:nvSpPr>
        <p:spPr>
          <a:xfrm>
            <a:off x="53735" y="4457224"/>
            <a:ext cx="4538422" cy="369332"/>
          </a:xfrm>
          <a:prstGeom prst="rect">
            <a:avLst/>
          </a:prstGeom>
          <a:noFill/>
        </p:spPr>
        <p:txBody>
          <a:bodyPr wrap="none" rtlCol="0">
            <a:spAutoFit/>
          </a:bodyPr>
          <a:lstStyle/>
          <a:p>
            <a:r>
              <a:rPr lang="en-US" altLang="zh-CN" dirty="0"/>
              <a:t>Execution trace of </a:t>
            </a:r>
            <a:r>
              <a:rPr lang="en-US" altLang="zh-CN" dirty="0" err="1"/>
              <a:t>Mythril</a:t>
            </a:r>
            <a:r>
              <a:rPr lang="en-US" altLang="zh-CN" dirty="0"/>
              <a:t> on contract test_3</a:t>
            </a:r>
            <a:endParaRPr lang="zh-CN" altLang="en-US" dirty="0"/>
          </a:p>
        </p:txBody>
      </p:sp>
      <p:sp>
        <p:nvSpPr>
          <p:cNvPr id="10" name="TextBox 9">
            <a:extLst>
              <a:ext uri="{FF2B5EF4-FFF2-40B4-BE49-F238E27FC236}">
                <a16:creationId xmlns:a16="http://schemas.microsoft.com/office/drawing/2014/main" id="{B9DC74F2-C2B7-428F-A154-E65007686F1A}"/>
              </a:ext>
            </a:extLst>
          </p:cNvPr>
          <p:cNvSpPr txBox="1"/>
          <p:nvPr/>
        </p:nvSpPr>
        <p:spPr>
          <a:xfrm>
            <a:off x="1824140" y="2406634"/>
            <a:ext cx="979755" cy="369332"/>
          </a:xfrm>
          <a:prstGeom prst="rect">
            <a:avLst/>
          </a:prstGeom>
          <a:noFill/>
        </p:spPr>
        <p:txBody>
          <a:bodyPr wrap="none" rtlCol="0">
            <a:spAutoFit/>
          </a:bodyPr>
          <a:lstStyle/>
          <a:p>
            <a:r>
              <a:rPr lang="en-US" altLang="zh-CN" dirty="0">
                <a:solidFill>
                  <a:srgbClr val="FF0000"/>
                </a:solidFill>
              </a:rPr>
              <a:t>Depth 1</a:t>
            </a:r>
            <a:endParaRPr lang="zh-CN" altLang="en-US" dirty="0">
              <a:solidFill>
                <a:srgbClr val="FF0000"/>
              </a:solidFill>
            </a:endParaRPr>
          </a:p>
        </p:txBody>
      </p:sp>
      <p:sp>
        <p:nvSpPr>
          <p:cNvPr id="11" name="TextBox 10">
            <a:extLst>
              <a:ext uri="{FF2B5EF4-FFF2-40B4-BE49-F238E27FC236}">
                <a16:creationId xmlns:a16="http://schemas.microsoft.com/office/drawing/2014/main" id="{F517D4D7-AB04-459F-B959-C14323C4EE39}"/>
              </a:ext>
            </a:extLst>
          </p:cNvPr>
          <p:cNvSpPr txBox="1"/>
          <p:nvPr/>
        </p:nvSpPr>
        <p:spPr>
          <a:xfrm>
            <a:off x="6858000" y="2221968"/>
            <a:ext cx="979755" cy="369332"/>
          </a:xfrm>
          <a:prstGeom prst="rect">
            <a:avLst/>
          </a:prstGeom>
          <a:noFill/>
        </p:spPr>
        <p:txBody>
          <a:bodyPr wrap="none" rtlCol="0">
            <a:spAutoFit/>
          </a:bodyPr>
          <a:lstStyle/>
          <a:p>
            <a:r>
              <a:rPr lang="en-US" altLang="zh-CN" dirty="0">
                <a:solidFill>
                  <a:srgbClr val="FF0000"/>
                </a:solidFill>
              </a:rPr>
              <a:t>Depth 2</a:t>
            </a:r>
            <a:endParaRPr lang="zh-CN" altLang="en-US" dirty="0">
              <a:solidFill>
                <a:srgbClr val="FF0000"/>
              </a:solidFill>
            </a:endParaRPr>
          </a:p>
        </p:txBody>
      </p:sp>
      <p:cxnSp>
        <p:nvCxnSpPr>
          <p:cNvPr id="12" name="Straight Connector 11">
            <a:extLst>
              <a:ext uri="{FF2B5EF4-FFF2-40B4-BE49-F238E27FC236}">
                <a16:creationId xmlns:a16="http://schemas.microsoft.com/office/drawing/2014/main" id="{20F9DC2A-557E-4841-913B-CF4296488195}"/>
              </a:ext>
            </a:extLst>
          </p:cNvPr>
          <p:cNvCxnSpPr/>
          <p:nvPr/>
        </p:nvCxnSpPr>
        <p:spPr>
          <a:xfrm flipH="1">
            <a:off x="512667" y="776232"/>
            <a:ext cx="1391463" cy="281432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E3CB45-93EC-4EAD-A705-1BAE59C5AC9B}"/>
              </a:ext>
            </a:extLst>
          </p:cNvPr>
          <p:cNvSpPr txBox="1"/>
          <p:nvPr/>
        </p:nvSpPr>
        <p:spPr>
          <a:xfrm>
            <a:off x="53735" y="2328596"/>
            <a:ext cx="979755" cy="369332"/>
          </a:xfrm>
          <a:prstGeom prst="rect">
            <a:avLst/>
          </a:prstGeom>
          <a:noFill/>
        </p:spPr>
        <p:txBody>
          <a:bodyPr wrap="none" rtlCol="0">
            <a:spAutoFit/>
          </a:bodyPr>
          <a:lstStyle/>
          <a:p>
            <a:r>
              <a:rPr lang="en-US" altLang="zh-CN" dirty="0">
                <a:solidFill>
                  <a:srgbClr val="FF0000"/>
                </a:solidFill>
              </a:rPr>
              <a:t>Depth 0</a:t>
            </a:r>
            <a:endParaRPr lang="zh-CN" altLang="en-US" dirty="0">
              <a:solidFill>
                <a:srgbClr val="FF0000"/>
              </a:solidFill>
            </a:endParaRPr>
          </a:p>
        </p:txBody>
      </p:sp>
      <p:cxnSp>
        <p:nvCxnSpPr>
          <p:cNvPr id="14" name="Straight Connector 13">
            <a:extLst>
              <a:ext uri="{FF2B5EF4-FFF2-40B4-BE49-F238E27FC236}">
                <a16:creationId xmlns:a16="http://schemas.microsoft.com/office/drawing/2014/main" id="{32034F6A-5BEB-4A00-87F9-EB66A25B8877}"/>
              </a:ext>
            </a:extLst>
          </p:cNvPr>
          <p:cNvCxnSpPr>
            <a:cxnSpLocks/>
          </p:cNvCxnSpPr>
          <p:nvPr/>
        </p:nvCxnSpPr>
        <p:spPr>
          <a:xfrm flipH="1">
            <a:off x="1156958" y="4817199"/>
            <a:ext cx="747172" cy="1733887"/>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68A8D4-AD82-43E0-B28E-DFF26C3DC81F}"/>
              </a:ext>
            </a:extLst>
          </p:cNvPr>
          <p:cNvSpPr txBox="1"/>
          <p:nvPr/>
        </p:nvSpPr>
        <p:spPr>
          <a:xfrm>
            <a:off x="53735" y="5972036"/>
            <a:ext cx="979755" cy="369332"/>
          </a:xfrm>
          <a:prstGeom prst="rect">
            <a:avLst/>
          </a:prstGeom>
          <a:noFill/>
        </p:spPr>
        <p:txBody>
          <a:bodyPr wrap="none" rtlCol="0">
            <a:spAutoFit/>
          </a:bodyPr>
          <a:lstStyle/>
          <a:p>
            <a:r>
              <a:rPr lang="en-US" altLang="zh-CN" dirty="0">
                <a:solidFill>
                  <a:srgbClr val="FF0000"/>
                </a:solidFill>
              </a:rPr>
              <a:t>Depth 0</a:t>
            </a:r>
            <a:endParaRPr lang="zh-CN" altLang="en-US" dirty="0">
              <a:solidFill>
                <a:srgbClr val="FF0000"/>
              </a:solidFill>
            </a:endParaRPr>
          </a:p>
        </p:txBody>
      </p:sp>
      <p:sp>
        <p:nvSpPr>
          <p:cNvPr id="17" name="TextBox 16">
            <a:extLst>
              <a:ext uri="{FF2B5EF4-FFF2-40B4-BE49-F238E27FC236}">
                <a16:creationId xmlns:a16="http://schemas.microsoft.com/office/drawing/2014/main" id="{4A98FCA8-5A95-4D0C-AA38-23E29436A148}"/>
              </a:ext>
            </a:extLst>
          </p:cNvPr>
          <p:cNvSpPr txBox="1"/>
          <p:nvPr/>
        </p:nvSpPr>
        <p:spPr>
          <a:xfrm>
            <a:off x="1523136" y="6029360"/>
            <a:ext cx="979755" cy="369332"/>
          </a:xfrm>
          <a:prstGeom prst="rect">
            <a:avLst/>
          </a:prstGeom>
          <a:noFill/>
        </p:spPr>
        <p:txBody>
          <a:bodyPr wrap="none" rtlCol="0">
            <a:spAutoFit/>
          </a:bodyPr>
          <a:lstStyle/>
          <a:p>
            <a:r>
              <a:rPr lang="en-US" altLang="zh-CN" dirty="0">
                <a:solidFill>
                  <a:srgbClr val="FF0000"/>
                </a:solidFill>
              </a:rPr>
              <a:t>Depth 1</a:t>
            </a:r>
            <a:endParaRPr lang="zh-CN" altLang="en-US" dirty="0">
              <a:solidFill>
                <a:srgbClr val="FF0000"/>
              </a:solidFill>
            </a:endParaRPr>
          </a:p>
        </p:txBody>
      </p:sp>
    </p:spTree>
    <p:extLst>
      <p:ext uri="{BB962C8B-B14F-4D97-AF65-F5344CB8AC3E}">
        <p14:creationId xmlns:p14="http://schemas.microsoft.com/office/powerpoint/2010/main" val="284311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7016B-9B37-424F-A734-5529E5AB2A4E}"/>
              </a:ext>
            </a:extLst>
          </p:cNvPr>
          <p:cNvSpPr txBox="1"/>
          <p:nvPr/>
        </p:nvSpPr>
        <p:spPr>
          <a:xfrm>
            <a:off x="457200" y="548640"/>
            <a:ext cx="11582400" cy="5078313"/>
          </a:xfrm>
          <a:prstGeom prst="rect">
            <a:avLst/>
          </a:prstGeom>
          <a:noFill/>
        </p:spPr>
        <p:txBody>
          <a:bodyPr wrap="square" rtlCol="0">
            <a:spAutoFit/>
          </a:bodyPr>
          <a:lstStyle/>
          <a:p>
            <a:r>
              <a:rPr lang="en-US" altLang="zh-CN" b="1" dirty="0"/>
              <a:t>Discussion:</a:t>
            </a:r>
          </a:p>
          <a:p>
            <a:pPr lvl="1"/>
            <a:r>
              <a:rPr lang="en-US" altLang="zh-CN" dirty="0" err="1"/>
              <a:t>Mpro</a:t>
            </a:r>
            <a:r>
              <a:rPr lang="en-US" altLang="zh-CN" dirty="0"/>
              <a:t> claims that it can prune sequences, so the number of states generated is supposed to be lower than that generated by </a:t>
            </a:r>
            <a:r>
              <a:rPr lang="en-US" altLang="zh-CN" dirty="0" err="1"/>
              <a:t>Mythril</a:t>
            </a:r>
            <a:r>
              <a:rPr lang="en-US" altLang="zh-CN" dirty="0"/>
              <a:t>.  Nevertheless, case studies 1 and 3 show that this is not true.</a:t>
            </a:r>
          </a:p>
          <a:p>
            <a:pPr lvl="1"/>
            <a:endParaRPr lang="en-US" altLang="zh-CN" dirty="0"/>
          </a:p>
          <a:p>
            <a:pPr lvl="1"/>
            <a:r>
              <a:rPr lang="en-US" altLang="zh-CN" dirty="0" err="1"/>
              <a:t>Mpro</a:t>
            </a:r>
            <a:r>
              <a:rPr lang="en-US" altLang="zh-CN" dirty="0"/>
              <a:t> executes infeasible paths. At depth 1, </a:t>
            </a:r>
            <a:r>
              <a:rPr lang="en-US" altLang="zh-CN" dirty="0" err="1"/>
              <a:t>Mpro</a:t>
            </a:r>
            <a:r>
              <a:rPr lang="en-US" altLang="zh-CN" dirty="0"/>
              <a:t> uses the original execution engine of </a:t>
            </a:r>
            <a:r>
              <a:rPr lang="en-US" altLang="zh-CN" dirty="0" err="1"/>
              <a:t>Mythril</a:t>
            </a:r>
            <a:r>
              <a:rPr lang="en-US" altLang="zh-CN" dirty="0"/>
              <a:t>. So, by setting the depth to 1, the performances of </a:t>
            </a:r>
            <a:r>
              <a:rPr lang="en-US" altLang="zh-CN" dirty="0" err="1"/>
              <a:t>Mpro</a:t>
            </a:r>
            <a:r>
              <a:rPr lang="en-US" altLang="zh-CN" dirty="0"/>
              <a:t> and </a:t>
            </a:r>
            <a:r>
              <a:rPr lang="en-US" altLang="zh-CN" dirty="0" err="1"/>
              <a:t>Mythril</a:t>
            </a:r>
            <a:r>
              <a:rPr lang="en-US" altLang="zh-CN" dirty="0"/>
              <a:t> are supposed to be exactly the same. However, case study 1 suggest that this is not true.  But what is strange is that when changing the order of the conditions in the requirement, </a:t>
            </a:r>
            <a:r>
              <a:rPr lang="en-US" altLang="zh-CN" dirty="0" err="1"/>
              <a:t>Mpro</a:t>
            </a:r>
            <a:r>
              <a:rPr lang="en-US" altLang="zh-CN" dirty="0"/>
              <a:t> then has the same performance as </a:t>
            </a:r>
            <a:r>
              <a:rPr lang="en-US" altLang="zh-CN" dirty="0" err="1"/>
              <a:t>Mythril</a:t>
            </a:r>
            <a:r>
              <a:rPr lang="en-US" altLang="zh-CN" dirty="0"/>
              <a:t> (see case study 2). We think that </a:t>
            </a:r>
            <a:r>
              <a:rPr lang="en-US" altLang="zh-CN" dirty="0" err="1"/>
              <a:t>Mpro</a:t>
            </a:r>
            <a:r>
              <a:rPr lang="en-US" altLang="zh-CN" dirty="0"/>
              <a:t> does </a:t>
            </a:r>
            <a:r>
              <a:rPr lang="en-US" altLang="zh-CN"/>
              <a:t>not apply </a:t>
            </a:r>
            <a:r>
              <a:rPr lang="en-US" altLang="zh-CN" dirty="0"/>
              <a:t>the execution engine of </a:t>
            </a:r>
            <a:r>
              <a:rPr lang="en-US" altLang="zh-CN" dirty="0" err="1"/>
              <a:t>Mythril</a:t>
            </a:r>
            <a:r>
              <a:rPr lang="en-US" altLang="zh-CN" dirty="0"/>
              <a:t> as </a:t>
            </a:r>
            <a:r>
              <a:rPr lang="en-US" altLang="zh-CN" dirty="0" err="1"/>
              <a:t>Mythril</a:t>
            </a:r>
            <a:r>
              <a:rPr lang="en-US" altLang="zh-CN" dirty="0"/>
              <a:t> does.</a:t>
            </a:r>
          </a:p>
          <a:p>
            <a:pPr lvl="1"/>
            <a:endParaRPr lang="en-US" altLang="zh-CN" dirty="0"/>
          </a:p>
          <a:p>
            <a:pPr lvl="1"/>
            <a:r>
              <a:rPr lang="en-US" altLang="zh-CN" dirty="0" err="1"/>
              <a:t>Mpro</a:t>
            </a:r>
            <a:r>
              <a:rPr lang="en-US" altLang="zh-CN" dirty="0"/>
              <a:t> executes on infeasible states.  As shown in the third case study, </a:t>
            </a:r>
            <a:r>
              <a:rPr lang="en-US" altLang="zh-CN" dirty="0" err="1"/>
              <a:t>Mpro</a:t>
            </a:r>
            <a:r>
              <a:rPr lang="en-US" altLang="zh-CN" dirty="0"/>
              <a:t> generates two states at the end of depth 1, which are infeasible. But anyhow, </a:t>
            </a:r>
            <a:r>
              <a:rPr lang="en-US" altLang="zh-CN" dirty="0" err="1"/>
              <a:t>Mpro</a:t>
            </a:r>
            <a:r>
              <a:rPr lang="en-US" altLang="zh-CN" dirty="0"/>
              <a:t> does not check them, and then continue the execution on them in the next depth. </a:t>
            </a:r>
          </a:p>
          <a:p>
            <a:pPr lvl="1"/>
            <a:endParaRPr lang="en-US" altLang="zh-CN" dirty="0"/>
          </a:p>
          <a:p>
            <a:pPr lvl="1"/>
            <a:r>
              <a:rPr lang="en-US" altLang="zh-CN" dirty="0"/>
              <a:t>Based on the results of the above three case studies, we can say, </a:t>
            </a:r>
            <a:r>
              <a:rPr lang="en-US" altLang="zh-CN" dirty="0" err="1"/>
              <a:t>Mpro</a:t>
            </a:r>
            <a:r>
              <a:rPr lang="en-US" altLang="zh-CN" dirty="0"/>
              <a:t> does not work properly.</a:t>
            </a:r>
          </a:p>
          <a:p>
            <a:pPr lvl="1"/>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44563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5875">
          <a:solidFill>
            <a:srgbClr val="C0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784</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等线</vt:lpstr>
      <vt:lpstr>等线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Qiping</dc:creator>
  <cp:lastModifiedBy>Wei, Qiping</cp:lastModifiedBy>
  <cp:revision>5</cp:revision>
  <dcterms:created xsi:type="dcterms:W3CDTF">2022-01-31T03:59:23Z</dcterms:created>
  <dcterms:modified xsi:type="dcterms:W3CDTF">2022-01-31T06:04:16Z</dcterms:modified>
</cp:coreProperties>
</file>