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38CB-4FA6-6744-B7AF-FDBF93E812F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00E4E7B-07EA-59AA-9D12-0EAC3384A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3EAA638-73C3-6060-03EB-92C4D6CC3E1B}"/>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8F4C7C9A-291E-DDCE-6816-E317460741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88E291E-1C4B-94C9-A67A-82623E442435}"/>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131269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9E96-3B67-1F52-7281-3E18E81B899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432CF59-32D2-4443-C6AD-99F0C224486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850283-7872-733C-E3F9-E7A1841EAE33}"/>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2671041C-42CD-EAF3-4CEC-6C7B81089AC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E960F89-60FA-3D5F-983E-A094148B7710}"/>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352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D5727-9F6E-3739-4DEE-A75E02ACAA5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B33C9B0-6725-651C-7445-C16D89E2858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AF370B-061B-B0B0-E95E-ABB6A504A5A2}"/>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62E627F5-A15D-0A2A-8DAB-7503B3EE86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3088369-DE9D-701E-A6FF-A38CFC12D50F}"/>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37347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EF79-12F7-B860-5C75-34FE147AAE2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E234A31-A973-6D13-BBAE-EB2981A86C2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527CFDA-C6BD-0AAA-4781-4DC5BDDE3237}"/>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421E7881-1C72-03F6-29D3-12F0BFB286D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951EF61-5B2D-52A5-16F9-4E155F64BEAA}"/>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426603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DFB0-0307-6C2F-F2B4-C3A473C91E3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6081178-106F-6E81-E293-3B564F775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BBC530D-C33F-B6CD-E8DF-943E2E7DABCB}"/>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65A43365-131F-B5D6-93FC-514CE0054D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2EC20F2-CD13-422E-76CB-66E4F5815AE4}"/>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192233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A225-14F3-1AB4-9499-ECF890B5B0A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5DB8C2B-C227-351E-423C-07FB80C3934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02CC6E2-4030-9B29-7C37-5B04170A8A0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CF098B7-1DBD-E411-2926-CCC52264DB53}"/>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6" name="Footer Placeholder 5">
            <a:extLst>
              <a:ext uri="{FF2B5EF4-FFF2-40B4-BE49-F238E27FC236}">
                <a16:creationId xmlns:a16="http://schemas.microsoft.com/office/drawing/2014/main" id="{AC2660EF-4361-FF4C-1650-C3A2B1D7BC2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0DB3889-4A66-D98C-D558-C87A6F9F3E42}"/>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21434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F772-13AF-319F-6C78-F6F72E2BF99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F64672E-3F2E-1832-1D5A-05024372A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BD2B29A-0FDC-8446-3D32-C85E6C66354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9EB541D-FF93-7491-29A2-E84E1C9CB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D4903B1-6ABD-C346-2EFD-8F1886E1B5C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03806D2-78A3-8E25-4E03-1DEAC8023891}"/>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8" name="Footer Placeholder 7">
            <a:extLst>
              <a:ext uri="{FF2B5EF4-FFF2-40B4-BE49-F238E27FC236}">
                <a16:creationId xmlns:a16="http://schemas.microsoft.com/office/drawing/2014/main" id="{58C682A6-D178-6939-43DD-7E4F3E27F88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303B0B84-10B7-62A2-5A7A-FEDC2F1BBE1F}"/>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23697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D54B-0A52-B642-3A04-8AE3AE7754A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F4AFA3E-06EA-E167-BC45-9F0F79FB7D1A}"/>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4" name="Footer Placeholder 3">
            <a:extLst>
              <a:ext uri="{FF2B5EF4-FFF2-40B4-BE49-F238E27FC236}">
                <a16:creationId xmlns:a16="http://schemas.microsoft.com/office/drawing/2014/main" id="{31A38EDC-4BCC-1C85-2F7F-968D2805209F}"/>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BF0D337-96BF-A991-3260-20BB8AE8702C}"/>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34265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15B929-50E9-B4AA-7578-080D0A279862}"/>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3" name="Footer Placeholder 2">
            <a:extLst>
              <a:ext uri="{FF2B5EF4-FFF2-40B4-BE49-F238E27FC236}">
                <a16:creationId xmlns:a16="http://schemas.microsoft.com/office/drawing/2014/main" id="{7E794F27-9839-7F15-1BE5-2032D238D4F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8BC9EF0-D62E-00B8-E3C0-5C628A7AADC9}"/>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2353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1ED0-8315-5E87-8AC3-A3AF35A70F0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8D0F600-A848-A4AC-6566-F3A8164D8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A133BC83-AB23-7B2E-8FB5-8ECAFABCB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8677880-B440-47AC-2A15-E78EFF9D2990}"/>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6" name="Footer Placeholder 5">
            <a:extLst>
              <a:ext uri="{FF2B5EF4-FFF2-40B4-BE49-F238E27FC236}">
                <a16:creationId xmlns:a16="http://schemas.microsoft.com/office/drawing/2014/main" id="{2E5417E4-5150-9E59-EB81-AA4A8A1EBF6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A740E71-817F-5143-3EF1-477FA22816C3}"/>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40699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C46D-2FD7-4775-5BF2-FEF834521E9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43F5BD3-CE96-390C-8093-4FEE3C614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1DEEABC-48A5-BB14-18AE-66F621424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ED1DEE4-284B-116B-F0A7-C98DF924EF7F}"/>
              </a:ext>
            </a:extLst>
          </p:cNvPr>
          <p:cNvSpPr>
            <a:spLocks noGrp="1"/>
          </p:cNvSpPr>
          <p:nvPr>
            <p:ph type="dt" sz="half" idx="10"/>
          </p:nvPr>
        </p:nvSpPr>
        <p:spPr/>
        <p:txBody>
          <a:bodyPr/>
          <a:lstStyle/>
          <a:p>
            <a:fld id="{D9C02CD9-2D1B-459E-9AFB-4210A6A48D80}" type="datetimeFigureOut">
              <a:rPr lang="zh-CN" altLang="en-US" smtClean="0"/>
              <a:t>2022/7/29</a:t>
            </a:fld>
            <a:endParaRPr lang="zh-CN" altLang="en-US"/>
          </a:p>
        </p:txBody>
      </p:sp>
      <p:sp>
        <p:nvSpPr>
          <p:cNvPr id="6" name="Footer Placeholder 5">
            <a:extLst>
              <a:ext uri="{FF2B5EF4-FFF2-40B4-BE49-F238E27FC236}">
                <a16:creationId xmlns:a16="http://schemas.microsoft.com/office/drawing/2014/main" id="{9AD7FF14-9E70-B5D0-3428-4E3C6EA40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81350F8-E090-B7BA-23FC-36BAA889E829}"/>
              </a:ext>
            </a:extLst>
          </p:cNvPr>
          <p:cNvSpPr>
            <a:spLocks noGrp="1"/>
          </p:cNvSpPr>
          <p:nvPr>
            <p:ph type="sldNum" sz="quarter" idx="12"/>
          </p:nvPr>
        </p:nvSpPr>
        <p:spPr/>
        <p:txBody>
          <a:body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6181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50268-F1C7-131C-6FAB-DBD411A70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7B0CEF6-2CC9-18C5-2255-02C7DDAA5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3274DE7-30E6-AE58-E858-662DF0335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2CD9-2D1B-459E-9AFB-4210A6A48D80}" type="datetimeFigureOut">
              <a:rPr lang="zh-CN" altLang="en-US" smtClean="0"/>
              <a:t>2022/7/29</a:t>
            </a:fld>
            <a:endParaRPr lang="zh-CN" altLang="en-US"/>
          </a:p>
        </p:txBody>
      </p:sp>
      <p:sp>
        <p:nvSpPr>
          <p:cNvPr id="5" name="Footer Placeholder 4">
            <a:extLst>
              <a:ext uri="{FF2B5EF4-FFF2-40B4-BE49-F238E27FC236}">
                <a16:creationId xmlns:a16="http://schemas.microsoft.com/office/drawing/2014/main" id="{480ABF2A-D3B8-8DA2-E76B-7A3451C7C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7A9B4CE-B566-A66E-D0F7-861DB04BB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08CD5-2E7E-4F65-8E85-DFD9518085CF}" type="slidenum">
              <a:rPr lang="zh-CN" altLang="en-US" smtClean="0"/>
              <a:t>‹#›</a:t>
            </a:fld>
            <a:endParaRPr lang="zh-CN" altLang="en-US"/>
          </a:p>
        </p:txBody>
      </p:sp>
    </p:spTree>
    <p:extLst>
      <p:ext uri="{BB962C8B-B14F-4D97-AF65-F5344CB8AC3E}">
        <p14:creationId xmlns:p14="http://schemas.microsoft.com/office/powerpoint/2010/main" val="283765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621DE-14D0-D2B2-F433-6E02AE7A0027}"/>
              </a:ext>
            </a:extLst>
          </p:cNvPr>
          <p:cNvSpPr txBox="1"/>
          <p:nvPr/>
        </p:nvSpPr>
        <p:spPr>
          <a:xfrm>
            <a:off x="372359" y="197346"/>
            <a:ext cx="11447282" cy="6463308"/>
          </a:xfrm>
          <a:prstGeom prst="rect">
            <a:avLst/>
          </a:prstGeom>
          <a:noFill/>
        </p:spPr>
        <p:txBody>
          <a:bodyPr wrap="square">
            <a:spAutoFit/>
          </a:bodyPr>
          <a:lstStyle/>
          <a:p>
            <a:r>
              <a:rPr lang="zh-CN" altLang="en-US" dirty="0"/>
              <a:t>J08Container.sh</a:t>
            </a:r>
          </a:p>
          <a:p>
            <a:r>
              <a:rPr lang="zh-CN" altLang="en-US" dirty="0"/>
              <a:t>J30Container.sh</a:t>
            </a:r>
          </a:p>
          <a:p>
            <a:endParaRPr lang="zh-CN" altLang="en-US" dirty="0"/>
          </a:p>
          <a:p>
            <a:r>
              <a:rPr lang="zh-CN" altLang="en-US" dirty="0"/>
              <a:t>They act like an interface for a job, which run multiple containers in one compute node. For each container, it has assigned </a:t>
            </a:r>
            <a:r>
              <a:rPr lang="zh-CN" altLang="en-US" b="1" dirty="0"/>
              <a:t>4 CPUs</a:t>
            </a:r>
            <a:r>
              <a:rPr lang="zh-CN" altLang="en-US" dirty="0"/>
              <a:t>, no memory is set but memory is sufficient.</a:t>
            </a:r>
          </a:p>
          <a:p>
            <a:endParaRPr lang="zh-CN" altLang="en-US" dirty="0"/>
          </a:p>
          <a:p>
            <a:r>
              <a:rPr lang="zh-CN" altLang="en-US" b="1" dirty="0"/>
              <a:t>why we do not set memory?</a:t>
            </a:r>
          </a:p>
          <a:p>
            <a:r>
              <a:rPr lang="zh-CN" altLang="en-US" dirty="0"/>
              <a:t>Setting memory requires root privelige. As regular users, we do not have root permission on HPC(TACC). In addition, we do not want our programs to crash because of the lack of memory. If we were allowed to set the memory, it might happen that the assigned memory is not enough, which definitly would cause the running programs being killed. More importantly, the general performance of a container is determined by CPUs it has. If the memory is sufficient for the programs running within it, then the containers with the same CPUs should be equivalent in terms of performance.</a:t>
            </a:r>
          </a:p>
          <a:p>
            <a:endParaRPr lang="zh-CN" altLang="en-US" dirty="0"/>
          </a:p>
          <a:p>
            <a:r>
              <a:rPr lang="zh-CN" altLang="en-US" dirty="0"/>
              <a:t># parameters needed for these job-define files</a:t>
            </a:r>
          </a:p>
          <a:p>
            <a:r>
              <a:rPr lang="zh-CN" altLang="en-US" b="1" dirty="0"/>
              <a:t>group_index_start=$1   </a:t>
            </a:r>
            <a:r>
              <a:rPr lang="zh-CN" altLang="en-US" dirty="0"/>
              <a:t># specify the index that will be used with group_name_prefix to identify the folders. each folder contains the files necessary for the target program to run within a container.</a:t>
            </a:r>
          </a:p>
          <a:p>
            <a:r>
              <a:rPr lang="zh-CN" altLang="en-US" b="1" dirty="0"/>
              <a:t>group_name_prefix=$2  </a:t>
            </a:r>
            <a:r>
              <a:rPr lang="zh-CN" altLang="en-US" dirty="0"/>
              <a:t># the prefix of the folder name</a:t>
            </a:r>
          </a:p>
          <a:p>
            <a:r>
              <a:rPr lang="zh-CN" altLang="en-US" b="1" dirty="0"/>
              <a:t>run_script=$3   </a:t>
            </a:r>
            <a:r>
              <a:rPr lang="zh-CN" altLang="en-US" dirty="0"/>
              <a:t># the script running within a container</a:t>
            </a:r>
          </a:p>
          <a:p>
            <a:r>
              <a:rPr lang="zh-CN" altLang="en-US" b="1" dirty="0"/>
              <a:t>job_1_container_script=$4 </a:t>
            </a:r>
            <a:r>
              <a:rPr lang="zh-CN" altLang="en-US" dirty="0"/>
              <a:t># the script starting a container</a:t>
            </a:r>
          </a:p>
          <a:p>
            <a:r>
              <a:rPr lang="zh-CN" altLang="en-US" b="1" dirty="0"/>
              <a:t>base_dir=$5  </a:t>
            </a:r>
            <a:r>
              <a:rPr lang="en-US" altLang="zh-CN" b="1" dirty="0"/>
              <a:t># </a:t>
            </a:r>
            <a:r>
              <a:rPr lang="zh-CN" altLang="en-US" dirty="0"/>
              <a:t>the directory that </a:t>
            </a:r>
            <a:r>
              <a:rPr lang="en-US" altLang="zh-CN" dirty="0"/>
              <a:t>contains all the data for the experiments </a:t>
            </a:r>
            <a:endParaRPr lang="zh-CN" altLang="en-US" dirty="0"/>
          </a:p>
          <a:p>
            <a:r>
              <a:rPr lang="zh-CN" altLang="en-US" b="1" dirty="0"/>
              <a:t>con_work_dir=$6 </a:t>
            </a:r>
            <a:r>
              <a:rPr lang="en-US" altLang="zh-CN" dirty="0"/>
              <a:t># the work directory within in a container (the mount point in a container)</a:t>
            </a:r>
            <a:endParaRPr lang="zh-CN" altLang="en-US" dirty="0"/>
          </a:p>
          <a:p>
            <a:r>
              <a:rPr lang="zh-CN" altLang="en-US" b="1" dirty="0"/>
              <a:t>sif_name=$7 </a:t>
            </a:r>
            <a:r>
              <a:rPr lang="en-US" altLang="zh-CN" b="1" dirty="0"/>
              <a:t># </a:t>
            </a:r>
            <a:r>
              <a:rPr lang="en-US" altLang="zh-CN" dirty="0"/>
              <a:t>specify the Singularity image file, which support containerization.</a:t>
            </a:r>
            <a:endParaRPr lang="zh-CN" altLang="en-US" dirty="0"/>
          </a:p>
        </p:txBody>
      </p:sp>
    </p:spTree>
    <p:extLst>
      <p:ext uri="{BB962C8B-B14F-4D97-AF65-F5344CB8AC3E}">
        <p14:creationId xmlns:p14="http://schemas.microsoft.com/office/powerpoint/2010/main" val="125448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DC023A-EB21-B3C0-E85D-6C0A524652AC}"/>
              </a:ext>
            </a:extLst>
          </p:cNvPr>
          <p:cNvSpPr txBox="1"/>
          <p:nvPr/>
        </p:nvSpPr>
        <p:spPr>
          <a:xfrm>
            <a:off x="567179" y="626038"/>
            <a:ext cx="11057641" cy="6678751"/>
          </a:xfrm>
          <a:prstGeom prst="rect">
            <a:avLst/>
          </a:prstGeom>
          <a:noFill/>
        </p:spPr>
        <p:txBody>
          <a:bodyPr wrap="square">
            <a:spAutoFit/>
          </a:bodyPr>
          <a:lstStyle/>
          <a:p>
            <a:r>
              <a:rPr lang="en-US" altLang="zh-CN" dirty="0"/>
              <a:t>submit_jobs_mythril.sh</a:t>
            </a:r>
          </a:p>
          <a:p>
            <a:r>
              <a:rPr lang="zh-CN" altLang="en-US" dirty="0"/>
              <a:t>submit_1_job_mythril</a:t>
            </a:r>
            <a:r>
              <a:rPr lang="en-US" altLang="zh-CN" dirty="0"/>
              <a:t>.</a:t>
            </a:r>
            <a:r>
              <a:rPr lang="en-US" altLang="zh-CN" dirty="0" err="1"/>
              <a:t>sh</a:t>
            </a:r>
            <a:endParaRPr lang="en-US" altLang="zh-CN" dirty="0"/>
          </a:p>
          <a:p>
            <a:r>
              <a:rPr lang="en-US" altLang="zh-CN" dirty="0"/>
              <a:t>submit_1_job_smartExecutor.sh</a:t>
            </a:r>
          </a:p>
          <a:p>
            <a:r>
              <a:rPr lang="en-US" altLang="zh-CN" dirty="0"/>
              <a:t>submit_jobs_smartExecutor.sh</a:t>
            </a:r>
          </a:p>
          <a:p>
            <a:endParaRPr lang="en-US" altLang="zh-CN" dirty="0"/>
          </a:p>
          <a:p>
            <a:r>
              <a:rPr lang="en-US" altLang="zh-CN" dirty="0"/>
              <a:t>The scripts submit jobs. Some scripts only submit one job at a time, others submit all jobs specified.</a:t>
            </a:r>
          </a:p>
          <a:p>
            <a:endParaRPr lang="en-US" altLang="zh-CN" dirty="0"/>
          </a:p>
          <a:p>
            <a:r>
              <a:rPr lang="en-US" altLang="zh-CN" dirty="0"/>
              <a:t>The parameters for these scripts:</a:t>
            </a:r>
          </a:p>
          <a:p>
            <a:pPr lvl="1">
              <a:spcAft>
                <a:spcPts val="600"/>
              </a:spcAft>
            </a:pPr>
            <a:r>
              <a:rPr lang="en-US" altLang="zh-CN" b="1" dirty="0" err="1"/>
              <a:t>group_name_prefix</a:t>
            </a:r>
            <a:r>
              <a:rPr lang="en-US" altLang="zh-CN" dirty="0"/>
              <a:t>='contracts_20_group' # to form the folder name where all files required for the tool to run within a container</a:t>
            </a:r>
          </a:p>
          <a:p>
            <a:pPr lvl="1">
              <a:spcAft>
                <a:spcPts val="600"/>
              </a:spcAft>
            </a:pPr>
            <a:endParaRPr lang="en-US" altLang="zh-CN" b="1" dirty="0"/>
          </a:p>
          <a:p>
            <a:pPr lvl="1">
              <a:spcAft>
                <a:spcPts val="600"/>
              </a:spcAft>
            </a:pPr>
            <a:r>
              <a:rPr lang="en-US" altLang="zh-CN" b="1" dirty="0" err="1"/>
              <a:t>run_script</a:t>
            </a:r>
            <a:r>
              <a:rPr lang="en-US" altLang="zh-CN" dirty="0"/>
              <a:t>='exp_run_smartExecutor_1800s.sh' # the script running within the </a:t>
            </a:r>
          </a:p>
          <a:p>
            <a:pPr lvl="1">
              <a:spcAft>
                <a:spcPts val="600"/>
              </a:spcAft>
            </a:pPr>
            <a:r>
              <a:rPr lang="en-US" altLang="zh-CN" b="1" dirty="0"/>
              <a:t>containerjob_1_container_script</a:t>
            </a:r>
            <a:r>
              <a:rPr lang="en-US" altLang="zh-CN" dirty="0"/>
              <a:t>='exp_job_1_smartExecutor.sh' # the script to start a container </a:t>
            </a:r>
          </a:p>
          <a:p>
            <a:pPr lvl="1">
              <a:spcAft>
                <a:spcPts val="600"/>
              </a:spcAft>
            </a:pPr>
            <a:endParaRPr lang="en-US" altLang="zh-CN" b="1" dirty="0"/>
          </a:p>
          <a:p>
            <a:pPr lvl="1">
              <a:spcAft>
                <a:spcPts val="600"/>
              </a:spcAft>
            </a:pPr>
            <a:r>
              <a:rPr lang="en-US" altLang="zh-CN" b="1" dirty="0" err="1"/>
              <a:t>base_path</a:t>
            </a:r>
            <a:r>
              <a:rPr lang="en-US" altLang="zh-CN" dirty="0"/>
              <a:t>='/scratch/06227/</a:t>
            </a:r>
            <a:r>
              <a:rPr lang="en-US" altLang="zh-CN" dirty="0" err="1"/>
              <a:t>qiping</a:t>
            </a:r>
            <a:r>
              <a:rPr lang="en-US" altLang="zh-CN" dirty="0"/>
              <a:t>/</a:t>
            </a:r>
            <a:r>
              <a:rPr lang="en-US" altLang="zh-CN" dirty="0" err="1"/>
              <a:t>exp_general</a:t>
            </a:r>
            <a:r>
              <a:rPr lang="en-US" altLang="zh-CN" dirty="0"/>
              <a:t>/</a:t>
            </a:r>
            <a:r>
              <a:rPr lang="en-US" altLang="zh-CN" dirty="0" err="1"/>
              <a:t>smartExecutor_data</a:t>
            </a:r>
            <a:r>
              <a:rPr lang="en-US" altLang="zh-CN" dirty="0"/>
              <a:t>/' # the path where all data required for the experiments are placed</a:t>
            </a:r>
          </a:p>
          <a:p>
            <a:pPr lvl="1">
              <a:spcAft>
                <a:spcPts val="600"/>
              </a:spcAft>
            </a:pPr>
            <a:r>
              <a:rPr lang="en-US" altLang="zh-CN" b="1" dirty="0" err="1"/>
              <a:t>con_work_dir</a:t>
            </a:r>
            <a:r>
              <a:rPr lang="en-US" altLang="zh-CN" dirty="0"/>
              <a:t>='/home/</a:t>
            </a:r>
            <a:r>
              <a:rPr lang="en-US" altLang="zh-CN" dirty="0" err="1"/>
              <a:t>mythril</a:t>
            </a:r>
            <a:r>
              <a:rPr lang="en-US" altLang="zh-CN" dirty="0"/>
              <a:t>/’ </a:t>
            </a:r>
          </a:p>
          <a:p>
            <a:pPr lvl="1">
              <a:spcAft>
                <a:spcPts val="600"/>
              </a:spcAft>
            </a:pPr>
            <a:endParaRPr lang="en-US" altLang="zh-CN" b="1" dirty="0"/>
          </a:p>
          <a:p>
            <a:pPr lvl="1">
              <a:spcAft>
                <a:spcPts val="600"/>
              </a:spcAft>
            </a:pPr>
            <a:r>
              <a:rPr lang="en-US" altLang="zh-CN" b="1" dirty="0" err="1"/>
              <a:t>sif_dir</a:t>
            </a:r>
            <a:r>
              <a:rPr lang="en-US" altLang="zh-CN" dirty="0"/>
              <a:t>=${</a:t>
            </a:r>
            <a:r>
              <a:rPr lang="en-US" altLang="zh-CN" dirty="0" err="1"/>
              <a:t>base_path</a:t>
            </a:r>
            <a:r>
              <a:rPr lang="en-US" altLang="zh-CN" dirty="0"/>
              <a:t>}</a:t>
            </a:r>
          </a:p>
          <a:p>
            <a:pPr lvl="1">
              <a:spcAft>
                <a:spcPts val="600"/>
              </a:spcAft>
            </a:pPr>
            <a:r>
              <a:rPr lang="en-US" altLang="zh-CN" b="1" dirty="0" err="1"/>
              <a:t>sif_name</a:t>
            </a:r>
            <a:r>
              <a:rPr lang="en-US" altLang="zh-CN" dirty="0"/>
              <a:t>='contract_analysis_smartexecutor_2.0_exp.sif'</a:t>
            </a:r>
          </a:p>
          <a:p>
            <a:endParaRPr lang="en-US" altLang="zh-CN" dirty="0"/>
          </a:p>
        </p:txBody>
      </p:sp>
    </p:spTree>
    <p:extLst>
      <p:ext uri="{BB962C8B-B14F-4D97-AF65-F5344CB8AC3E}">
        <p14:creationId xmlns:p14="http://schemas.microsoft.com/office/powerpoint/2010/main" val="105943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6DB4C-9028-644D-C4E6-E261274BCCB5}"/>
              </a:ext>
            </a:extLst>
          </p:cNvPr>
          <p:cNvPicPr>
            <a:picLocks noChangeAspect="1"/>
          </p:cNvPicPr>
          <p:nvPr/>
        </p:nvPicPr>
        <p:blipFill>
          <a:blip r:embed="rId2"/>
          <a:stretch>
            <a:fillRect/>
          </a:stretch>
        </p:blipFill>
        <p:spPr>
          <a:xfrm>
            <a:off x="1000357" y="701444"/>
            <a:ext cx="9658350" cy="3209925"/>
          </a:xfrm>
          <a:prstGeom prst="rect">
            <a:avLst/>
          </a:prstGeom>
        </p:spPr>
      </p:pic>
      <p:sp>
        <p:nvSpPr>
          <p:cNvPr id="6" name="TextBox 5">
            <a:extLst>
              <a:ext uri="{FF2B5EF4-FFF2-40B4-BE49-F238E27FC236}">
                <a16:creationId xmlns:a16="http://schemas.microsoft.com/office/drawing/2014/main" id="{8AE1ECCE-4E44-EC27-A7FA-DD9F551043A2}"/>
              </a:ext>
            </a:extLst>
          </p:cNvPr>
          <p:cNvSpPr txBox="1"/>
          <p:nvPr/>
        </p:nvSpPr>
        <p:spPr>
          <a:xfrm>
            <a:off x="324545" y="391510"/>
            <a:ext cx="7885492" cy="369332"/>
          </a:xfrm>
          <a:prstGeom prst="rect">
            <a:avLst/>
          </a:prstGeom>
          <a:noFill/>
        </p:spPr>
        <p:txBody>
          <a:bodyPr wrap="none" rtlCol="0">
            <a:spAutoFit/>
          </a:bodyPr>
          <a:lstStyle/>
          <a:p>
            <a:r>
              <a:rPr lang="en-US" altLang="zh-CN" b="1" dirty="0"/>
              <a:t>A list of folders</a:t>
            </a:r>
            <a:r>
              <a:rPr lang="en-US" altLang="zh-CN" dirty="0"/>
              <a:t>, each of which contains all the files needed within a container</a:t>
            </a:r>
            <a:endParaRPr lang="zh-CN" altLang="en-US" dirty="0"/>
          </a:p>
        </p:txBody>
      </p:sp>
      <p:sp>
        <p:nvSpPr>
          <p:cNvPr id="9" name="TextBox 8">
            <a:extLst>
              <a:ext uri="{FF2B5EF4-FFF2-40B4-BE49-F238E27FC236}">
                <a16:creationId xmlns:a16="http://schemas.microsoft.com/office/drawing/2014/main" id="{3FCC28F9-D44A-1991-11C9-983B97FD2D5A}"/>
              </a:ext>
            </a:extLst>
          </p:cNvPr>
          <p:cNvSpPr txBox="1"/>
          <p:nvPr/>
        </p:nvSpPr>
        <p:spPr>
          <a:xfrm>
            <a:off x="447816" y="4036637"/>
            <a:ext cx="3999813" cy="369332"/>
          </a:xfrm>
          <a:prstGeom prst="rect">
            <a:avLst/>
          </a:prstGeom>
          <a:noFill/>
        </p:spPr>
        <p:txBody>
          <a:bodyPr wrap="none" rtlCol="0">
            <a:spAutoFit/>
          </a:bodyPr>
          <a:lstStyle/>
          <a:p>
            <a:r>
              <a:rPr lang="en-US" altLang="zh-CN" b="1" dirty="0"/>
              <a:t>an example of files in a folder above</a:t>
            </a:r>
            <a:endParaRPr lang="zh-CN" altLang="en-US" b="1" dirty="0"/>
          </a:p>
        </p:txBody>
      </p:sp>
      <p:pic>
        <p:nvPicPr>
          <p:cNvPr id="3" name="Picture 2">
            <a:extLst>
              <a:ext uri="{FF2B5EF4-FFF2-40B4-BE49-F238E27FC236}">
                <a16:creationId xmlns:a16="http://schemas.microsoft.com/office/drawing/2014/main" id="{AC3A8116-E396-5550-11ED-5E3CA592FA30}"/>
              </a:ext>
            </a:extLst>
          </p:cNvPr>
          <p:cNvPicPr>
            <a:picLocks noChangeAspect="1"/>
          </p:cNvPicPr>
          <p:nvPr/>
        </p:nvPicPr>
        <p:blipFill>
          <a:blip r:embed="rId3"/>
          <a:stretch>
            <a:fillRect/>
          </a:stretch>
        </p:blipFill>
        <p:spPr>
          <a:xfrm>
            <a:off x="1131743" y="4625517"/>
            <a:ext cx="7429500" cy="1962150"/>
          </a:xfrm>
          <a:prstGeom prst="rect">
            <a:avLst/>
          </a:prstGeom>
        </p:spPr>
      </p:pic>
    </p:spTree>
    <p:extLst>
      <p:ext uri="{BB962C8B-B14F-4D97-AF65-F5344CB8AC3E}">
        <p14:creationId xmlns:p14="http://schemas.microsoft.com/office/powerpoint/2010/main" val="180205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535</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等线</vt:lpstr>
      <vt:lpstr>等线 Light</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Qiping</dc:creator>
  <cp:lastModifiedBy>Wei, Qiping</cp:lastModifiedBy>
  <cp:revision>3</cp:revision>
  <dcterms:created xsi:type="dcterms:W3CDTF">2022-07-24T20:25:03Z</dcterms:created>
  <dcterms:modified xsi:type="dcterms:W3CDTF">2022-07-30T00:52:15Z</dcterms:modified>
</cp:coreProperties>
</file>