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slides/slide1.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Default Extension="pdf" ContentType="application/pdf"/>
  <Override PartName="/ppt/slideLayouts/slideLayout17.xml" ContentType="application/vnd.openxmlformats-officedocument.presentationml.slideLayout+xml"/>
  <Override PartName="/ppt/slides/slide16.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slides/slide17.xml" ContentType="application/vnd.openxmlformats-officedocument.presentationml.slide+xml"/>
  <Override PartName="/ppt/slideLayouts/slideLayout14.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70" r:id="rId3"/>
    <p:sldId id="271" r:id="rId4"/>
    <p:sldId id="272" r:id="rId5"/>
    <p:sldId id="260" r:id="rId6"/>
    <p:sldId id="261" r:id="rId7"/>
    <p:sldId id="262" r:id="rId8"/>
    <p:sldId id="263" r:id="rId9"/>
    <p:sldId id="264" r:id="rId10"/>
    <p:sldId id="265" r:id="rId11"/>
    <p:sldId id="273" r:id="rId12"/>
    <p:sldId id="274" r:id="rId13"/>
    <p:sldId id="275" r:id="rId14"/>
    <p:sldId id="276" r:id="rId15"/>
    <p:sldId id="277" r:id="rId16"/>
    <p:sldId id="278" r:id="rId17"/>
    <p:sldId id="279" r:id="rId18"/>
    <p:sldId id="257" r:id="rId19"/>
    <p:sldId id="258" r:id="rId20"/>
    <p:sldId id="259" r:id="rId21"/>
    <p:sldId id="267" r:id="rId22"/>
    <p:sldId id="268" r:id="rId23"/>
    <p:sldId id="269" r:id="rId24"/>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showGuides="1">
      <p:cViewPr varScale="1">
        <p:scale>
          <a:sx n="62" d="100"/>
          <a:sy n="62" d="100"/>
        </p:scale>
        <p:origin x="-664"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elfoli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25"/>
          <p:cNvGrpSpPr>
            <a:grpSpLocks noChangeAspect="1"/>
          </p:cNvGrpSpPr>
          <p:nvPr/>
        </p:nvGrpSpPr>
        <p:grpSpPr>
          <a:xfrm>
            <a:off x="2071048" y="2502945"/>
            <a:ext cx="1466879" cy="1676400"/>
            <a:chOff x="1230573" y="1890215"/>
            <a:chExt cx="1444388" cy="1650696"/>
          </a:xfrm>
        </p:grpSpPr>
        <p:sp>
          <p:nvSpPr>
            <p:cNvPr id="9" name="Oval 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68DD6A1F-147D-474E-8CF9-D25FCF9D1E3C}" type="datetimeFigureOut">
              <a:rPr lang="de-DE"/>
              <a:pPr/>
              <a:t>08.09.2014</a:t>
            </a:fld>
            <a:endParaRPr lang="de-DE"/>
          </a:p>
        </p:txBody>
      </p:sp>
      <p:sp>
        <p:nvSpPr>
          <p:cNvPr id="5" name="Footer Placeholder 4"/>
          <p:cNvSpPr>
            <a:spLocks noGrp="1"/>
          </p:cNvSpPr>
          <p:nvPr>
            <p:ph type="ftr" sz="quarter" idx="11"/>
          </p:nvPr>
        </p:nvSpPr>
        <p:spPr>
          <a:xfrm>
            <a:off x="457200" y="6356350"/>
            <a:ext cx="2895600" cy="365125"/>
          </a:xfrm>
        </p:spPr>
        <p:txBody>
          <a:bodyPr/>
          <a:lstStyle/>
          <a:p>
            <a:endParaRPr lang="de-DE"/>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440ABFF-0EF2-3746-9BDD-BE0F950806EA}" type="slidenum">
              <a:rPr/>
              <a:pPr/>
              <a:t>‹Nr.›</a:t>
            </a:fld>
            <a:endParaRPr lang="de-DE"/>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de-DE"/>
              <a:t>Mastertitelformat bearbeiten</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ild mit Beschriftung">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de-DE"/>
              <a:t>Bild durch Klicken auf Symbol hinzufügen</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de-DE"/>
              <a:t>Mastertitelformat bearbeiten</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8DD6A1F-147D-474E-8CF9-D25FCF9D1E3C}" type="datetimeFigureOut">
              <a:rPr lang="de-DE"/>
              <a:pPr/>
              <a:t>08.09.2014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440ABFF-0EF2-3746-9BDD-BE0F950806EA}" type="slidenum">
              <a: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ild mit Beschriftung, Variante">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de-DE"/>
              <a:t>Bild durch Klicken auf Symbol hinzufügen</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de-DE"/>
              <a:t>Mastertitelformat bearbeiten</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8DD6A1F-147D-474E-8CF9-D25FCF9D1E3C}" type="datetimeFigureOut">
              <a:rPr lang="de-DE"/>
              <a:pPr/>
              <a:t>08.09.2014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440ABFF-0EF2-3746-9BDD-BE0F950806EA}" type="slidenum">
              <a: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Bilder mit Beschriftung">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de-DE"/>
              <a:t>Bild durch Klicken auf Symbol hinzufügen</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de-DE"/>
              <a:t>Mastertitelformat bearbeiten</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8DD6A1F-147D-474E-8CF9-D25FCF9D1E3C}" type="datetimeFigureOut">
              <a:rPr lang="de-DE"/>
              <a:pPr/>
              <a:t>08.09.2014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440ABFF-0EF2-3746-9BDD-BE0F950806EA}" type="slidenum">
              <a:rPr/>
              <a:pPr/>
              <a:t>‹Nr.›</a:t>
            </a:fld>
            <a:endParaRPr lang="de-DE"/>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de-DE"/>
              <a:t>Bild durch Klicken auf Symbol hinzufügen</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de-DE"/>
              <a:t>Bild durch Klicken auf Symbol hinzufügen</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Bilder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de-DE"/>
              <a:t>Mastertitelformat bearbeiten</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8DD6A1F-147D-474E-8CF9-D25FCF9D1E3C}" type="datetimeFigureOut">
              <a:rPr lang="de-DE"/>
              <a:pPr/>
              <a:t>08.09.2014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440ABFF-0EF2-3746-9BDD-BE0F950806EA}" type="slidenum">
              <a:rPr/>
              <a:pPr/>
              <a:t>‹Nr.›</a:t>
            </a:fld>
            <a:endParaRPr lang="de-DE"/>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de-DE"/>
              <a:t>Bild durch Klicken auf Symbol hinzufügen</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de-DE"/>
              <a:t>Bild durch Klicken auf Symbol hinzufügen</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de-DE"/>
              <a:t>Bild durch Klicken auf Symbol hinzufügen</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de-DE"/>
              <a:t>Bild durch Klicken auf Symbol hinzufügen</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Bilder, 2 Beschriftunge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8DD6A1F-147D-474E-8CF9-D25FCF9D1E3C}" type="datetimeFigureOut">
              <a:rPr lang="de-DE"/>
              <a:pPr/>
              <a:t>08.09.2014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440ABFF-0EF2-3746-9BDD-BE0F950806EA}" type="slidenum">
              <a:rPr/>
              <a:pPr/>
              <a:t>‹Nr.›</a:t>
            </a:fld>
            <a:endParaRPr lang="de-DE"/>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de-DE"/>
              <a:t>Bild durch Klicken auf Symbol hinzufügen</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de-DE"/>
              <a:t>Bild durch Klicken auf Symbol hinzufügen</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Bilder, 3 Beschriftunge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8DD6A1F-147D-474E-8CF9-D25FCF9D1E3C}" type="datetimeFigureOut">
              <a:rPr lang="de-DE"/>
              <a:pPr/>
              <a:t>08.09.2014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440ABFF-0EF2-3746-9BDD-BE0F950806EA}" type="slidenum">
              <a:rPr/>
              <a:pPr/>
              <a:t>‹Nr.›</a:t>
            </a:fld>
            <a:endParaRPr lang="de-DE"/>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de-DE"/>
              <a:t>Bild durch Klicken auf Symbol hinzufügen</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de-DE"/>
              <a:t>Bild durch Klicken auf Symbol hinzufügen</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de-DE"/>
              <a:t>Bild durch Klicken auf Symbol hinzufügen</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6" name="Text Placeholder 3"/>
          <p:cNvSpPr>
            <a:spLocks noGrp="1"/>
          </p:cNvSpPr>
          <p:nvPr>
            <p:ph type="body" sz="half" idx="21"/>
          </p:nvPr>
        </p:nvSpPr>
        <p:spPr>
          <a:xfrm>
            <a:off x="5840505" y="5135813"/>
            <a:ext cx="2524126" cy="989959"/>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de-DE"/>
              <a:t>Mastertitelformat bearbeiten</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4" name="Date Placeholder 3"/>
          <p:cNvSpPr>
            <a:spLocks noGrp="1"/>
          </p:cNvSpPr>
          <p:nvPr>
            <p:ph type="dt" sz="half" idx="10"/>
          </p:nvPr>
        </p:nvSpPr>
        <p:spPr/>
        <p:txBody>
          <a:bodyPr/>
          <a:lstStyle/>
          <a:p>
            <a:fld id="{68DD6A1F-147D-474E-8CF9-D25FCF9D1E3C}" type="datetimeFigureOut">
              <a:rPr lang="de-DE"/>
              <a:pPr/>
              <a:t>08.09.2014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440ABFF-0EF2-3746-9BDD-BE0F950806EA}" type="slidenum">
              <a:rPr/>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de-DE"/>
              <a:t>Mastertitelformat bearbeiten</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4" name="Date Placeholder 3"/>
          <p:cNvSpPr>
            <a:spLocks noGrp="1"/>
          </p:cNvSpPr>
          <p:nvPr>
            <p:ph type="dt" sz="half" idx="10"/>
          </p:nvPr>
        </p:nvSpPr>
        <p:spPr/>
        <p:txBody>
          <a:bodyPr/>
          <a:lstStyle/>
          <a:p>
            <a:fld id="{68DD6A1F-147D-474E-8CF9-D25FCF9D1E3C}" type="datetimeFigureOut">
              <a:rPr lang="de-DE"/>
              <a:pPr/>
              <a:t>08.09.2014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440ABFF-0EF2-3746-9BDD-BE0F950806EA}" type="slidenum">
              <a: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a:p>
        </p:txBody>
      </p:sp>
      <p:sp>
        <p:nvSpPr>
          <p:cNvPr id="3" name="Content Placeholder 2"/>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4" name="Date Placeholder 3"/>
          <p:cNvSpPr>
            <a:spLocks noGrp="1"/>
          </p:cNvSpPr>
          <p:nvPr>
            <p:ph type="dt" sz="half" idx="10"/>
          </p:nvPr>
        </p:nvSpPr>
        <p:spPr/>
        <p:txBody>
          <a:bodyPr/>
          <a:lstStyle/>
          <a:p>
            <a:fld id="{68DD6A1F-147D-474E-8CF9-D25FCF9D1E3C}" type="datetimeFigureOut">
              <a:rPr lang="de-DE"/>
              <a:pPr/>
              <a:t>08.09.2014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440ABFF-0EF2-3746-9BDD-BE0F950806EA}" type="slidenum">
              <a: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Titelfolie mit Bi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DD6A1F-147D-474E-8CF9-D25FCF9D1E3C}" type="datetimeFigureOut">
              <a:rPr lang="de-DE"/>
              <a:pPr/>
              <a:t>08.09.2014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D440ABFF-0EF2-3746-9BDD-BE0F950806EA}" type="slidenum">
              <a:rPr/>
              <a:pPr/>
              <a:t>‹Nr.›</a:t>
            </a:fld>
            <a:endParaRPr lang="de-DE"/>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de-DE"/>
              <a:t>Bild durch Klicken auf Symbol hinzufügen</a:t>
            </a:r>
            <a:endParaRPr/>
          </a:p>
        </p:txBody>
      </p:sp>
      <p:grpSp>
        <p:nvGrpSpPr>
          <p:cNvPr id="8" name="Group 25"/>
          <p:cNvGrpSpPr>
            <a:grpSpLocks noChangeAspect="1"/>
          </p:cNvGrpSpPr>
          <p:nvPr/>
        </p:nvGrpSpPr>
        <p:grpSpPr>
          <a:xfrm>
            <a:off x="2071048" y="1842448"/>
            <a:ext cx="1466879" cy="1676400"/>
            <a:chOff x="1230573" y="1890215"/>
            <a:chExt cx="1444388" cy="1650696"/>
          </a:xfrm>
        </p:grpSpPr>
        <p:sp>
          <p:nvSpPr>
            <p:cNvPr id="27" name="Oval 2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de-DE"/>
              <a:t>Mastertitelformat bearbeiten</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Abschnittsüberschrift">
    <p:spTree>
      <p:nvGrpSpPr>
        <p:cNvPr id="1" name=""/>
        <p:cNvGrpSpPr/>
        <p:nvPr/>
      </p:nvGrpSpPr>
      <p:grpSpPr>
        <a:xfrm>
          <a:off x="0" y="0"/>
          <a:ext cx="0" cy="0"/>
          <a:chOff x="0" y="0"/>
          <a:chExt cx="0" cy="0"/>
        </a:xfrm>
      </p:grpSpPr>
      <p:grpSp>
        <p:nvGrpSpPr>
          <p:cNvPr id="8" name="Group 16"/>
          <p:cNvGrpSpPr/>
          <p:nvPr/>
        </p:nvGrpSpPr>
        <p:grpSpPr>
          <a:xfrm>
            <a:off x="222912" y="1254456"/>
            <a:ext cx="7892388" cy="3918778"/>
            <a:chOff x="222912" y="1254456"/>
            <a:chExt cx="7892388" cy="3918778"/>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9"/>
            <p:cNvGrpSpPr/>
            <p:nvPr/>
          </p:nvGrpSpPr>
          <p:grpSpPr>
            <a:xfrm>
              <a:off x="222912" y="1254456"/>
              <a:ext cx="3429000" cy="3918778"/>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de-DE"/>
              <a:t>Mastertitelformat bearbeiten</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6553200" y="6356350"/>
            <a:ext cx="2133600" cy="365125"/>
          </a:xfrm>
        </p:spPr>
        <p:txBody>
          <a:bodyPr/>
          <a:lstStyle/>
          <a:p>
            <a:fld id="{68DD6A1F-147D-474E-8CF9-D25FCF9D1E3C}" type="datetimeFigureOut">
              <a:rPr lang="de-DE"/>
              <a:pPr/>
              <a:t>08.09.2014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440ABFF-0EF2-3746-9BDD-BE0F950806EA}" type="slidenum">
              <a: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Obj" preserve="1">
  <p:cSld name="Zwei Inhalte">
    <p:spTree>
      <p:nvGrpSpPr>
        <p:cNvPr id="1" name=""/>
        <p:cNvGrpSpPr/>
        <p:nvPr/>
      </p:nvGrpSpPr>
      <p:grpSpPr>
        <a:xfrm>
          <a:off x="0" y="0"/>
          <a:ext cx="0" cy="0"/>
          <a:chOff x="0" y="0"/>
          <a:chExt cx="0" cy="0"/>
        </a:xfrm>
      </p:grpSpPr>
      <p:grpSp>
        <p:nvGrpSpPr>
          <p:cNvPr id="8" name="Group 13"/>
          <p:cNvGrpSpPr/>
          <p:nvPr/>
        </p:nvGrpSpPr>
        <p:grpSpPr>
          <a:xfrm>
            <a:off x="7418696" y="457200"/>
            <a:ext cx="914400" cy="914400"/>
            <a:chOff x="842682" y="2971800"/>
            <a:chExt cx="914400" cy="914400"/>
          </a:xfrm>
        </p:grpSpPr>
        <p:sp>
          <p:nvSpPr>
            <p:cNvPr id="15" name="Rounded Rectangle 14"/>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p:nvGrpSpPr>
          <p:grpSpPr>
            <a:xfrm>
              <a:off x="948372" y="3034353"/>
              <a:ext cx="700732" cy="800823"/>
              <a:chOff x="1230573" y="1890215"/>
              <a:chExt cx="1444388" cy="1650696"/>
            </a:xfrm>
          </p:grpSpPr>
          <p:sp>
            <p:nvSpPr>
              <p:cNvPr id="17" name="Oval 1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744070" y="224118"/>
            <a:ext cx="4800600" cy="886968"/>
          </a:xfrm>
        </p:spPr>
        <p:txBody>
          <a:bodyPr lIns="45720"/>
          <a:lstStyle/>
          <a:p>
            <a:r>
              <a:rPr lang="de-DE"/>
              <a:t>Mastertitelformat bearbeiten</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5" name="Date Placeholder 4"/>
          <p:cNvSpPr>
            <a:spLocks noGrp="1"/>
          </p:cNvSpPr>
          <p:nvPr>
            <p:ph type="dt" sz="half" idx="10"/>
          </p:nvPr>
        </p:nvSpPr>
        <p:spPr/>
        <p:txBody>
          <a:bodyPr/>
          <a:lstStyle/>
          <a:p>
            <a:fld id="{68DD6A1F-147D-474E-8CF9-D25FCF9D1E3C}" type="datetimeFigureOut">
              <a:rPr lang="de-DE"/>
              <a:pPr/>
              <a:t>08.09.2014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8321040" y="363071"/>
            <a:ext cx="609600" cy="365125"/>
          </a:xfrm>
        </p:spPr>
        <p:txBody>
          <a:bodyPr/>
          <a:lstStyle/>
          <a:p>
            <a:fld id="{D440ABFF-0EF2-3746-9BDD-BE0F950806EA}" type="slidenum">
              <a: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de-DE"/>
              <a:t>Mastertitelformat bearbeiten</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7" name="Date Placeholder 6"/>
          <p:cNvSpPr>
            <a:spLocks noGrp="1"/>
          </p:cNvSpPr>
          <p:nvPr>
            <p:ph type="dt" sz="half" idx="10"/>
          </p:nvPr>
        </p:nvSpPr>
        <p:spPr/>
        <p:txBody>
          <a:bodyPr/>
          <a:lstStyle/>
          <a:p>
            <a:fld id="{68DD6A1F-147D-474E-8CF9-D25FCF9D1E3C}" type="datetimeFigureOut">
              <a:rPr lang="de-DE"/>
              <a:pPr/>
              <a:t>08.09.2014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D440ABFF-0EF2-3746-9BDD-BE0F950806EA}" type="slidenum">
              <a:rPr/>
              <a:pPr/>
              <a:t>‹Nr.›</a:t>
            </a:fld>
            <a:endParaRPr lang="de-DE"/>
          </a:p>
        </p:txBody>
      </p:sp>
      <p:grpSp>
        <p:nvGrpSpPr>
          <p:cNvPr id="10" name="Group 15"/>
          <p:cNvGrpSpPr/>
          <p:nvPr/>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de-DE"/>
              <a:t>Mastertitelformat bearbeiten</a:t>
            </a:r>
            <a:endParaRPr/>
          </a:p>
        </p:txBody>
      </p:sp>
      <p:sp>
        <p:nvSpPr>
          <p:cNvPr id="3" name="Date Placeholder 2"/>
          <p:cNvSpPr>
            <a:spLocks noGrp="1"/>
          </p:cNvSpPr>
          <p:nvPr>
            <p:ph type="dt" sz="half" idx="10"/>
          </p:nvPr>
        </p:nvSpPr>
        <p:spPr/>
        <p:txBody>
          <a:bodyPr/>
          <a:lstStyle/>
          <a:p>
            <a:fld id="{68DD6A1F-147D-474E-8CF9-D25FCF9D1E3C}" type="datetimeFigureOut">
              <a:rPr lang="de-DE"/>
              <a:pPr/>
              <a:t>08.09.2014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a:xfrm>
            <a:off x="8321040" y="365760"/>
            <a:ext cx="609600" cy="365125"/>
          </a:xfrm>
        </p:spPr>
        <p:txBody>
          <a:bodyPr/>
          <a:lstStyle/>
          <a:p>
            <a:fld id="{D440ABFF-0EF2-3746-9BDD-BE0F950806EA}" type="slidenum">
              <a:rPr/>
              <a:pPr/>
              <a:t>‹Nr.›</a:t>
            </a:fld>
            <a:endParaRPr lang="de-DE"/>
          </a:p>
        </p:txBody>
      </p:sp>
      <p:grpSp>
        <p:nvGrpSpPr>
          <p:cNvPr id="6" name="Group 8"/>
          <p:cNvGrpSpPr/>
          <p:nvPr/>
        </p:nvGrpSpPr>
        <p:grpSpPr>
          <a:xfrm>
            <a:off x="7418696" y="457200"/>
            <a:ext cx="914400" cy="914400"/>
            <a:chOff x="842682" y="2971800"/>
            <a:chExt cx="914400" cy="914400"/>
          </a:xfrm>
        </p:grpSpPr>
        <p:sp>
          <p:nvSpPr>
            <p:cNvPr id="10" name="Rounded Rectangle 9"/>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0"/>
            <p:cNvGrpSpPr>
              <a:grpSpLocks noChangeAspect="1"/>
            </p:cNvGrpSpPr>
            <p:nvPr/>
          </p:nvGrpSpPr>
          <p:grpSpPr>
            <a:xfrm>
              <a:off x="948372" y="3034353"/>
              <a:ext cx="700732" cy="800823"/>
              <a:chOff x="1230573" y="1890215"/>
              <a:chExt cx="1444388" cy="1650696"/>
            </a:xfrm>
          </p:grpSpPr>
          <p:sp>
            <p:nvSpPr>
              <p:cNvPr id="12" name="Oval 11"/>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D6A1F-147D-474E-8CF9-D25FCF9D1E3C}" type="datetimeFigureOut">
              <a:rPr lang="de-DE"/>
              <a:pPr/>
              <a:t>08.09.2014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8321040" y="365760"/>
            <a:ext cx="609600" cy="365125"/>
          </a:xfrm>
        </p:spPr>
        <p:txBody>
          <a:bodyPr/>
          <a:lstStyle/>
          <a:p>
            <a:fld id="{D440ABFF-0EF2-3746-9BDD-BE0F950806EA}" type="slidenum">
              <a:rPr/>
              <a:pPr/>
              <a:t>‹Nr.›</a:t>
            </a:fld>
            <a:endParaRPr lang="de-DE"/>
          </a:p>
        </p:txBody>
      </p:sp>
      <p:grpSp>
        <p:nvGrpSpPr>
          <p:cNvPr id="5" name="Group 7"/>
          <p:cNvGrpSpPr/>
          <p:nvPr/>
        </p:nvGrpSpPr>
        <p:grpSpPr>
          <a:xfrm>
            <a:off x="7418696" y="457200"/>
            <a:ext cx="914400" cy="914400"/>
            <a:chOff x="842682" y="2971800"/>
            <a:chExt cx="914400" cy="914400"/>
          </a:xfrm>
        </p:grpSpPr>
        <p:sp>
          <p:nvSpPr>
            <p:cNvPr id="9" name="Rounded Rectangle 8"/>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10"/>
            <p:cNvGrpSpPr>
              <a:grpSpLocks noChangeAspect="1"/>
            </p:cNvGrpSpPr>
            <p:nvPr/>
          </p:nvGrpSpPr>
          <p:grpSpPr>
            <a:xfrm>
              <a:off x="948372" y="3034353"/>
              <a:ext cx="700732" cy="800823"/>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Inhal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de-DE"/>
              <a:t>Mastertitelformat bearbeiten</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8DD6A1F-147D-474E-8CF9-D25FCF9D1E3C}" type="datetimeFigureOut">
              <a:rPr lang="de-DE"/>
              <a:pPr/>
              <a:t>08.09.2014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440ABFF-0EF2-3746-9BDD-BE0F950806EA}" type="slidenum">
              <a: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68DD6A1F-147D-474E-8CF9-D25FCF9D1E3C}" type="datetimeFigureOut">
              <a:rPr lang="de-DE"/>
              <a:pPr/>
              <a:t>08.09.2014</a:t>
            </a:fld>
            <a:endParaRPr lang="de-DE"/>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de-DE"/>
              <a:t>Mastertitelformat bearbeiten</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de-DE"/>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D440ABFF-0EF2-3746-9BDD-BE0F950806EA}" type="slidenum">
              <a:rPr/>
              <a:pPr/>
              <a:t>‹Nr.›</a:t>
            </a:fld>
            <a:endParaRPr lang="de-DE"/>
          </a:p>
        </p:txBody>
      </p:sp>
      <p:grpSp>
        <p:nvGrpSpPr>
          <p:cNvPr id="7" name="Group 18"/>
          <p:cNvGrpSpPr/>
          <p:nvPr/>
        </p:nvGrpSpPr>
        <p:grpSpPr>
          <a:xfrm>
            <a:off x="842682" y="2971800"/>
            <a:ext cx="914400" cy="914400"/>
            <a:chOff x="842682" y="2971800"/>
            <a:chExt cx="914400" cy="914400"/>
          </a:xfrm>
        </p:grpSpPr>
        <p:sp>
          <p:nvSpPr>
            <p:cNvPr id="8" name="Rounded Rectangle 7"/>
            <p:cNvSpPr/>
            <p:nvPr userDrawn="1"/>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userDrawn="1"/>
          </p:nvGrpSpPr>
          <p:grpSpPr>
            <a:xfrm>
              <a:off x="948372" y="3034352"/>
              <a:ext cx="700732" cy="800822"/>
              <a:chOff x="1230573" y="1890215"/>
              <a:chExt cx="1444388" cy="1650696"/>
            </a:xfrm>
          </p:grpSpPr>
          <p:sp>
            <p:nvSpPr>
              <p:cNvPr id="12" name="Oval 11"/>
              <p:cNvSpPr/>
              <p:nvPr userDrawn="1"/>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userDrawn="1"/>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userDrawn="1"/>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userDrawn="1"/>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vQPNf4pcNNE" TargetMode="External"/><Relationship Id="rId3" Type="http://schemas.openxmlformats.org/officeDocument/2006/relationships/hyperlink" Target="https://www.youtube.com/watch?v=in_JgH-XUh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4A4j4kRmNo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df"/><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gis.informatik.uni-kl.de/extra/game/" TargetMode="External"/><Relationship Id="rId4" Type="http://schemas.openxmlformats.org/officeDocument/2006/relationships/hyperlink" Target="http://insy.mensa-kl.de/insysql/" TargetMode="External"/><Relationship Id="rId5" Type="http://schemas.openxmlformats.org/officeDocument/2006/relationships/hyperlink" Target="http://insy.mensa-kl.de/xpath/?aufgabe=2" TargetMode="External"/><Relationship Id="rId6" Type="http://schemas.openxmlformats.org/officeDocument/2006/relationships/hyperlink" Target="http://insy.mensa-kl.de/xpath/?aufgabe=3" TargetMode="External"/><Relationship Id="rId1" Type="http://schemas.openxmlformats.org/officeDocument/2006/relationships/slideLayout" Target="../slideLayouts/slideLayout2.xml"/><Relationship Id="rId2" Type="http://schemas.openxmlformats.org/officeDocument/2006/relationships/hyperlink" Target="http://gr.polythematik.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a:t>Informations-systeme</a:t>
            </a:r>
          </a:p>
        </p:txBody>
      </p:sp>
      <p:sp>
        <p:nvSpPr>
          <p:cNvPr id="3" name="Untertitel 2"/>
          <p:cNvSpPr>
            <a:spLocks noGrp="1"/>
          </p:cNvSpPr>
          <p:nvPr>
            <p:ph type="subTitle" idx="1"/>
          </p:nvPr>
        </p:nvSpPr>
        <p:spPr/>
        <p:txBody>
          <a:bodyPr/>
          <a:lstStyle/>
          <a:p>
            <a:r>
              <a:rPr lang="de-DE"/>
              <a:t>Fragestunde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2. E/A-Architektur und Zugriff</a:t>
            </a:r>
          </a:p>
        </p:txBody>
      </p:sp>
      <p:sp>
        <p:nvSpPr>
          <p:cNvPr id="5" name="Textplatzhalter 4"/>
          <p:cNvSpPr>
            <a:spLocks noGrp="1"/>
          </p:cNvSpPr>
          <p:nvPr>
            <p:ph type="body" idx="1"/>
          </p:nvPr>
        </p:nvSpPr>
        <p:spPr/>
        <p:txBody>
          <a:bodyPr/>
          <a:lstStyle/>
          <a:p>
            <a:endParaRPr lang="de-D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a:t>Speicherhierarchie</a:t>
            </a:r>
          </a:p>
        </p:txBody>
      </p:sp>
      <p:pic>
        <p:nvPicPr>
          <p:cNvPr id="7" name="Bild 6" descr="Speicherhierarchie.tiff"/>
          <p:cNvPicPr>
            <a:picLocks noChangeAspect="1"/>
          </p:cNvPicPr>
          <p:nvPr/>
        </p:nvPicPr>
        <p:blipFill>
          <a:blip r:embed="rId2"/>
          <a:stretch>
            <a:fillRect/>
          </a:stretch>
        </p:blipFill>
        <p:spPr>
          <a:xfrm>
            <a:off x="237109" y="1419958"/>
            <a:ext cx="8659481" cy="544015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Speicherhierarchie</a:t>
            </a:r>
          </a:p>
        </p:txBody>
      </p:sp>
      <p:sp>
        <p:nvSpPr>
          <p:cNvPr id="4" name="Textplatzhalter 3"/>
          <p:cNvSpPr>
            <a:spLocks noGrp="1"/>
          </p:cNvSpPr>
          <p:nvPr>
            <p:ph type="body" idx="1"/>
          </p:nvPr>
        </p:nvSpPr>
        <p:spPr/>
        <p:txBody>
          <a:bodyPr>
            <a:normAutofit fontScale="70000" lnSpcReduction="20000"/>
          </a:bodyPr>
          <a:lstStyle/>
          <a:p>
            <a:r>
              <a:rPr lang="de-DE"/>
              <a:t>Inklusionsstrategien beim Schreiben</a:t>
            </a:r>
          </a:p>
        </p:txBody>
      </p:sp>
      <p:sp>
        <p:nvSpPr>
          <p:cNvPr id="5" name="Inhaltsplatzhalter 4"/>
          <p:cNvSpPr>
            <a:spLocks noGrp="1"/>
          </p:cNvSpPr>
          <p:nvPr>
            <p:ph sz="half" idx="2"/>
          </p:nvPr>
        </p:nvSpPr>
        <p:spPr/>
        <p:txBody>
          <a:bodyPr/>
          <a:lstStyle/>
          <a:p>
            <a:r>
              <a:rPr lang="de-DE"/>
              <a:t>Write-through</a:t>
            </a:r>
          </a:p>
          <a:p>
            <a:pPr lvl="1"/>
            <a:r>
              <a:rPr lang="de-DE"/>
              <a:t>Sofort nach der Änderung wird das Datum auch in der nächsttieferen Schicht geändert (FORCE) </a:t>
            </a:r>
          </a:p>
          <a:p>
            <a:r>
              <a:rPr lang="de-DE"/>
              <a:t>write-back</a:t>
            </a:r>
          </a:p>
          <a:p>
            <a:pPr lvl="1"/>
            <a:r>
              <a:rPr lang="de-DE"/>
              <a:t>Erst bei einer Ersetzung werden die geänderten Daten schichtweise „nach unten“ geschoben (NOFORCE) </a:t>
            </a:r>
          </a:p>
          <a:p>
            <a:pPr lvl="1"/>
            <a:r>
              <a:rPr lang="de-DE"/>
              <a:t>modified-Bit</a:t>
            </a:r>
          </a:p>
          <a:p>
            <a:pPr lvl="1"/>
            <a:endParaRPr lang="de-DE"/>
          </a:p>
        </p:txBody>
      </p:sp>
      <p:sp>
        <p:nvSpPr>
          <p:cNvPr id="6" name="Textplatzhalter 5"/>
          <p:cNvSpPr>
            <a:spLocks noGrp="1"/>
          </p:cNvSpPr>
          <p:nvPr>
            <p:ph type="body" sz="quarter" idx="3"/>
          </p:nvPr>
        </p:nvSpPr>
        <p:spPr/>
        <p:txBody>
          <a:bodyPr>
            <a:normAutofit fontScale="70000" lnSpcReduction="20000"/>
          </a:bodyPr>
          <a:lstStyle/>
          <a:p>
            <a:r>
              <a:rPr lang="de-DE"/>
              <a:t>Cache-Strategien</a:t>
            </a:r>
          </a:p>
        </p:txBody>
      </p:sp>
      <p:sp>
        <p:nvSpPr>
          <p:cNvPr id="7" name="Inhaltsplatzhalter 6"/>
          <p:cNvSpPr>
            <a:spLocks noGrp="1"/>
          </p:cNvSpPr>
          <p:nvPr>
            <p:ph sz="quarter" idx="4"/>
          </p:nvPr>
        </p:nvSpPr>
        <p:spPr/>
        <p:txBody>
          <a:bodyPr/>
          <a:lstStyle/>
          <a:p>
            <a:r>
              <a:rPr lang="de-DE"/>
              <a:t>FIFO</a:t>
            </a:r>
          </a:p>
          <a:p>
            <a:pPr lvl="1"/>
            <a:r>
              <a:rPr lang="de-DE"/>
              <a:t>was zuerst im Cache (Memory) stand, wird zuerst wieder entfernt</a:t>
            </a:r>
          </a:p>
          <a:p>
            <a:pPr lvl="1"/>
            <a:r>
              <a:rPr lang="de-DE"/>
              <a:t>Zeitpunkt des Einbringens merken!</a:t>
            </a:r>
          </a:p>
          <a:p>
            <a:r>
              <a:rPr lang="de-DE"/>
              <a:t>LRU</a:t>
            </a:r>
          </a:p>
          <a:p>
            <a:pPr lvl="1"/>
            <a:r>
              <a:rPr lang="de-DE"/>
              <a:t>was am längsten unbenutzt im Speicher liegt, wird ersetzt</a:t>
            </a:r>
          </a:p>
          <a:p>
            <a:pPr lvl="1"/>
            <a:r>
              <a:rPr lang="de-DE"/>
              <a:t>Zeitpunkt des letzten Zugriffs merken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B-Bäume: τ(k,h)</a:t>
            </a:r>
          </a:p>
        </p:txBody>
      </p:sp>
      <p:sp>
        <p:nvSpPr>
          <p:cNvPr id="8" name="Inhaltsplatzhalter 7"/>
          <p:cNvSpPr>
            <a:spLocks noGrp="1"/>
          </p:cNvSpPr>
          <p:nvPr>
            <p:ph idx="1"/>
          </p:nvPr>
        </p:nvSpPr>
        <p:spPr>
          <a:xfrm>
            <a:off x="3429000" y="2020888"/>
            <a:ext cx="4948238" cy="4837112"/>
          </a:xfrm>
        </p:spPr>
        <p:txBody>
          <a:bodyPr>
            <a:normAutofit lnSpcReduction="10000"/>
          </a:bodyPr>
          <a:lstStyle/>
          <a:p>
            <a:r>
              <a:rPr lang="de-DE"/>
              <a:t>Datensätze werden im Blatt einem Index gemäße gespeichert</a:t>
            </a:r>
          </a:p>
          <a:p>
            <a:r>
              <a:rPr lang="de-DE"/>
              <a:t>werden als sekundäre Indizes benutzt</a:t>
            </a:r>
          </a:p>
          <a:p>
            <a:r>
              <a:rPr lang="de-DE"/>
              <a:t>Beispiel: τ(1,h)</a:t>
            </a:r>
          </a:p>
          <a:p>
            <a:pPr lvl="1"/>
            <a:r>
              <a:rPr lang="de-DE"/>
              <a:t>einfügen:</a:t>
            </a:r>
          </a:p>
          <a:p>
            <a:pPr lvl="2"/>
            <a:r>
              <a:rPr lang="de-DE"/>
              <a:t>1,5,8,3,7,12,6,2</a:t>
            </a:r>
          </a:p>
          <a:p>
            <a:pPr lvl="1"/>
            <a:r>
              <a:rPr lang="de-DE"/>
              <a:t>löschen:</a:t>
            </a:r>
          </a:p>
          <a:p>
            <a:pPr lvl="2"/>
            <a:r>
              <a:rPr lang="de-DE"/>
              <a:t>12,6</a:t>
            </a:r>
          </a:p>
          <a:p>
            <a:pPr lvl="2"/>
            <a:endParaRPr lang="de-DE"/>
          </a:p>
          <a:p>
            <a:r>
              <a:rPr lang="de-DE">
                <a:hlinkClick r:id="rId2"/>
              </a:rPr>
              <a:t>https://www.youtube.com/watch?v=vQPNf4pcNNE</a:t>
            </a:r>
            <a:endParaRPr lang="de-DE"/>
          </a:p>
          <a:p>
            <a:r>
              <a:rPr lang="de-DE">
                <a:hlinkClick r:id="rId3"/>
              </a:rPr>
              <a:t>https://www.youtube.com/watch?v=in_JgH-XUhY</a:t>
            </a:r>
            <a:r>
              <a:rPr lang="de-DE"/>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B*-Bäume: τ(k,k*,h)</a:t>
            </a:r>
          </a:p>
        </p:txBody>
      </p:sp>
      <p:sp>
        <p:nvSpPr>
          <p:cNvPr id="3" name="Inhaltsplatzhalter 2"/>
          <p:cNvSpPr>
            <a:spLocks noGrp="1"/>
          </p:cNvSpPr>
          <p:nvPr>
            <p:ph idx="1"/>
          </p:nvPr>
        </p:nvSpPr>
        <p:spPr/>
        <p:txBody>
          <a:bodyPr/>
          <a:lstStyle/>
          <a:p>
            <a:r>
              <a:rPr lang="de-DE"/>
              <a:t>B-Baum mit Wegweisern + doppelt verkettete Liste</a:t>
            </a:r>
          </a:p>
          <a:p>
            <a:r>
              <a:rPr lang="de-DE"/>
              <a:t>Beispiel:τ(2,1,h)</a:t>
            </a:r>
          </a:p>
          <a:p>
            <a:pPr lvl="1"/>
            <a:r>
              <a:rPr lang="de-DE"/>
              <a:t>einfügen:</a:t>
            </a:r>
          </a:p>
          <a:p>
            <a:pPr lvl="2"/>
            <a:r>
              <a:rPr lang="de-DE"/>
              <a:t>23, 12, 67, 24, 87, 1, 3, 5, 6, 62, 45, 42</a:t>
            </a:r>
          </a:p>
          <a:p>
            <a:pPr lvl="1"/>
            <a:r>
              <a:rPr lang="de-DE"/>
              <a:t>löschen:</a:t>
            </a:r>
          </a:p>
          <a:p>
            <a:pPr lvl="2"/>
            <a:r>
              <a:rPr lang="de-DE"/>
              <a:t>42, 45, 67</a:t>
            </a:r>
          </a:p>
          <a:p>
            <a:pPr lvl="2"/>
            <a:endParaRPr lang="de-DE"/>
          </a:p>
          <a:p>
            <a:r>
              <a:rPr lang="de-DE">
                <a:hlinkClick r:id="rId2"/>
              </a:rPr>
              <a:t>https://www.youtube.com/watch?v=4A4j4kRmNo4</a:t>
            </a:r>
            <a:endParaRPr lang="de-DE"/>
          </a:p>
          <a:p>
            <a:endParaRPr lang="de-D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Schlüsselkomprimierung</a:t>
            </a:r>
          </a:p>
        </p:txBody>
      </p:sp>
      <p:sp>
        <p:nvSpPr>
          <p:cNvPr id="3" name="Inhaltsplatzhalter 2"/>
          <p:cNvSpPr>
            <a:spLocks noGrp="1"/>
          </p:cNvSpPr>
          <p:nvPr>
            <p:ph idx="1"/>
          </p:nvPr>
        </p:nvSpPr>
        <p:spPr/>
        <p:txBody>
          <a:bodyPr>
            <a:normAutofit fontScale="92500" lnSpcReduction="10000"/>
          </a:bodyPr>
          <a:lstStyle/>
          <a:p>
            <a:r>
              <a:rPr lang="de-DE"/>
              <a:t>Schlüssel</a:t>
            </a:r>
          </a:p>
          <a:p>
            <a:r>
              <a:rPr lang="de-DE"/>
              <a:t>V = Position im Schlüssel, in der sich der zu komprimierende Schlüssel </a:t>
            </a:r>
          </a:p>
          <a:p>
            <a:r>
              <a:rPr lang="de-DE"/>
              <a:t>vom Vorgänger unterscheidet </a:t>
            </a:r>
          </a:p>
          <a:p>
            <a:r>
              <a:rPr lang="de-DE"/>
              <a:t>N = Position im Schlüssel, in der sich der zu komprimierende Schlüssel vom Nachfolger unterscheidet </a:t>
            </a:r>
          </a:p>
          <a:p>
            <a:r>
              <a:rPr lang="de-DE"/>
              <a:t>F = V – 1 (Anzahl der Zeichen des komprimierten Schlüssels, die mit dem Vorgänger übereinstimmen) </a:t>
            </a:r>
          </a:p>
          <a:p>
            <a:r>
              <a:rPr lang="de-DE"/>
              <a:t>L = MAX (N–F, 0) Länge des komprimierten Schlüssels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Schlüsselkomprimierung</a:t>
            </a:r>
          </a:p>
        </p:txBody>
      </p:sp>
      <p:graphicFrame>
        <p:nvGraphicFramePr>
          <p:cNvPr id="4" name="Inhaltsplatzhalter 3"/>
          <p:cNvGraphicFramePr>
            <a:graphicFrameLocks noGrp="1"/>
          </p:cNvGraphicFramePr>
          <p:nvPr>
            <p:ph idx="4294967295"/>
          </p:nvPr>
        </p:nvGraphicFramePr>
        <p:xfrm>
          <a:off x="740664" y="1748522"/>
          <a:ext cx="7319458" cy="4507272"/>
        </p:xfrm>
        <a:graphic>
          <a:graphicData uri="http://schemas.openxmlformats.org/drawingml/2006/table">
            <a:tbl>
              <a:tblPr firstRow="1" bandRow="1">
                <a:tableStyleId>{5C22544A-7EE6-4342-B048-85BDC9FD1C3A}</a:tableStyleId>
              </a:tblPr>
              <a:tblGrid>
                <a:gridCol w="2336328"/>
                <a:gridCol w="494921"/>
                <a:gridCol w="549018"/>
                <a:gridCol w="542970"/>
                <a:gridCol w="1412163"/>
                <a:gridCol w="1984058"/>
              </a:tblGrid>
              <a:tr h="429688">
                <a:tc>
                  <a:txBody>
                    <a:bodyPr/>
                    <a:lstStyle/>
                    <a:p>
                      <a:r>
                        <a:rPr lang="de-DE"/>
                        <a:t>Schlüssel</a:t>
                      </a:r>
                    </a:p>
                  </a:txBody>
                  <a:tcPr/>
                </a:tc>
                <a:tc>
                  <a:txBody>
                    <a:bodyPr/>
                    <a:lstStyle/>
                    <a:p>
                      <a:r>
                        <a:rPr lang="de-DE"/>
                        <a:t>V</a:t>
                      </a:r>
                    </a:p>
                  </a:txBody>
                  <a:tcPr/>
                </a:tc>
                <a:tc>
                  <a:txBody>
                    <a:bodyPr/>
                    <a:lstStyle/>
                    <a:p>
                      <a:r>
                        <a:rPr lang="de-DE"/>
                        <a:t>N</a:t>
                      </a:r>
                    </a:p>
                  </a:txBody>
                  <a:tcPr/>
                </a:tc>
                <a:tc>
                  <a:txBody>
                    <a:bodyPr/>
                    <a:lstStyle/>
                    <a:p>
                      <a:r>
                        <a:rPr lang="de-DE"/>
                        <a:t>F=</a:t>
                      </a:r>
                      <a:br>
                        <a:rPr lang="de-DE"/>
                      </a:br>
                      <a:r>
                        <a:rPr lang="de-DE"/>
                        <a:t>V-1</a:t>
                      </a:r>
                    </a:p>
                  </a:txBody>
                  <a:tcPr/>
                </a:tc>
                <a:tc>
                  <a:txBody>
                    <a:bodyPr/>
                    <a:lstStyle/>
                    <a:p>
                      <a:r>
                        <a:rPr lang="de-DE"/>
                        <a:t>L=</a:t>
                      </a:r>
                    </a:p>
                    <a:p>
                      <a:r>
                        <a:rPr lang="de-DE"/>
                        <a:t>max(0,N-F)</a:t>
                      </a:r>
                    </a:p>
                  </a:txBody>
                  <a:tcPr/>
                </a:tc>
                <a:tc>
                  <a:txBody>
                    <a:bodyPr/>
                    <a:lstStyle/>
                    <a:p>
                      <a:r>
                        <a:rPr lang="de-DE"/>
                        <a:t>kompr. Schlüssel</a:t>
                      </a:r>
                    </a:p>
                  </a:txBody>
                  <a:tcPr/>
                </a:tc>
              </a:tr>
              <a:tr h="429688">
                <a:tc>
                  <a:txBody>
                    <a:bodyPr/>
                    <a:lstStyle/>
                    <a:p>
                      <a:r>
                        <a:rPr lang="de-DE"/>
                        <a:t>Laborant</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429688">
                <a:tc>
                  <a:txBody>
                    <a:bodyPr/>
                    <a:lstStyle/>
                    <a:p>
                      <a:r>
                        <a:rPr lang="de-DE"/>
                        <a:t>Labrador</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429688">
                <a:tc>
                  <a:txBody>
                    <a:bodyPr/>
                    <a:lstStyle/>
                    <a:p>
                      <a:r>
                        <a:rPr lang="de-DE"/>
                        <a:t>Lachkrampf</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429688">
                <a:tc>
                  <a:txBody>
                    <a:bodyPr/>
                    <a:lstStyle/>
                    <a:p>
                      <a:r>
                        <a:rPr lang="de-DE"/>
                        <a:t>Lage</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429688">
                <a:tc>
                  <a:txBody>
                    <a:bodyPr/>
                    <a:lstStyle/>
                    <a:p>
                      <a:r>
                        <a:rPr lang="de-DE"/>
                        <a:t>Lageplan</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429688">
                <a:tc>
                  <a:txBody>
                    <a:bodyPr/>
                    <a:lstStyle/>
                    <a:p>
                      <a:r>
                        <a:rPr lang="de-DE"/>
                        <a:t>Lageskizze</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429688">
                <a:tc>
                  <a:txBody>
                    <a:bodyPr/>
                    <a:lstStyle/>
                    <a:p>
                      <a:r>
                        <a:rPr lang="de-DE"/>
                        <a:t>Lederball</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429688">
                <a:tc>
                  <a:txBody>
                    <a:bodyPr/>
                    <a:lstStyle/>
                    <a:p>
                      <a:r>
                        <a:rPr lang="de-DE"/>
                        <a:t>Lederpolster</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429688">
                <a:tc>
                  <a:txBody>
                    <a:bodyPr/>
                    <a:lstStyle/>
                    <a:p>
                      <a:r>
                        <a:rPr lang="de-DE"/>
                        <a:t>Leuchtturm</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Schlüsselkomprimierung</a:t>
            </a:r>
          </a:p>
        </p:txBody>
      </p:sp>
      <p:graphicFrame>
        <p:nvGraphicFramePr>
          <p:cNvPr id="4" name="Inhaltsplatzhalter 3"/>
          <p:cNvGraphicFramePr>
            <a:graphicFrameLocks noGrp="1"/>
          </p:cNvGraphicFramePr>
          <p:nvPr>
            <p:ph idx="4294967295"/>
          </p:nvPr>
        </p:nvGraphicFramePr>
        <p:xfrm>
          <a:off x="740664" y="1748522"/>
          <a:ext cx="7319458" cy="4507272"/>
        </p:xfrm>
        <a:graphic>
          <a:graphicData uri="http://schemas.openxmlformats.org/drawingml/2006/table">
            <a:tbl>
              <a:tblPr firstRow="1" bandRow="1">
                <a:tableStyleId>{5C22544A-7EE6-4342-B048-85BDC9FD1C3A}</a:tableStyleId>
              </a:tblPr>
              <a:tblGrid>
                <a:gridCol w="2336328"/>
                <a:gridCol w="494921"/>
                <a:gridCol w="549018"/>
                <a:gridCol w="542970"/>
                <a:gridCol w="1412163"/>
                <a:gridCol w="1984058"/>
              </a:tblGrid>
              <a:tr h="429688">
                <a:tc>
                  <a:txBody>
                    <a:bodyPr/>
                    <a:lstStyle/>
                    <a:p>
                      <a:r>
                        <a:rPr lang="de-DE"/>
                        <a:t>Schlüssel</a:t>
                      </a:r>
                    </a:p>
                  </a:txBody>
                  <a:tcPr/>
                </a:tc>
                <a:tc>
                  <a:txBody>
                    <a:bodyPr/>
                    <a:lstStyle/>
                    <a:p>
                      <a:r>
                        <a:rPr lang="de-DE"/>
                        <a:t>V</a:t>
                      </a:r>
                    </a:p>
                  </a:txBody>
                  <a:tcPr/>
                </a:tc>
                <a:tc>
                  <a:txBody>
                    <a:bodyPr/>
                    <a:lstStyle/>
                    <a:p>
                      <a:r>
                        <a:rPr lang="de-DE"/>
                        <a:t>N</a:t>
                      </a:r>
                    </a:p>
                  </a:txBody>
                  <a:tcPr/>
                </a:tc>
                <a:tc>
                  <a:txBody>
                    <a:bodyPr/>
                    <a:lstStyle/>
                    <a:p>
                      <a:r>
                        <a:rPr lang="de-DE"/>
                        <a:t>F=</a:t>
                      </a:r>
                      <a:br>
                        <a:rPr lang="de-DE"/>
                      </a:br>
                      <a:r>
                        <a:rPr lang="de-DE"/>
                        <a:t>V-1</a:t>
                      </a:r>
                    </a:p>
                  </a:txBody>
                  <a:tcPr/>
                </a:tc>
                <a:tc>
                  <a:txBody>
                    <a:bodyPr/>
                    <a:lstStyle/>
                    <a:p>
                      <a:r>
                        <a:rPr lang="de-DE"/>
                        <a:t>L=</a:t>
                      </a:r>
                    </a:p>
                    <a:p>
                      <a:r>
                        <a:rPr lang="de-DE"/>
                        <a:t>max(0,N-F)</a:t>
                      </a:r>
                    </a:p>
                  </a:txBody>
                  <a:tcPr/>
                </a:tc>
                <a:tc>
                  <a:txBody>
                    <a:bodyPr/>
                    <a:lstStyle/>
                    <a:p>
                      <a:r>
                        <a:rPr lang="de-DE"/>
                        <a:t>kompr. Schlüssel</a:t>
                      </a:r>
                    </a:p>
                  </a:txBody>
                  <a:tcPr/>
                </a:tc>
              </a:tr>
              <a:tr h="429688">
                <a:tc>
                  <a:txBody>
                    <a:bodyPr/>
                    <a:lstStyle/>
                    <a:p>
                      <a:r>
                        <a:rPr lang="de-DE"/>
                        <a:t>Laborant</a:t>
                      </a:r>
                    </a:p>
                  </a:txBody>
                  <a:tcPr/>
                </a:tc>
                <a:tc>
                  <a:txBody>
                    <a:bodyPr/>
                    <a:lstStyle/>
                    <a:p>
                      <a:r>
                        <a:rPr lang="de-DE"/>
                        <a:t>1</a:t>
                      </a:r>
                    </a:p>
                  </a:txBody>
                  <a:tcPr/>
                </a:tc>
                <a:tc>
                  <a:txBody>
                    <a:bodyPr/>
                    <a:lstStyle/>
                    <a:p>
                      <a:r>
                        <a:rPr lang="de-DE"/>
                        <a:t>4</a:t>
                      </a:r>
                    </a:p>
                  </a:txBody>
                  <a:tcPr/>
                </a:tc>
                <a:tc>
                  <a:txBody>
                    <a:bodyPr/>
                    <a:lstStyle/>
                    <a:p>
                      <a:r>
                        <a:rPr lang="de-DE"/>
                        <a:t>0</a:t>
                      </a:r>
                    </a:p>
                  </a:txBody>
                  <a:tcPr/>
                </a:tc>
                <a:tc>
                  <a:txBody>
                    <a:bodyPr/>
                    <a:lstStyle/>
                    <a:p>
                      <a:r>
                        <a:rPr lang="de-DE"/>
                        <a:t>4</a:t>
                      </a:r>
                    </a:p>
                  </a:txBody>
                  <a:tcPr/>
                </a:tc>
                <a:tc>
                  <a:txBody>
                    <a:bodyPr/>
                    <a:lstStyle/>
                    <a:p>
                      <a:r>
                        <a:rPr lang="de-DE"/>
                        <a:t>Labo</a:t>
                      </a:r>
                    </a:p>
                  </a:txBody>
                  <a:tcPr/>
                </a:tc>
              </a:tr>
              <a:tr h="429688">
                <a:tc>
                  <a:txBody>
                    <a:bodyPr/>
                    <a:lstStyle/>
                    <a:p>
                      <a:r>
                        <a:rPr lang="de-DE"/>
                        <a:t>Labrador</a:t>
                      </a:r>
                    </a:p>
                  </a:txBody>
                  <a:tcPr/>
                </a:tc>
                <a:tc>
                  <a:txBody>
                    <a:bodyPr/>
                    <a:lstStyle/>
                    <a:p>
                      <a:r>
                        <a:rPr lang="de-DE"/>
                        <a:t>4</a:t>
                      </a:r>
                    </a:p>
                  </a:txBody>
                  <a:tcPr/>
                </a:tc>
                <a:tc>
                  <a:txBody>
                    <a:bodyPr/>
                    <a:lstStyle/>
                    <a:p>
                      <a:r>
                        <a:rPr lang="de-DE"/>
                        <a:t>3</a:t>
                      </a:r>
                    </a:p>
                  </a:txBody>
                  <a:tcPr/>
                </a:tc>
                <a:tc>
                  <a:txBody>
                    <a:bodyPr/>
                    <a:lstStyle/>
                    <a:p>
                      <a:r>
                        <a:rPr lang="de-DE"/>
                        <a:t>3</a:t>
                      </a:r>
                    </a:p>
                  </a:txBody>
                  <a:tcPr/>
                </a:tc>
                <a:tc>
                  <a:txBody>
                    <a:bodyPr/>
                    <a:lstStyle/>
                    <a:p>
                      <a:r>
                        <a:rPr lang="de-DE"/>
                        <a:t>0</a:t>
                      </a:r>
                    </a:p>
                  </a:txBody>
                  <a:tcPr/>
                </a:tc>
                <a:tc>
                  <a:txBody>
                    <a:bodyPr/>
                    <a:lstStyle/>
                    <a:p>
                      <a:r>
                        <a:rPr lang="de-DE"/>
                        <a:t>–</a:t>
                      </a:r>
                    </a:p>
                  </a:txBody>
                  <a:tcPr/>
                </a:tc>
              </a:tr>
              <a:tr h="429688">
                <a:tc>
                  <a:txBody>
                    <a:bodyPr/>
                    <a:lstStyle/>
                    <a:p>
                      <a:r>
                        <a:rPr lang="de-DE"/>
                        <a:t>Lachkrampf</a:t>
                      </a:r>
                    </a:p>
                  </a:txBody>
                  <a:tcPr/>
                </a:tc>
                <a:tc>
                  <a:txBody>
                    <a:bodyPr/>
                    <a:lstStyle/>
                    <a:p>
                      <a:r>
                        <a:rPr lang="de-DE"/>
                        <a:t>3</a:t>
                      </a:r>
                    </a:p>
                  </a:txBody>
                  <a:tcPr/>
                </a:tc>
                <a:tc>
                  <a:txBody>
                    <a:bodyPr/>
                    <a:lstStyle/>
                    <a:p>
                      <a:r>
                        <a:rPr lang="de-DE"/>
                        <a:t>3</a:t>
                      </a:r>
                    </a:p>
                  </a:txBody>
                  <a:tcPr/>
                </a:tc>
                <a:tc>
                  <a:txBody>
                    <a:bodyPr/>
                    <a:lstStyle/>
                    <a:p>
                      <a:r>
                        <a:rPr lang="de-DE"/>
                        <a:t>2</a:t>
                      </a:r>
                    </a:p>
                  </a:txBody>
                  <a:tcPr/>
                </a:tc>
                <a:tc>
                  <a:txBody>
                    <a:bodyPr/>
                    <a:lstStyle/>
                    <a:p>
                      <a:r>
                        <a:rPr lang="de-DE"/>
                        <a:t>1</a:t>
                      </a:r>
                    </a:p>
                  </a:txBody>
                  <a:tcPr/>
                </a:tc>
                <a:tc>
                  <a:txBody>
                    <a:bodyPr/>
                    <a:lstStyle/>
                    <a:p>
                      <a:r>
                        <a:rPr lang="de-DE"/>
                        <a:t>c</a:t>
                      </a:r>
                    </a:p>
                  </a:txBody>
                  <a:tcPr/>
                </a:tc>
              </a:tr>
              <a:tr h="429688">
                <a:tc>
                  <a:txBody>
                    <a:bodyPr/>
                    <a:lstStyle/>
                    <a:p>
                      <a:r>
                        <a:rPr lang="de-DE"/>
                        <a:t>Lage</a:t>
                      </a:r>
                    </a:p>
                  </a:txBody>
                  <a:tcPr/>
                </a:tc>
                <a:tc>
                  <a:txBody>
                    <a:bodyPr/>
                    <a:lstStyle/>
                    <a:p>
                      <a:r>
                        <a:rPr lang="de-DE"/>
                        <a:t>3</a:t>
                      </a:r>
                    </a:p>
                  </a:txBody>
                  <a:tcPr/>
                </a:tc>
                <a:tc>
                  <a:txBody>
                    <a:bodyPr/>
                    <a:lstStyle/>
                    <a:p>
                      <a:r>
                        <a:rPr lang="de-DE"/>
                        <a:t>5</a:t>
                      </a:r>
                    </a:p>
                  </a:txBody>
                  <a:tcPr/>
                </a:tc>
                <a:tc>
                  <a:txBody>
                    <a:bodyPr/>
                    <a:lstStyle/>
                    <a:p>
                      <a:r>
                        <a:rPr lang="de-DE"/>
                        <a:t>2</a:t>
                      </a:r>
                    </a:p>
                  </a:txBody>
                  <a:tcPr/>
                </a:tc>
                <a:tc>
                  <a:txBody>
                    <a:bodyPr/>
                    <a:lstStyle/>
                    <a:p>
                      <a:r>
                        <a:rPr lang="de-DE"/>
                        <a:t>3</a:t>
                      </a:r>
                    </a:p>
                  </a:txBody>
                  <a:tcPr/>
                </a:tc>
                <a:tc>
                  <a:txBody>
                    <a:bodyPr/>
                    <a:lstStyle/>
                    <a:p>
                      <a:r>
                        <a:rPr lang="de-DE"/>
                        <a:t>ge.</a:t>
                      </a:r>
                    </a:p>
                  </a:txBody>
                  <a:tcPr/>
                </a:tc>
              </a:tr>
              <a:tr h="429688">
                <a:tc>
                  <a:txBody>
                    <a:bodyPr/>
                    <a:lstStyle/>
                    <a:p>
                      <a:r>
                        <a:rPr lang="de-DE"/>
                        <a:t>Lageplan</a:t>
                      </a:r>
                    </a:p>
                  </a:txBody>
                  <a:tcPr/>
                </a:tc>
                <a:tc>
                  <a:txBody>
                    <a:bodyPr/>
                    <a:lstStyle/>
                    <a:p>
                      <a:r>
                        <a:rPr lang="de-DE"/>
                        <a:t>5</a:t>
                      </a:r>
                    </a:p>
                  </a:txBody>
                  <a:tcPr/>
                </a:tc>
                <a:tc>
                  <a:txBody>
                    <a:bodyPr/>
                    <a:lstStyle/>
                    <a:p>
                      <a:r>
                        <a:rPr lang="de-DE"/>
                        <a:t>5</a:t>
                      </a:r>
                    </a:p>
                  </a:txBody>
                  <a:tcPr/>
                </a:tc>
                <a:tc>
                  <a:txBody>
                    <a:bodyPr/>
                    <a:lstStyle/>
                    <a:p>
                      <a:r>
                        <a:rPr lang="de-DE"/>
                        <a:t>4</a:t>
                      </a:r>
                    </a:p>
                  </a:txBody>
                  <a:tcPr/>
                </a:tc>
                <a:tc>
                  <a:txBody>
                    <a:bodyPr/>
                    <a:lstStyle/>
                    <a:p>
                      <a:r>
                        <a:rPr lang="de-DE"/>
                        <a:t>1</a:t>
                      </a:r>
                    </a:p>
                  </a:txBody>
                  <a:tcPr/>
                </a:tc>
                <a:tc>
                  <a:txBody>
                    <a:bodyPr/>
                    <a:lstStyle/>
                    <a:p>
                      <a:r>
                        <a:rPr lang="de-DE"/>
                        <a:t>p</a:t>
                      </a:r>
                    </a:p>
                  </a:txBody>
                  <a:tcPr/>
                </a:tc>
              </a:tr>
              <a:tr h="429688">
                <a:tc>
                  <a:txBody>
                    <a:bodyPr/>
                    <a:lstStyle/>
                    <a:p>
                      <a:r>
                        <a:rPr lang="de-DE"/>
                        <a:t>Lageskizze</a:t>
                      </a:r>
                    </a:p>
                  </a:txBody>
                  <a:tcPr/>
                </a:tc>
                <a:tc>
                  <a:txBody>
                    <a:bodyPr/>
                    <a:lstStyle/>
                    <a:p>
                      <a:r>
                        <a:rPr lang="de-DE"/>
                        <a:t>5</a:t>
                      </a:r>
                    </a:p>
                  </a:txBody>
                  <a:tcPr/>
                </a:tc>
                <a:tc>
                  <a:txBody>
                    <a:bodyPr/>
                    <a:lstStyle/>
                    <a:p>
                      <a:r>
                        <a:rPr lang="de-DE"/>
                        <a:t>2</a:t>
                      </a:r>
                    </a:p>
                  </a:txBody>
                  <a:tcPr/>
                </a:tc>
                <a:tc>
                  <a:txBody>
                    <a:bodyPr/>
                    <a:lstStyle/>
                    <a:p>
                      <a:r>
                        <a:rPr lang="de-DE"/>
                        <a:t>4</a:t>
                      </a:r>
                    </a:p>
                  </a:txBody>
                  <a:tcPr/>
                </a:tc>
                <a:tc>
                  <a:txBody>
                    <a:bodyPr/>
                    <a:lstStyle/>
                    <a:p>
                      <a:r>
                        <a:rPr lang="de-DE"/>
                        <a:t>0</a:t>
                      </a:r>
                    </a:p>
                  </a:txBody>
                  <a:tcPr/>
                </a:tc>
                <a:tc>
                  <a:txBody>
                    <a:bodyPr/>
                    <a:lstStyle/>
                    <a:p>
                      <a:r>
                        <a:rPr lang="de-DE"/>
                        <a:t>–</a:t>
                      </a:r>
                    </a:p>
                  </a:txBody>
                  <a:tcPr/>
                </a:tc>
              </a:tr>
              <a:tr h="429688">
                <a:tc>
                  <a:txBody>
                    <a:bodyPr/>
                    <a:lstStyle/>
                    <a:p>
                      <a:r>
                        <a:rPr lang="de-DE"/>
                        <a:t>Lederball</a:t>
                      </a:r>
                    </a:p>
                  </a:txBody>
                  <a:tcPr/>
                </a:tc>
                <a:tc>
                  <a:txBody>
                    <a:bodyPr/>
                    <a:lstStyle/>
                    <a:p>
                      <a:r>
                        <a:rPr lang="de-DE"/>
                        <a:t>2</a:t>
                      </a:r>
                    </a:p>
                  </a:txBody>
                  <a:tcPr/>
                </a:tc>
                <a:tc>
                  <a:txBody>
                    <a:bodyPr/>
                    <a:lstStyle/>
                    <a:p>
                      <a:r>
                        <a:rPr lang="de-DE"/>
                        <a:t>6</a:t>
                      </a:r>
                    </a:p>
                  </a:txBody>
                  <a:tcPr/>
                </a:tc>
                <a:tc>
                  <a:txBody>
                    <a:bodyPr/>
                    <a:lstStyle/>
                    <a:p>
                      <a:r>
                        <a:rPr lang="de-DE"/>
                        <a:t>1</a:t>
                      </a:r>
                    </a:p>
                  </a:txBody>
                  <a:tcPr/>
                </a:tc>
                <a:tc>
                  <a:txBody>
                    <a:bodyPr/>
                    <a:lstStyle/>
                    <a:p>
                      <a:r>
                        <a:rPr lang="de-DE"/>
                        <a:t>5</a:t>
                      </a:r>
                    </a:p>
                  </a:txBody>
                  <a:tcPr/>
                </a:tc>
                <a:tc>
                  <a:txBody>
                    <a:bodyPr/>
                    <a:lstStyle/>
                    <a:p>
                      <a:r>
                        <a:rPr lang="de-DE"/>
                        <a:t>ederb</a:t>
                      </a:r>
                    </a:p>
                  </a:txBody>
                  <a:tcPr/>
                </a:tc>
              </a:tr>
              <a:tr h="429688">
                <a:tc>
                  <a:txBody>
                    <a:bodyPr/>
                    <a:lstStyle/>
                    <a:p>
                      <a:r>
                        <a:rPr lang="de-DE"/>
                        <a:t>Lederpolster</a:t>
                      </a:r>
                    </a:p>
                  </a:txBody>
                  <a:tcPr/>
                </a:tc>
                <a:tc>
                  <a:txBody>
                    <a:bodyPr/>
                    <a:lstStyle/>
                    <a:p>
                      <a:r>
                        <a:rPr lang="de-DE"/>
                        <a:t>6</a:t>
                      </a:r>
                    </a:p>
                  </a:txBody>
                  <a:tcPr/>
                </a:tc>
                <a:tc>
                  <a:txBody>
                    <a:bodyPr/>
                    <a:lstStyle/>
                    <a:p>
                      <a:r>
                        <a:rPr lang="de-DE"/>
                        <a:t>3</a:t>
                      </a:r>
                    </a:p>
                  </a:txBody>
                  <a:tcPr/>
                </a:tc>
                <a:tc>
                  <a:txBody>
                    <a:bodyPr/>
                    <a:lstStyle/>
                    <a:p>
                      <a:r>
                        <a:rPr lang="de-DE"/>
                        <a:t>5</a:t>
                      </a:r>
                    </a:p>
                  </a:txBody>
                  <a:tcPr/>
                </a:tc>
                <a:tc>
                  <a:txBody>
                    <a:bodyPr/>
                    <a:lstStyle/>
                    <a:p>
                      <a:r>
                        <a:rPr lang="de-DE"/>
                        <a:t>0</a:t>
                      </a:r>
                    </a:p>
                  </a:txBody>
                  <a:tcPr/>
                </a:tc>
                <a:tc>
                  <a:txBody>
                    <a:bodyPr/>
                    <a:lstStyle/>
                    <a:p>
                      <a:r>
                        <a:rPr lang="de-DE"/>
                        <a:t>–</a:t>
                      </a:r>
                    </a:p>
                  </a:txBody>
                  <a:tcPr/>
                </a:tc>
              </a:tr>
              <a:tr h="429688">
                <a:tc>
                  <a:txBody>
                    <a:bodyPr/>
                    <a:lstStyle/>
                    <a:p>
                      <a:r>
                        <a:rPr lang="de-DE"/>
                        <a:t>Leuchtturm</a:t>
                      </a:r>
                    </a:p>
                  </a:txBody>
                  <a:tcPr/>
                </a:tc>
                <a:tc>
                  <a:txBody>
                    <a:bodyPr/>
                    <a:lstStyle/>
                    <a:p>
                      <a:r>
                        <a:rPr lang="de-DE"/>
                        <a:t>3</a:t>
                      </a:r>
                    </a:p>
                  </a:txBody>
                  <a:tcPr/>
                </a:tc>
                <a:tc>
                  <a:txBody>
                    <a:bodyPr/>
                    <a:lstStyle/>
                    <a:p>
                      <a:r>
                        <a:rPr lang="de-DE"/>
                        <a:t>1</a:t>
                      </a:r>
                    </a:p>
                  </a:txBody>
                  <a:tcPr/>
                </a:tc>
                <a:tc>
                  <a:txBody>
                    <a:bodyPr/>
                    <a:lstStyle/>
                    <a:p>
                      <a:r>
                        <a:rPr lang="de-DE"/>
                        <a:t>2</a:t>
                      </a:r>
                    </a:p>
                  </a:txBody>
                  <a:tcPr/>
                </a:tc>
                <a:tc>
                  <a:txBody>
                    <a:bodyPr/>
                    <a:lstStyle/>
                    <a:p>
                      <a:r>
                        <a:rPr lang="de-DE"/>
                        <a:t>0</a:t>
                      </a:r>
                    </a:p>
                  </a:txBody>
                  <a:tcPr/>
                </a:tc>
                <a:tc>
                  <a:txBody>
                    <a:bodyPr/>
                    <a:lstStyle/>
                    <a:p>
                      <a:r>
                        <a:rPr lang="de-DE"/>
                        <a:t>–</a:t>
                      </a: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4.Informations-modelle</a:t>
            </a:r>
          </a:p>
        </p:txBody>
      </p:sp>
      <p:sp>
        <p:nvSpPr>
          <p:cNvPr id="5" name="Textplatzhalter 4"/>
          <p:cNvSpPr>
            <a:spLocks noGrp="1"/>
          </p:cNvSpPr>
          <p:nvPr>
            <p:ph type="body" idx="1"/>
          </p:nvPr>
        </p:nvSpPr>
        <p:spPr/>
        <p:txBody>
          <a:bodyPr/>
          <a:lstStyle/>
          <a:p>
            <a:endParaRPr lang="de-D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 name="Oval 22"/>
          <p:cNvSpPr/>
          <p:nvPr/>
        </p:nvSpPr>
        <p:spPr>
          <a:xfrm>
            <a:off x="2563383" y="2494929"/>
            <a:ext cx="2118149" cy="83403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de-DE"/>
          </a:p>
        </p:txBody>
      </p:sp>
      <p:sp>
        <p:nvSpPr>
          <p:cNvPr id="4" name="Titel 3"/>
          <p:cNvSpPr>
            <a:spLocks noGrp="1"/>
          </p:cNvSpPr>
          <p:nvPr>
            <p:ph type="title"/>
          </p:nvPr>
        </p:nvSpPr>
        <p:spPr/>
        <p:txBody>
          <a:bodyPr/>
          <a:lstStyle/>
          <a:p>
            <a:r>
              <a:rPr lang="de-DE"/>
              <a:t>Das Entity-Relationship-Modell</a:t>
            </a:r>
          </a:p>
        </p:txBody>
      </p:sp>
      <p:sp>
        <p:nvSpPr>
          <p:cNvPr id="5" name="Textplatzhalter 4"/>
          <p:cNvSpPr>
            <a:spLocks noGrp="1"/>
          </p:cNvSpPr>
          <p:nvPr>
            <p:ph type="body" idx="1"/>
          </p:nvPr>
        </p:nvSpPr>
        <p:spPr/>
        <p:txBody>
          <a:bodyPr>
            <a:normAutofit fontScale="70000" lnSpcReduction="20000"/>
          </a:bodyPr>
          <a:lstStyle/>
          <a:p>
            <a:r>
              <a:rPr lang="de-DE"/>
              <a:t>Entities &amp; Attribute</a:t>
            </a:r>
          </a:p>
        </p:txBody>
      </p:sp>
      <p:sp>
        <p:nvSpPr>
          <p:cNvPr id="6" name="Inhaltsplatzhalter 5"/>
          <p:cNvSpPr>
            <a:spLocks noGrp="1"/>
          </p:cNvSpPr>
          <p:nvPr>
            <p:ph sz="half" idx="2"/>
          </p:nvPr>
        </p:nvSpPr>
        <p:spPr/>
        <p:txBody>
          <a:bodyPr/>
          <a:lstStyle/>
          <a:p>
            <a:endParaRPr lang="de-DE"/>
          </a:p>
        </p:txBody>
      </p:sp>
      <p:sp>
        <p:nvSpPr>
          <p:cNvPr id="7" name="Textplatzhalter 6"/>
          <p:cNvSpPr>
            <a:spLocks noGrp="1"/>
          </p:cNvSpPr>
          <p:nvPr>
            <p:ph type="body" sz="quarter" idx="3"/>
          </p:nvPr>
        </p:nvSpPr>
        <p:spPr/>
        <p:txBody>
          <a:bodyPr>
            <a:normAutofit fontScale="70000" lnSpcReduction="20000"/>
          </a:bodyPr>
          <a:lstStyle/>
          <a:p>
            <a:r>
              <a:rPr lang="de-DE"/>
              <a:t>Relationships</a:t>
            </a:r>
          </a:p>
        </p:txBody>
      </p:sp>
      <p:sp>
        <p:nvSpPr>
          <p:cNvPr id="8" name="Inhaltsplatzhalter 7"/>
          <p:cNvSpPr>
            <a:spLocks noGrp="1"/>
          </p:cNvSpPr>
          <p:nvPr>
            <p:ph sz="quarter" idx="4"/>
          </p:nvPr>
        </p:nvSpPr>
        <p:spPr>
          <a:xfrm>
            <a:off x="4658673" y="2019868"/>
            <a:ext cx="4248222" cy="4838131"/>
          </a:xfrm>
        </p:spPr>
        <p:txBody>
          <a:bodyPr>
            <a:normAutofit lnSpcReduction="10000"/>
          </a:bodyPr>
          <a:lstStyle/>
          <a:p>
            <a:r>
              <a:rPr lang="de-DE"/>
              <a:t>1:1</a:t>
            </a:r>
          </a:p>
          <a:p>
            <a:r>
              <a:rPr lang="de-DE"/>
              <a:t>1:n</a:t>
            </a:r>
          </a:p>
          <a:p>
            <a:r>
              <a:rPr lang="de-DE"/>
              <a:t>n:m</a:t>
            </a:r>
          </a:p>
          <a:p>
            <a:r>
              <a:rPr lang="de-DE"/>
              <a:t>n:m:…:p</a:t>
            </a:r>
          </a:p>
          <a:p>
            <a:endParaRPr lang="de-DE"/>
          </a:p>
          <a:p>
            <a:endParaRPr lang="de-DE"/>
          </a:p>
          <a:p>
            <a:endParaRPr lang="de-DE"/>
          </a:p>
          <a:p>
            <a:endParaRPr lang="de-DE"/>
          </a:p>
          <a:p>
            <a:endParaRPr lang="de-DE"/>
          </a:p>
          <a:p>
            <a:r>
              <a:rPr lang="de-DE"/>
              <a:t>min-max-Notation: [a,b]:[c,d]</a:t>
            </a:r>
          </a:p>
        </p:txBody>
      </p:sp>
      <p:sp>
        <p:nvSpPr>
          <p:cNvPr id="9" name="Rechteck 8"/>
          <p:cNvSpPr/>
          <p:nvPr/>
        </p:nvSpPr>
        <p:spPr>
          <a:xfrm>
            <a:off x="1865428" y="3661999"/>
            <a:ext cx="2754540" cy="6268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Entity</a:t>
            </a:r>
          </a:p>
        </p:txBody>
      </p:sp>
      <p:sp>
        <p:nvSpPr>
          <p:cNvPr id="10" name="Raute 9"/>
          <p:cNvSpPr/>
          <p:nvPr/>
        </p:nvSpPr>
        <p:spPr>
          <a:xfrm>
            <a:off x="5459589" y="3520719"/>
            <a:ext cx="3166895" cy="9144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Relationship</a:t>
            </a:r>
          </a:p>
        </p:txBody>
      </p:sp>
      <p:sp>
        <p:nvSpPr>
          <p:cNvPr id="11" name="Rechteck 10"/>
          <p:cNvSpPr/>
          <p:nvPr/>
        </p:nvSpPr>
        <p:spPr>
          <a:xfrm>
            <a:off x="5664973" y="5070483"/>
            <a:ext cx="2754540" cy="626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a:t>Entity 2</a:t>
            </a:r>
          </a:p>
        </p:txBody>
      </p:sp>
      <p:sp>
        <p:nvSpPr>
          <p:cNvPr id="12" name="Rechteck 11"/>
          <p:cNvSpPr/>
          <p:nvPr/>
        </p:nvSpPr>
        <p:spPr>
          <a:xfrm>
            <a:off x="5674013" y="2373320"/>
            <a:ext cx="2754540" cy="626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a:t>Entity 1</a:t>
            </a:r>
          </a:p>
        </p:txBody>
      </p:sp>
      <p:cxnSp>
        <p:nvCxnSpPr>
          <p:cNvPr id="14" name="Gerade Verbindung 13"/>
          <p:cNvCxnSpPr>
            <a:stCxn id="12" idx="2"/>
            <a:endCxn id="10" idx="0"/>
          </p:cNvCxnSpPr>
          <p:nvPr/>
        </p:nvCxnSpPr>
        <p:spPr>
          <a:xfrm rot="5400000">
            <a:off x="6786875" y="3256311"/>
            <a:ext cx="520570" cy="8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Gerade Verbindung 15"/>
          <p:cNvCxnSpPr>
            <a:stCxn id="10" idx="2"/>
            <a:endCxn id="11" idx="0"/>
          </p:cNvCxnSpPr>
          <p:nvPr/>
        </p:nvCxnSpPr>
        <p:spPr>
          <a:xfrm rot="5400000">
            <a:off x="6724958" y="4752404"/>
            <a:ext cx="635364" cy="794"/>
          </a:xfrm>
          <a:prstGeom prst="line">
            <a:avLst/>
          </a:prstGeom>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139412" y="2671339"/>
            <a:ext cx="1865428" cy="65762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de-DE"/>
              <a:t>Attribut1</a:t>
            </a:r>
          </a:p>
        </p:txBody>
      </p:sp>
      <p:sp>
        <p:nvSpPr>
          <p:cNvPr id="21" name="Oval 20"/>
          <p:cNvSpPr/>
          <p:nvPr/>
        </p:nvSpPr>
        <p:spPr>
          <a:xfrm>
            <a:off x="1072126" y="5009589"/>
            <a:ext cx="3356686" cy="48121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de-DE" u="sng"/>
              <a:t>Primärschlüssel</a:t>
            </a:r>
          </a:p>
        </p:txBody>
      </p:sp>
      <p:sp>
        <p:nvSpPr>
          <p:cNvPr id="22" name="Oval 21"/>
          <p:cNvSpPr/>
          <p:nvPr/>
        </p:nvSpPr>
        <p:spPr>
          <a:xfrm>
            <a:off x="2717141" y="2577404"/>
            <a:ext cx="1865428" cy="65762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de-DE"/>
              <a:t>#Attribut</a:t>
            </a:r>
          </a:p>
        </p:txBody>
      </p:sp>
      <p:cxnSp>
        <p:nvCxnSpPr>
          <p:cNvPr id="25" name="Gerade Verbindung 24"/>
          <p:cNvCxnSpPr/>
          <p:nvPr/>
        </p:nvCxnSpPr>
        <p:spPr>
          <a:xfrm rot="16200000" flipH="1">
            <a:off x="1857330" y="3243121"/>
            <a:ext cx="426975" cy="4107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Gerade Verbindung 26"/>
          <p:cNvCxnSpPr>
            <a:stCxn id="21" idx="0"/>
            <a:endCxn id="9" idx="2"/>
          </p:cNvCxnSpPr>
          <p:nvPr/>
        </p:nvCxnSpPr>
        <p:spPr>
          <a:xfrm rot="5400000" flipH="1" flipV="1">
            <a:off x="2636203" y="4403095"/>
            <a:ext cx="720761" cy="492229"/>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Gerade Verbindung 28"/>
          <p:cNvCxnSpPr>
            <a:stCxn id="22" idx="4"/>
          </p:cNvCxnSpPr>
          <p:nvPr/>
        </p:nvCxnSpPr>
        <p:spPr>
          <a:xfrm rot="5400000">
            <a:off x="3425808" y="3437951"/>
            <a:ext cx="426975" cy="21120"/>
          </a:xfrm>
          <a:prstGeom prst="line">
            <a:avLst/>
          </a:prstGeom>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4526875" y="4288828"/>
            <a:ext cx="1865428" cy="65762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de-DE"/>
              <a:t>Attribut</a:t>
            </a:r>
          </a:p>
        </p:txBody>
      </p:sp>
      <p:cxnSp>
        <p:nvCxnSpPr>
          <p:cNvPr id="32" name="Gerade Verbindung 31"/>
          <p:cNvCxnSpPr>
            <a:endCxn id="30" idx="7"/>
          </p:cNvCxnSpPr>
          <p:nvPr/>
        </p:nvCxnSpPr>
        <p:spPr>
          <a:xfrm rot="5400000">
            <a:off x="6100336" y="4093167"/>
            <a:ext cx="310748" cy="273186"/>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How-to InSy</a:t>
            </a:r>
          </a:p>
        </p:txBody>
      </p:sp>
      <p:sp>
        <p:nvSpPr>
          <p:cNvPr id="3" name="Inhaltsplatzhalter 2"/>
          <p:cNvSpPr>
            <a:spLocks noGrp="1"/>
          </p:cNvSpPr>
          <p:nvPr>
            <p:ph idx="1"/>
          </p:nvPr>
        </p:nvSpPr>
        <p:spPr/>
        <p:txBody>
          <a:bodyPr/>
          <a:lstStyle/>
          <a:p>
            <a:r>
              <a:rPr lang="de-DE"/>
              <a:t>auswendig wissen:</a:t>
            </a:r>
          </a:p>
          <a:p>
            <a:pPr lvl="1"/>
            <a:r>
              <a:rPr lang="de-DE"/>
              <a:t>3-Schichten-Modell</a:t>
            </a:r>
          </a:p>
          <a:p>
            <a:pPr lvl="1"/>
            <a:r>
              <a:rPr lang="de-DE"/>
              <a:t>ACID</a:t>
            </a:r>
          </a:p>
          <a:p>
            <a:pPr lvl="1"/>
            <a:r>
              <a:rPr lang="de-DE"/>
              <a:t>Daten in einem IS</a:t>
            </a:r>
          </a:p>
          <a:p>
            <a:pPr lvl="1"/>
            <a:r>
              <a:rPr lang="de-DE"/>
              <a:t>Speicherstrategien (FIFO, LRU, write-back, write through)</a:t>
            </a:r>
          </a:p>
          <a:p>
            <a:pPr lvl="1"/>
            <a:r>
              <a:rPr lang="de-DE"/>
              <a:t>Typen von Schedules + Definition (ACA, RC, ST…)</a:t>
            </a:r>
          </a:p>
          <a:p>
            <a:pPr lvl="1"/>
            <a:r>
              <a:rPr lang="de-DE"/>
              <a:t>Mehrbenutzeranomalien</a:t>
            </a:r>
          </a:p>
          <a:p>
            <a:pPr lvl="2"/>
            <a:r>
              <a:rPr lang="de-DE"/>
              <a:t>Beispielschedules überlegen…</a:t>
            </a:r>
          </a:p>
          <a:p>
            <a:pPr lvl="1"/>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 name="Raute 34"/>
          <p:cNvSpPr/>
          <p:nvPr/>
        </p:nvSpPr>
        <p:spPr>
          <a:xfrm>
            <a:off x="5442300" y="3715429"/>
            <a:ext cx="3237621" cy="77312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34" name="Rechteck 33"/>
          <p:cNvSpPr/>
          <p:nvPr/>
        </p:nvSpPr>
        <p:spPr>
          <a:xfrm>
            <a:off x="5559736" y="5037494"/>
            <a:ext cx="1769981" cy="47898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2" name="Titel 1"/>
          <p:cNvSpPr>
            <a:spLocks noGrp="1"/>
          </p:cNvSpPr>
          <p:nvPr>
            <p:ph type="title"/>
          </p:nvPr>
        </p:nvSpPr>
        <p:spPr/>
        <p:txBody>
          <a:bodyPr/>
          <a:lstStyle/>
          <a:p>
            <a:r>
              <a:rPr lang="de-DE"/>
              <a:t>Das Entity-Relationship-Modell</a:t>
            </a:r>
          </a:p>
        </p:txBody>
      </p:sp>
      <p:sp>
        <p:nvSpPr>
          <p:cNvPr id="3" name="Textplatzhalter 2"/>
          <p:cNvSpPr>
            <a:spLocks noGrp="1"/>
          </p:cNvSpPr>
          <p:nvPr>
            <p:ph type="body" idx="1"/>
          </p:nvPr>
        </p:nvSpPr>
        <p:spPr/>
        <p:txBody>
          <a:bodyPr>
            <a:normAutofit fontScale="70000" lnSpcReduction="20000"/>
          </a:bodyPr>
          <a:lstStyle/>
          <a:p>
            <a:r>
              <a:rPr lang="de-DE"/>
              <a:t>Vererbung</a:t>
            </a:r>
          </a:p>
        </p:txBody>
      </p:sp>
      <p:sp>
        <p:nvSpPr>
          <p:cNvPr id="4" name="Inhaltsplatzhalter 3"/>
          <p:cNvSpPr>
            <a:spLocks noGrp="1"/>
          </p:cNvSpPr>
          <p:nvPr>
            <p:ph sz="half" idx="2"/>
          </p:nvPr>
        </p:nvSpPr>
        <p:spPr/>
        <p:txBody>
          <a:bodyPr/>
          <a:lstStyle/>
          <a:p>
            <a:endParaRPr lang="de-DE"/>
          </a:p>
        </p:txBody>
      </p:sp>
      <p:sp>
        <p:nvSpPr>
          <p:cNvPr id="5" name="Textplatzhalter 4"/>
          <p:cNvSpPr>
            <a:spLocks noGrp="1"/>
          </p:cNvSpPr>
          <p:nvPr>
            <p:ph type="body" sz="quarter" idx="3"/>
          </p:nvPr>
        </p:nvSpPr>
        <p:spPr/>
        <p:txBody>
          <a:bodyPr>
            <a:normAutofit fontScale="70000" lnSpcReduction="20000"/>
          </a:bodyPr>
          <a:lstStyle/>
          <a:p>
            <a:r>
              <a:rPr lang="de-DE"/>
              <a:t>Existensabhängigkeit</a:t>
            </a:r>
          </a:p>
        </p:txBody>
      </p:sp>
      <p:sp>
        <p:nvSpPr>
          <p:cNvPr id="6" name="Inhaltsplatzhalter 5"/>
          <p:cNvSpPr>
            <a:spLocks noGrp="1"/>
          </p:cNvSpPr>
          <p:nvPr>
            <p:ph sz="quarter" idx="4"/>
          </p:nvPr>
        </p:nvSpPr>
        <p:spPr/>
        <p:txBody>
          <a:bodyPr/>
          <a:lstStyle/>
          <a:p>
            <a:endParaRPr lang="de-DE"/>
          </a:p>
        </p:txBody>
      </p:sp>
      <p:sp>
        <p:nvSpPr>
          <p:cNvPr id="7" name="Rechteck 6"/>
          <p:cNvSpPr/>
          <p:nvPr/>
        </p:nvSpPr>
        <p:spPr>
          <a:xfrm>
            <a:off x="1817460" y="4288828"/>
            <a:ext cx="2754540" cy="6268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Entity1.2</a:t>
            </a:r>
          </a:p>
        </p:txBody>
      </p:sp>
      <p:sp>
        <p:nvSpPr>
          <p:cNvPr id="8" name="Rechteck 7"/>
          <p:cNvSpPr/>
          <p:nvPr/>
        </p:nvSpPr>
        <p:spPr>
          <a:xfrm>
            <a:off x="131952" y="3187570"/>
            <a:ext cx="2754540" cy="6268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Entity1.1</a:t>
            </a:r>
          </a:p>
        </p:txBody>
      </p:sp>
      <p:sp>
        <p:nvSpPr>
          <p:cNvPr id="9" name="Rechteck 8"/>
          <p:cNvSpPr/>
          <p:nvPr/>
        </p:nvSpPr>
        <p:spPr>
          <a:xfrm>
            <a:off x="1329021" y="2267763"/>
            <a:ext cx="2754540" cy="6268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Entity1</a:t>
            </a:r>
          </a:p>
        </p:txBody>
      </p:sp>
      <p:sp>
        <p:nvSpPr>
          <p:cNvPr id="10" name="Rechteck 9"/>
          <p:cNvSpPr/>
          <p:nvPr/>
        </p:nvSpPr>
        <p:spPr>
          <a:xfrm>
            <a:off x="1817460" y="5500921"/>
            <a:ext cx="2754540" cy="6268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Entity1.2.1</a:t>
            </a:r>
          </a:p>
        </p:txBody>
      </p:sp>
      <p:cxnSp>
        <p:nvCxnSpPr>
          <p:cNvPr id="14" name="Gerade Verbindung mit Pfeil 13"/>
          <p:cNvCxnSpPr>
            <a:stCxn id="8" idx="0"/>
          </p:cNvCxnSpPr>
          <p:nvPr/>
        </p:nvCxnSpPr>
        <p:spPr>
          <a:xfrm rot="5400000" flipH="1" flipV="1">
            <a:off x="1441080" y="2962734"/>
            <a:ext cx="292978" cy="156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7" idx="0"/>
          </p:cNvCxnSpPr>
          <p:nvPr/>
        </p:nvCxnSpPr>
        <p:spPr>
          <a:xfrm rot="16200000" flipV="1">
            <a:off x="2491942" y="3586040"/>
            <a:ext cx="1394236" cy="113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Gerade Verbindung mit Pfeil 17"/>
          <p:cNvCxnSpPr/>
          <p:nvPr/>
        </p:nvCxnSpPr>
        <p:spPr>
          <a:xfrm rot="5400000" flipH="1" flipV="1">
            <a:off x="2902098" y="5208289"/>
            <a:ext cx="585264" cy="1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aute 19"/>
          <p:cNvSpPr/>
          <p:nvPr/>
        </p:nvSpPr>
        <p:spPr>
          <a:xfrm>
            <a:off x="5541265" y="3814399"/>
            <a:ext cx="3085220" cy="62072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Relationship</a:t>
            </a:r>
          </a:p>
        </p:txBody>
      </p:sp>
      <p:sp>
        <p:nvSpPr>
          <p:cNvPr id="21" name="Rechteck 20"/>
          <p:cNvSpPr/>
          <p:nvPr/>
        </p:nvSpPr>
        <p:spPr>
          <a:xfrm>
            <a:off x="5664974" y="5070484"/>
            <a:ext cx="1559504" cy="4304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a:t>Entity 2</a:t>
            </a:r>
          </a:p>
        </p:txBody>
      </p:sp>
      <p:sp>
        <p:nvSpPr>
          <p:cNvPr id="22" name="Rechteck 21"/>
          <p:cNvSpPr/>
          <p:nvPr/>
        </p:nvSpPr>
        <p:spPr>
          <a:xfrm>
            <a:off x="5442300" y="2894592"/>
            <a:ext cx="2408152" cy="3608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a:t>Entity 1</a:t>
            </a:r>
          </a:p>
        </p:txBody>
      </p:sp>
      <p:cxnSp>
        <p:nvCxnSpPr>
          <p:cNvPr id="23" name="Gerade Verbindung 22"/>
          <p:cNvCxnSpPr>
            <a:stCxn id="22" idx="2"/>
            <a:endCxn id="20" idx="0"/>
          </p:cNvCxnSpPr>
          <p:nvPr/>
        </p:nvCxnSpPr>
        <p:spPr>
          <a:xfrm rot="16200000" flipH="1">
            <a:off x="6585657" y="3316181"/>
            <a:ext cx="558936" cy="437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Gerade Verbindung 23"/>
          <p:cNvCxnSpPr>
            <a:stCxn id="20" idx="2"/>
            <a:endCxn id="21" idx="0"/>
          </p:cNvCxnSpPr>
          <p:nvPr/>
        </p:nvCxnSpPr>
        <p:spPr>
          <a:xfrm rot="5400000">
            <a:off x="6446619" y="4433227"/>
            <a:ext cx="635365" cy="639149"/>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p:nvCxnSpPr>
        <p:spPr>
          <a:xfrm rot="5400000">
            <a:off x="6593122" y="4439126"/>
            <a:ext cx="635365" cy="627350"/>
          </a:xfrm>
          <a:prstGeom prst="line">
            <a:avLst/>
          </a:prstGeom>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6020401" y="5798940"/>
            <a:ext cx="2318732" cy="65762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de-DE" u="dotted"/>
              <a:t>partieller PS</a:t>
            </a:r>
          </a:p>
        </p:txBody>
      </p:sp>
      <p:sp>
        <p:nvSpPr>
          <p:cNvPr id="41" name="Oval 40"/>
          <p:cNvSpPr/>
          <p:nvPr/>
        </p:nvSpPr>
        <p:spPr>
          <a:xfrm>
            <a:off x="5925472" y="1922051"/>
            <a:ext cx="3218528" cy="70032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de-DE" u="sng"/>
              <a:t>Primärschlüssel</a:t>
            </a:r>
          </a:p>
        </p:txBody>
      </p:sp>
      <p:cxnSp>
        <p:nvCxnSpPr>
          <p:cNvPr id="44" name="Gerade Verbindung 43"/>
          <p:cNvCxnSpPr/>
          <p:nvPr/>
        </p:nvCxnSpPr>
        <p:spPr>
          <a:xfrm rot="5400000">
            <a:off x="7070689" y="2635562"/>
            <a:ext cx="272215" cy="24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Gerade Verbindung 45"/>
          <p:cNvCxnSpPr>
            <a:stCxn id="21" idx="2"/>
          </p:cNvCxnSpPr>
          <p:nvPr/>
        </p:nvCxnSpPr>
        <p:spPr>
          <a:xfrm rot="16200000" flipH="1">
            <a:off x="6396541" y="5549105"/>
            <a:ext cx="298019" cy="201649"/>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Bildplatzhalter 11" descr="j0186176.pict"/>
          <p:cNvPicPr>
            <a:picLocks noGrp="1" noChangeAspect="1"/>
          </p:cNvPicPr>
          <p:nvPr>
            <p:ph type="pic" sz="quarter" idx="13"/>
          </p:nvPr>
        </p:nvPicPr>
        <mc:AlternateContent>
          <mc:Choice xmlns:ma="http://schemas.microsoft.com/office/mac/drawingml/2008/main" Requires="ma">
            <p:blipFill>
              <a:blip r:embed="rId2"/>
              <a:srcRect l="-77766" r="-77766"/>
              <a:stretch>
                <a:fillRect/>
              </a:stretch>
            </p:blipFill>
          </mc:Choice>
          <mc:Fallback>
            <p:blipFill>
              <a:blip r:embed="rId3"/>
              <a:srcRect l="-77766" r="-77766"/>
              <a:stretch>
                <a:fillRect/>
              </a:stretch>
            </p:blipFill>
          </mc:Fallback>
        </mc:AlternateContent>
        <p:spPr/>
      </p:pic>
      <p:sp>
        <p:nvSpPr>
          <p:cNvPr id="9" name="Titel 8"/>
          <p:cNvSpPr>
            <a:spLocks noGrp="1"/>
          </p:cNvSpPr>
          <p:nvPr>
            <p:ph type="title"/>
          </p:nvPr>
        </p:nvSpPr>
        <p:spPr/>
        <p:txBody>
          <a:bodyPr/>
          <a:lstStyle/>
          <a:p>
            <a:r>
              <a:rPr lang="de-DE"/>
              <a:t>Das war jetzt vielleicht ein bisschen schnell…</a:t>
            </a:r>
          </a:p>
        </p:txBody>
      </p:sp>
      <p:sp>
        <p:nvSpPr>
          <p:cNvPr id="10" name="Textplatzhalter 9"/>
          <p:cNvSpPr>
            <a:spLocks noGrp="1"/>
          </p:cNvSpPr>
          <p:nvPr>
            <p:ph type="body" sz="half" idx="2"/>
          </p:nvPr>
        </p:nvSpPr>
        <p:spPr/>
        <p:txBody>
          <a:bodyPr/>
          <a:lstStyle/>
          <a:p>
            <a:r>
              <a:rPr lang="de-DE"/>
              <a:t>Deshalb ein Beispiel…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Der Schokoladenhersteller Mjølka…</a:t>
            </a:r>
          </a:p>
        </p:txBody>
      </p:sp>
      <p:sp>
        <p:nvSpPr>
          <p:cNvPr id="8" name="Inhaltsplatzhalter 7"/>
          <p:cNvSpPr>
            <a:spLocks noGrp="1"/>
          </p:cNvSpPr>
          <p:nvPr>
            <p:ph idx="1"/>
          </p:nvPr>
        </p:nvSpPr>
        <p:spPr>
          <a:xfrm>
            <a:off x="1715402" y="1572768"/>
            <a:ext cx="7428598" cy="5285232"/>
          </a:xfrm>
        </p:spPr>
        <p:txBody>
          <a:bodyPr/>
          <a:lstStyle/>
          <a:p>
            <a:pPr marL="0" indent="0">
              <a:buNone/>
            </a:pPr>
            <a:r>
              <a:rPr lang="de-DE"/>
              <a:t>…möchte seine Verwaltung endlich über ein neues Datenbanksystem organisieren. Darin soll sowohl die Produkte als auch die Mitarbeiter- und Kundendaten gespeichert sein.</a:t>
            </a:r>
          </a:p>
          <a:p>
            <a:pPr marL="0" indent="0">
              <a:buNone/>
            </a:pPr>
            <a:r>
              <a:rPr lang="de-DE"/>
              <a:t>Mjølka vertreibt alle seine Produkte über einen Onlineshop. Ehe ein Kunde ein Produkt kaufen kann, muss er zunächst einen Account erstellen. Dazu muss er seine E-Mail-Adresse, die als eindeutige Kennung dient, sowie ein Passwort, Name, bestehend aus Vor- und Nachname, Adresse (Straße, Hausnummer, PLZ, Ort) hinterlegen.</a:t>
            </a:r>
          </a:p>
          <a:p>
            <a:pPr marL="0" indent="0">
              <a:buNone/>
            </a:pPr>
            <a:r>
              <a:rPr lang="de-DE"/>
              <a:t>Anschließend kann der Kunde Produkte zu seiner Bestellung hinzufügen. Eine Bestellung ist genau einem Kunden zugeordnet und wird über eine laufende Nummer identifiziert. Außerdem werden das Bestelldatum und die -uhrzeit mitgespeichert, damit die die Auslieferung in der richtigen Reihenfolge erfolgt.</a:t>
            </a:r>
          </a:p>
          <a:p>
            <a:pPr marL="0" indent="0">
              <a:buNone/>
            </a:pPr>
            <a:r>
              <a:rPr lang="de-DE"/>
              <a:t>Produkte sollen mit Namen und eindeutiger Produktnummer im System gespeichert werden.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731896" y="0"/>
            <a:ext cx="7412104" cy="6858000"/>
          </a:xfrm>
        </p:spPr>
        <p:txBody>
          <a:bodyPr/>
          <a:lstStyle/>
          <a:p>
            <a:pPr marL="0" indent="0">
              <a:buNone/>
            </a:pPr>
            <a:r>
              <a:rPr lang="de-DE"/>
              <a:t>Des weiteren sollen auch die Zutaten eingetragen sein.</a:t>
            </a:r>
          </a:p>
          <a:p>
            <a:pPr marL="0" indent="0">
              <a:buNone/>
            </a:pPr>
            <a:r>
              <a:rPr lang="de-DE"/>
              <a:t>Führt ein Kunde eine Bestellung durch, so muss er beim Bezahlvorgang außerdem seine BLZ und seine Kontonummer hinterlassen. Außerdem wird im letzten Schritt des Bestellvorgangs die Spedition ausgewählt, mit welcher die Bestellung versandt werden soll. Zu jeder Spedition sollen, um Lieferprobleme schnell handeln zu können, Name, Adresse und Telefonnummer gespeichert werden.</a:t>
            </a:r>
          </a:p>
          <a:p>
            <a:pPr marL="0" indent="0">
              <a:buNone/>
            </a:pPr>
            <a:r>
              <a:rPr lang="de-DE"/>
              <a:t>Jedes Produkt wird an genau einem Standort in Deutschland hergestellt. Standorte haben eine eindeutige Nummer und eine Adresse, bestehend aus Straße, PLZ und Ort.</a:t>
            </a:r>
          </a:p>
          <a:p>
            <a:pPr marL="0" indent="0">
              <a:buNone/>
            </a:pPr>
            <a:r>
              <a:rPr lang="de-DE"/>
              <a:t>An den verschiedenen Standorten sind verschiedene Abteilungen angesiedelt. Es gibt auch Abteilungen, die auf mehrere Standorte verteilt sind, z.B. das Marketing.</a:t>
            </a:r>
          </a:p>
          <a:p>
            <a:pPr marL="0" indent="0">
              <a:buNone/>
            </a:pPr>
            <a:r>
              <a:rPr lang="de-DE"/>
              <a:t>Jede Abteilung hat einen Chef. Ein Chef ist ein Mitarbeiter, der ein eigenes Büro hat und jährlich zusätzlich zum Gehalt einen festgelegten Bonus erhält. Mitarbeiter sind genau einer Abteilung zugeordnet und werden mit einer global eindeutigen Personalnummer Namen (Vor- und Nachname), Adresse (Straße, Hausnummer, PLZ, Ort), Telefonnummern und Gehalt im DB-System geführt…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How-to InSy</a:t>
            </a:r>
          </a:p>
        </p:txBody>
      </p:sp>
      <p:sp>
        <p:nvSpPr>
          <p:cNvPr id="3" name="Inhaltsplatzhalter 2"/>
          <p:cNvSpPr>
            <a:spLocks noGrp="1"/>
          </p:cNvSpPr>
          <p:nvPr>
            <p:ph idx="1"/>
          </p:nvPr>
        </p:nvSpPr>
        <p:spPr/>
        <p:txBody>
          <a:bodyPr/>
          <a:lstStyle/>
          <a:p>
            <a:r>
              <a:rPr lang="de-DE"/>
              <a:t>Vefahren üben und beherrschen</a:t>
            </a:r>
          </a:p>
          <a:p>
            <a:pPr lvl="1"/>
            <a:r>
              <a:rPr lang="de-DE"/>
              <a:t>Speicherhierarchie (Memory-Cache mit verschiedenen Strategien)</a:t>
            </a:r>
          </a:p>
          <a:p>
            <a:pPr lvl="1"/>
            <a:r>
              <a:rPr lang="de-DE"/>
              <a:t>B- und B*-Bäume</a:t>
            </a:r>
          </a:p>
          <a:p>
            <a:pPr lvl="1"/>
            <a:r>
              <a:rPr lang="de-DE"/>
              <a:t>Text =&gt; ER-Modell</a:t>
            </a:r>
          </a:p>
          <a:p>
            <a:pPr lvl="1"/>
            <a:r>
              <a:rPr lang="de-DE"/>
              <a:t>Mappings</a:t>
            </a:r>
          </a:p>
          <a:p>
            <a:pPr lvl="2"/>
            <a:r>
              <a:rPr lang="de-DE"/>
              <a:t>ERM </a:t>
            </a:r>
            <a:r>
              <a:rPr lang="de-DE">
                <a:sym typeface="Wingdings"/>
              </a:rPr>
              <a:t></a:t>
            </a:r>
            <a:r>
              <a:rPr lang="de-DE"/>
              <a:t> Relationenmodell</a:t>
            </a:r>
          </a:p>
          <a:p>
            <a:pPr lvl="2"/>
            <a:r>
              <a:rPr lang="de-DE"/>
              <a:t>ERM </a:t>
            </a:r>
            <a:r>
              <a:rPr lang="de-DE">
                <a:sym typeface="Wingdings"/>
              </a:rPr>
              <a:t></a:t>
            </a:r>
            <a:r>
              <a:rPr lang="de-DE"/>
              <a:t> SQL (create table…)</a:t>
            </a:r>
          </a:p>
          <a:p>
            <a:pPr lvl="2"/>
            <a:r>
              <a:rPr lang="de-DE"/>
              <a:t>ERM </a:t>
            </a:r>
            <a:r>
              <a:rPr lang="de-DE">
                <a:sym typeface="Wingdings"/>
              </a:rPr>
              <a:t> XML DTD</a:t>
            </a:r>
          </a:p>
          <a:p>
            <a:pPr lvl="2"/>
            <a:r>
              <a:rPr lang="de-DE">
                <a:sym typeface="Wingdings"/>
              </a:rPr>
              <a:t>Relationen modell  SQL</a:t>
            </a:r>
          </a:p>
          <a:p>
            <a:pPr lvl="2"/>
            <a:r>
              <a:rPr lang="de-DE">
                <a:sym typeface="Wingdings"/>
              </a:rPr>
              <a:t>usw…</a:t>
            </a:r>
            <a:endParaRPr lang="de-DE"/>
          </a:p>
          <a:p>
            <a:pPr lvl="1"/>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How-to InSy</a:t>
            </a:r>
          </a:p>
        </p:txBody>
      </p:sp>
      <p:sp>
        <p:nvSpPr>
          <p:cNvPr id="3" name="Inhaltsplatzhalter 2"/>
          <p:cNvSpPr>
            <a:spLocks noGrp="1"/>
          </p:cNvSpPr>
          <p:nvPr>
            <p:ph idx="1"/>
          </p:nvPr>
        </p:nvSpPr>
        <p:spPr>
          <a:xfrm>
            <a:off x="2045287" y="2020888"/>
            <a:ext cx="7098713" cy="4837112"/>
          </a:xfrm>
        </p:spPr>
        <p:txBody>
          <a:bodyPr>
            <a:normAutofit/>
          </a:bodyPr>
          <a:lstStyle/>
          <a:p>
            <a:r>
              <a:rPr lang="de-DE"/>
              <a:t>Vefahren üben und beherrschen</a:t>
            </a:r>
          </a:p>
          <a:p>
            <a:pPr lvl="1"/>
            <a:r>
              <a:rPr lang="de-DE"/>
              <a:t>Anfragen in relationaler Algebra</a:t>
            </a:r>
          </a:p>
          <a:p>
            <a:pPr lvl="2"/>
            <a:r>
              <a:rPr lang="de-DE"/>
              <a:t>Tool</a:t>
            </a:r>
            <a:r>
              <a:rPr lang="de-DE">
                <a:solidFill>
                  <a:srgbClr val="BACC82"/>
                </a:solidFill>
              </a:rPr>
              <a:t>: </a:t>
            </a:r>
            <a:r>
              <a:rPr lang="de-DE">
                <a:solidFill>
                  <a:srgbClr val="BACC82"/>
                </a:solidFill>
                <a:hlinkClick r:id="rId2"/>
              </a:rPr>
              <a:t>http://gr.polythematik.de</a:t>
            </a:r>
            <a:endParaRPr lang="de-DE">
              <a:solidFill>
                <a:srgbClr val="BACC82"/>
              </a:solidFill>
            </a:endParaRPr>
          </a:p>
          <a:p>
            <a:pPr lvl="1"/>
            <a:r>
              <a:rPr lang="de-DE"/>
              <a:t>Anfrageoptimierung in relationaler Algebra</a:t>
            </a:r>
          </a:p>
          <a:p>
            <a:pPr lvl="1"/>
            <a:r>
              <a:rPr lang="de-DE"/>
              <a:t>SQL Queries</a:t>
            </a:r>
          </a:p>
          <a:p>
            <a:pPr lvl="2"/>
            <a:r>
              <a:rPr lang="de-DE"/>
              <a:t>Tool 1: </a:t>
            </a:r>
            <a:r>
              <a:rPr lang="de-DE">
                <a:hlinkClick r:id="rId3"/>
              </a:rPr>
              <a:t>http://wwwlgis.informatik.uni-kl.de/extra/game/</a:t>
            </a:r>
            <a:r>
              <a:rPr lang="de-DE"/>
              <a:t> </a:t>
            </a:r>
          </a:p>
          <a:p>
            <a:pPr lvl="2"/>
            <a:r>
              <a:rPr lang="de-DE"/>
              <a:t>Tool 2: </a:t>
            </a:r>
            <a:r>
              <a:rPr lang="de-DE">
                <a:hlinkClick r:id="rId4"/>
              </a:rPr>
              <a:t>http://insy.mensa-kl.de/insysql/</a:t>
            </a:r>
            <a:endParaRPr lang="de-DE"/>
          </a:p>
          <a:p>
            <a:pPr lvl="1"/>
            <a:r>
              <a:rPr lang="de-DE"/>
              <a:t>Xpath</a:t>
            </a:r>
          </a:p>
          <a:p>
            <a:pPr lvl="2"/>
            <a:r>
              <a:rPr lang="de-DE"/>
              <a:t>Tool 1: </a:t>
            </a:r>
            <a:r>
              <a:rPr lang="de-DE">
                <a:hlinkClick r:id="rId5"/>
              </a:rPr>
              <a:t>http://insy.mensa-kl.de/xpath/?aufgabe=2</a:t>
            </a:r>
            <a:endParaRPr lang="de-DE"/>
          </a:p>
          <a:p>
            <a:pPr lvl="2"/>
            <a:r>
              <a:rPr lang="de-DE"/>
              <a:t>Tool 2: </a:t>
            </a:r>
            <a:r>
              <a:rPr lang="de-DE">
                <a:hlinkClick r:id="rId6"/>
              </a:rPr>
              <a:t>http://insy.mensa-kl.de/xpath/?aufgabe=3</a:t>
            </a:r>
            <a:endParaRPr lang="de-DE"/>
          </a:p>
          <a:p>
            <a:pPr lvl="1"/>
            <a:r>
              <a:rPr lang="de-DE"/>
              <a:t>Serialisierbarkeit und Typen von Schedules</a:t>
            </a:r>
          </a:p>
          <a:p>
            <a:pPr lvl="1"/>
            <a:r>
              <a:rPr lang="de-DE"/>
              <a:t>2-Phasen-Commit Protokoll (vollständiger Ablauf)</a:t>
            </a:r>
          </a:p>
          <a:p>
            <a:pPr lvl="2"/>
            <a:endParaRPr lang="de-DE"/>
          </a:p>
          <a:p>
            <a:pPr lvl="1"/>
            <a:endParaRPr lang="de-D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Übersicht</a:t>
            </a:r>
          </a:p>
        </p:txBody>
      </p:sp>
      <p:sp>
        <p:nvSpPr>
          <p:cNvPr id="5" name="Textplatzhalter 4"/>
          <p:cNvSpPr>
            <a:spLocks noGrp="1"/>
          </p:cNvSpPr>
          <p:nvPr>
            <p:ph type="body" idx="1"/>
          </p:nvPr>
        </p:nvSpPr>
        <p:spPr/>
        <p:txBody>
          <a:bodyPr/>
          <a:lstStyle/>
          <a:p>
            <a:endParaRPr lang="de-D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Bild 3" descr="3Schichtenmodell.tiff"/>
          <p:cNvPicPr>
            <a:picLocks noChangeAspect="1"/>
          </p:cNvPicPr>
          <p:nvPr/>
        </p:nvPicPr>
        <p:blipFill>
          <a:blip r:embed="rId2">
            <a:clrChange>
              <a:clrFrom>
                <a:srgbClr val="FFFFFF"/>
              </a:clrFrom>
              <a:clrTo>
                <a:srgbClr val="FFFFFF">
                  <a:alpha val="0"/>
                </a:srgbClr>
              </a:clrTo>
            </a:clrChange>
          </a:blip>
          <a:stretch>
            <a:fillRect/>
          </a:stretch>
        </p:blipFill>
        <p:spPr>
          <a:xfrm>
            <a:off x="0" y="447021"/>
            <a:ext cx="9144000" cy="596395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1. Einführung und Grundbegriffe</a:t>
            </a:r>
          </a:p>
        </p:txBody>
      </p:sp>
      <p:sp>
        <p:nvSpPr>
          <p:cNvPr id="3" name="Textplatzhalter 2"/>
          <p:cNvSpPr>
            <a:spLocks noGrp="1"/>
          </p:cNvSpPr>
          <p:nvPr>
            <p:ph type="body" idx="1"/>
          </p:nvPr>
        </p:nvSpPr>
        <p:spPr/>
        <p:txBody>
          <a:bodyPr/>
          <a:lstStyle/>
          <a:p>
            <a:endParaRPr lang="de-D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ACID</a:t>
            </a:r>
          </a:p>
        </p:txBody>
      </p:sp>
      <p:sp>
        <p:nvSpPr>
          <p:cNvPr id="5" name="Inhaltsplatzhalter 4"/>
          <p:cNvSpPr>
            <a:spLocks noGrp="1"/>
          </p:cNvSpPr>
          <p:nvPr>
            <p:ph idx="1"/>
          </p:nvPr>
        </p:nvSpPr>
        <p:spPr>
          <a:xfrm>
            <a:off x="2012299" y="2020888"/>
            <a:ext cx="6828619" cy="4837112"/>
          </a:xfrm>
        </p:spPr>
        <p:txBody>
          <a:bodyPr>
            <a:normAutofit/>
          </a:bodyPr>
          <a:lstStyle/>
          <a:p>
            <a:r>
              <a:rPr lang="de-DE"/>
              <a:t>Atomicity</a:t>
            </a:r>
          </a:p>
          <a:p>
            <a:pPr lvl="1"/>
            <a:r>
              <a:rPr lang="de-DE"/>
              <a:t>TA ist kleinste, nicht mehr weiter zerlegbare Einheit</a:t>
            </a:r>
          </a:p>
          <a:p>
            <a:pPr lvl="1"/>
            <a:r>
              <a:rPr lang="de-DE"/>
              <a:t>Entweder werden alle Änderungen der TA festgeschrieben oder gar keine </a:t>
            </a:r>
          </a:p>
          <a:p>
            <a:r>
              <a:rPr lang="de-DE"/>
              <a:t>Consistency</a:t>
            </a:r>
          </a:p>
          <a:p>
            <a:pPr lvl="1"/>
            <a:r>
              <a:rPr lang="de-DE"/>
              <a:t>TA hinterlässt einen konsistenten DB-Zustand, sonst wird sie komplett zurückgesetzt</a:t>
            </a:r>
          </a:p>
          <a:p>
            <a:r>
              <a:rPr lang="de-DE"/>
              <a:t>Isolation</a:t>
            </a:r>
          </a:p>
          <a:p>
            <a:pPr lvl="1"/>
            <a:r>
              <a:rPr lang="de-DE"/>
              <a:t>Nebenläufig (parallel, gleichzeitig) ausgeführte TA dürfen sich nicht gegenseitig beeinflussen</a:t>
            </a:r>
          </a:p>
          <a:p>
            <a:r>
              <a:rPr lang="de-DE"/>
              <a:t>Durability</a:t>
            </a:r>
          </a:p>
          <a:p>
            <a:pPr lvl="1"/>
            <a:r>
              <a:rPr lang="de-DE"/>
              <a:t>Wirkung einer erfolgreich abgeschlossenen TA bleibt dauerhaft in der DB erhalten</a:t>
            </a:r>
          </a:p>
          <a:p>
            <a:pPr lvl="1"/>
            <a:endParaRPr lang="de-DE"/>
          </a:p>
          <a:p>
            <a:endParaRPr lang="de-D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Daten in einem IS</a:t>
            </a:r>
          </a:p>
        </p:txBody>
      </p:sp>
      <p:sp>
        <p:nvSpPr>
          <p:cNvPr id="3" name="Inhaltsplatzhalter 2"/>
          <p:cNvSpPr>
            <a:spLocks noGrp="1"/>
          </p:cNvSpPr>
          <p:nvPr>
            <p:ph idx="1"/>
          </p:nvPr>
        </p:nvSpPr>
        <p:spPr>
          <a:xfrm>
            <a:off x="2045287" y="2020888"/>
            <a:ext cx="7098713" cy="4544317"/>
          </a:xfrm>
        </p:spPr>
        <p:txBody>
          <a:bodyPr>
            <a:normAutofit fontScale="92500" lnSpcReduction="20000"/>
          </a:bodyPr>
          <a:lstStyle/>
          <a:p>
            <a:r>
              <a:rPr lang="de-DE"/>
              <a:t>strukturierte Daten</a:t>
            </a:r>
          </a:p>
          <a:p>
            <a:pPr lvl="1"/>
            <a:r>
              <a:rPr lang="de-DE"/>
              <a:t>fest vorgegebene Satz-/Tabellenstruktur</a:t>
            </a:r>
          </a:p>
          <a:p>
            <a:pPr lvl="1"/>
            <a:r>
              <a:rPr lang="de-DE"/>
              <a:t>Bedeutung durch Metadaten weitgehend vorgegeben </a:t>
            </a:r>
          </a:p>
          <a:p>
            <a:r>
              <a:rPr lang="de-DE"/>
              <a:t>unstrukturierte Daten </a:t>
            </a:r>
          </a:p>
          <a:p>
            <a:pPr lvl="1"/>
            <a:r>
              <a:rPr lang="de-DE"/>
              <a:t>„lange“ Werte bilden Dokumente (typischerweise in IRS)</a:t>
            </a:r>
          </a:p>
          <a:p>
            <a:pPr lvl="1"/>
            <a:r>
              <a:rPr lang="de-DE"/>
              <a:t>Bedeutung nur schwach vorgegeben: Interpretation durch benutzerdefinierte Funkionen </a:t>
            </a:r>
          </a:p>
          <a:p>
            <a:r>
              <a:rPr lang="de-DE"/>
              <a:t>semistrukturierte Daten</a:t>
            </a:r>
          </a:p>
          <a:p>
            <a:pPr lvl="1"/>
            <a:r>
              <a:rPr lang="de-DE"/>
              <a:t>HTML: Vermischung von Strukturierung und Präsentation </a:t>
            </a:r>
          </a:p>
          <a:p>
            <a:pPr lvl="1"/>
            <a:r>
              <a:rPr lang="de-DE"/>
              <a:t>Verbesserung durch XML: Datenaustausch, Interoperabilität, Datenintegration</a:t>
            </a:r>
          </a:p>
          <a:p>
            <a:r>
              <a:rPr lang="de-DE"/>
              <a:t>Multimedia-Daten</a:t>
            </a:r>
          </a:p>
          <a:p>
            <a:pPr lvl="1"/>
            <a:r>
              <a:rPr lang="de-DE"/>
              <a:t>Beschreibung durch Roh-, Registrierungs-, Beschreibungsdaten</a:t>
            </a:r>
          </a:p>
          <a:p>
            <a:pPr lvl="1"/>
            <a:r>
              <a:rPr lang="de-DE"/>
              <a:t>Verarbeitung durch medienspezifische Operationen </a:t>
            </a:r>
          </a:p>
          <a:p>
            <a:endParaRPr lang="de-DE"/>
          </a:p>
          <a:p>
            <a:pPr lvl="1"/>
            <a:endParaRPr lang="de-DE"/>
          </a:p>
          <a:p>
            <a:pPr lvl="1"/>
            <a:endParaRPr lang="de-DE"/>
          </a:p>
          <a:p>
            <a:endParaRPr lang="de-D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rios">
  <a:themeElements>
    <a:clrScheme name="Krios">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Krios">
      <a:majorFont>
        <a:latin typeface="News Gothic MT"/>
        <a:ea typeface=""/>
        <a:cs typeface=""/>
        <a:font script="Jpan" typeface="メイリオ"/>
      </a:majorFont>
      <a:minorFont>
        <a:latin typeface="News Gothic MT"/>
        <a:ea typeface=""/>
        <a:cs typeface=""/>
        <a:font script="Jpan" typeface="メイリオ"/>
      </a:minorFont>
    </a:fontScheme>
    <a:fmtScheme name="Krios">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Krios.thmx</Template>
  <TotalTime>0</TotalTime>
  <Words>1179</Words>
  <Application>Microsoft Macintosh PowerPoint</Application>
  <PresentationFormat>Bildschirmpräsentation (4:3)</PresentationFormat>
  <Paragraphs>230</Paragraphs>
  <Slides>23</Slides>
  <Notes>0</Notes>
  <HiddenSlides>0</HiddenSlides>
  <MMClips>0</MMClips>
  <ScaleCrop>false</ScaleCrop>
  <HeadingPairs>
    <vt:vector size="4" baseType="variant">
      <vt:variant>
        <vt:lpstr>Entwurfsvorlage</vt:lpstr>
      </vt:variant>
      <vt:variant>
        <vt:i4>1</vt:i4>
      </vt:variant>
      <vt:variant>
        <vt:lpstr>Folientitel</vt:lpstr>
      </vt:variant>
      <vt:variant>
        <vt:i4>23</vt:i4>
      </vt:variant>
    </vt:vector>
  </HeadingPairs>
  <TitlesOfParts>
    <vt:vector size="24" baseType="lpstr">
      <vt:lpstr>Krios</vt:lpstr>
      <vt:lpstr>Informations-systeme</vt:lpstr>
      <vt:lpstr>How-to InSy</vt:lpstr>
      <vt:lpstr>How-to InSy</vt:lpstr>
      <vt:lpstr>How-to InSy</vt:lpstr>
      <vt:lpstr>Übersicht</vt:lpstr>
      <vt:lpstr>Folie 6</vt:lpstr>
      <vt:lpstr>1. Einführung und Grundbegriffe</vt:lpstr>
      <vt:lpstr>ACID</vt:lpstr>
      <vt:lpstr>Daten in einem IS</vt:lpstr>
      <vt:lpstr>2. E/A-Architektur und Zugriff</vt:lpstr>
      <vt:lpstr>Speicherhierarchie</vt:lpstr>
      <vt:lpstr>Speicherhierarchie</vt:lpstr>
      <vt:lpstr>B-Bäume: τ(k,h)</vt:lpstr>
      <vt:lpstr>B*-Bäume: τ(k,k*,h)</vt:lpstr>
      <vt:lpstr>Schlüsselkomprimierung</vt:lpstr>
      <vt:lpstr>Schlüsselkomprimierung</vt:lpstr>
      <vt:lpstr>Schlüsselkomprimierung</vt:lpstr>
      <vt:lpstr>4.Informations-modelle</vt:lpstr>
      <vt:lpstr>Das Entity-Relationship-Modell</vt:lpstr>
      <vt:lpstr>Das Entity-Relationship-Modell</vt:lpstr>
      <vt:lpstr>Das war jetzt vielleicht ein bisschen schnell…</vt:lpstr>
      <vt:lpstr>Der Schokoladenhersteller Mjølka…</vt:lpstr>
      <vt:lpstr>Folie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Informations-systeme</dc:title>
  <dc:creator>jana</dc:creator>
  <cp:lastModifiedBy>jana</cp:lastModifiedBy>
  <cp:revision>6</cp:revision>
  <dcterms:created xsi:type="dcterms:W3CDTF">2014-09-08T11:59:36Z</dcterms:created>
  <dcterms:modified xsi:type="dcterms:W3CDTF">2014-09-08T20:50:17Z</dcterms:modified>
</cp:coreProperties>
</file>