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9" r:id="rId1"/>
  </p:sldMasterIdLst>
  <p:notesMasterIdLst>
    <p:notesMasterId r:id="rId21"/>
  </p:notesMasterIdLst>
  <p:sldIdLst>
    <p:sldId id="256" r:id="rId2"/>
    <p:sldId id="267" r:id="rId3"/>
    <p:sldId id="268" r:id="rId4"/>
    <p:sldId id="269" r:id="rId5"/>
    <p:sldId id="270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2" r:id="rId15"/>
    <p:sldId id="257" r:id="rId16"/>
    <p:sldId id="258" r:id="rId17"/>
    <p:sldId id="266" r:id="rId18"/>
    <p:sldId id="274" r:id="rId19"/>
    <p:sldId id="273" r:id="rId2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8346-828C-D547-AA53-3F6B3078BEBB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CCCFD-E766-B449-9BA0-147CE456F61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CCFD-E766-B449-9BA0-147CE456F615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ABT |X| PERS = N |X| = 5N |X|</a:t>
            </a:r>
            <a:r>
              <a:rPr lang="de-DE" baseline="0" dirty="0" smtClean="0"/>
              <a:t> PROJ = 5N</a:t>
            </a:r>
            <a:endParaRPr lang="de-DE" dirty="0" smtClean="0"/>
          </a:p>
          <a:p>
            <a:r>
              <a:rPr lang="de-DE" dirty="0" smtClean="0"/>
              <a:t>sigma1 *= 1/100</a:t>
            </a:r>
          </a:p>
          <a:p>
            <a:r>
              <a:rPr lang="de-DE" dirty="0" smtClean="0"/>
              <a:t>sigma2 *= 1/10</a:t>
            </a:r>
          </a:p>
          <a:p>
            <a:r>
              <a:rPr lang="de-DE" dirty="0" smtClean="0"/>
              <a:t>π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CCFD-E766-B449-9BA0-147CE456F61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569C-EAAF-EA42-9753-BA743D9D3ACA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75C-F8E3-144E-AB41-3D6683A4F72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569C-EAAF-EA42-9753-BA743D9D3ACA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75C-F8E3-144E-AB41-3D6683A4F7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569C-EAAF-EA42-9753-BA743D9D3ACA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75C-F8E3-144E-AB41-3D6683A4F7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569C-EAAF-EA42-9753-BA743D9D3ACA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75C-F8E3-144E-AB41-3D6683A4F7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569C-EAAF-EA42-9753-BA743D9D3ACA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75C-F8E3-144E-AB41-3D6683A4F7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569C-EAAF-EA42-9753-BA743D9D3ACA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75C-F8E3-144E-AB41-3D6683A4F7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569C-EAAF-EA42-9753-BA743D9D3ACA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75C-F8E3-144E-AB41-3D6683A4F7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569C-EAAF-EA42-9753-BA743D9D3ACA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75C-F8E3-144E-AB41-3D6683A4F7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569C-EAAF-EA42-9753-BA743D9D3ACA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75C-F8E3-144E-AB41-3D6683A4F7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569C-EAAF-EA42-9753-BA743D9D3ACA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75C-F8E3-144E-AB41-3D6683A4F7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569C-EAAF-EA42-9753-BA743D9D3ACA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75C-F8E3-144E-AB41-3D6683A4F7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569C-EAAF-EA42-9753-BA743D9D3ACA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475C-F8E3-144E-AB41-3D6683A4F7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6EC1569C-EAAF-EA42-9753-BA743D9D3ACA}" type="datetimeFigureOut">
              <a:rPr lang="de-DE" smtClean="0"/>
              <a:pPr/>
              <a:t>08.09.2014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543C475C-F8E3-144E-AB41-3D6683A4F7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gif"/><Relationship Id="rId5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0738" y="3392212"/>
            <a:ext cx="7542212" cy="2106707"/>
          </a:xfrm>
        </p:spPr>
        <p:txBody>
          <a:bodyPr/>
          <a:lstStyle/>
          <a:p>
            <a:r>
              <a:rPr lang="de-DE" dirty="0" smtClean="0"/>
              <a:t>Grundlagen des </a:t>
            </a:r>
            <a:r>
              <a:rPr lang="de-DE" dirty="0" err="1" smtClean="0"/>
              <a:t>Relationenmodells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0738" y="5746377"/>
            <a:ext cx="7542212" cy="1030942"/>
          </a:xfrm>
        </p:spPr>
        <p:txBody>
          <a:bodyPr/>
          <a:lstStyle/>
          <a:p>
            <a:r>
              <a:rPr lang="de-DE" dirty="0" smtClean="0"/>
              <a:t>Kapitel 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Division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372678" y="1882775"/>
          <a:ext cx="35364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69"/>
                <a:gridCol w="287726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u="sng" dirty="0" smtClean="0"/>
                        <a:t>CNR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sng" dirty="0" smtClean="0"/>
                        <a:t>Leibspeise</a:t>
                      </a:r>
                      <a:endParaRPr lang="de-DE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001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Wildschwein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002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Wildschwein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003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Wildschwein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003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Gammelfisch von Verleihnix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004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Wildschwein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005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Wildschwein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005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Gammelfisch von Verleihnix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Wildschwein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186918" y="2133049"/>
            <a:ext cx="4476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Welche Leibspeise haben alle Dorfbewohner gemeinsam?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5329969" y="3339673"/>
          <a:ext cx="19227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2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Leibspeise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Wildschwein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Bild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372678" y="5758872"/>
            <a:ext cx="86360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Kreuzprodukt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braucht man für unser Beispiel nicht und passt eh mal nicht auf die Folie</a:t>
            </a:r>
          </a:p>
          <a:p>
            <a:pPr>
              <a:buNone/>
            </a:pP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243696" y="3204534"/>
          <a:ext cx="16711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587"/>
                <a:gridCol w="83558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b4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b5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2936411" y="3367030"/>
          <a:ext cx="6952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8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c3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4539751" y="2777924"/>
          <a:ext cx="400275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251"/>
                <a:gridCol w="1334251"/>
                <a:gridCol w="1334251"/>
              </a:tblGrid>
              <a:tr h="34142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4142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c2</a:t>
                      </a:r>
                    </a:p>
                  </a:txBody>
                  <a:tcPr/>
                </a:tc>
              </a:tr>
              <a:tr h="34142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c3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4142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b4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4142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b4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c3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4142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b5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c2</a:t>
                      </a:r>
                    </a:p>
                  </a:txBody>
                  <a:tcPr/>
                </a:tc>
              </a:tr>
              <a:tr h="34142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b5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c3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izieren 6"/>
          <p:cNvSpPr/>
          <p:nvPr/>
        </p:nvSpPr>
        <p:spPr>
          <a:xfrm>
            <a:off x="1999470" y="3656590"/>
            <a:ext cx="822960" cy="822960"/>
          </a:xfrm>
          <a:prstGeom prst="mathMultiply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/>
          <p:cNvSpPr/>
          <p:nvPr/>
        </p:nvSpPr>
        <p:spPr>
          <a:xfrm flipV="1">
            <a:off x="3805013" y="3861715"/>
            <a:ext cx="585914" cy="156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 flipV="1">
            <a:off x="3805013" y="4141893"/>
            <a:ext cx="585914" cy="156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Natural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779462" y="2926741"/>
          <a:ext cx="75819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70"/>
                <a:gridCol w="1339417"/>
                <a:gridCol w="2093458"/>
                <a:gridCol w="634983"/>
                <a:gridCol w="285487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CNR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Beruf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Chef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Leibspeise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Asterix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Krieger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Wildschwein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Obelix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Hinkelsteinlieferant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Wildschwein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003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0000"/>
                          </a:solidFill>
                        </a:rPr>
                        <a:t>Idefix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Hund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002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Wildschwein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003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0000"/>
                          </a:solidFill>
                        </a:rPr>
                        <a:t>Idefix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Hund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002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Gammelfisch</a:t>
                      </a:r>
                      <a:r>
                        <a:rPr lang="de-DE" baseline="0" dirty="0" smtClean="0">
                          <a:solidFill>
                            <a:srgbClr val="000000"/>
                          </a:solidFill>
                        </a:rPr>
                        <a:t> von Verleihnix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Miraculix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Druide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Wildschwein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Troubadix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Barde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Gammelfisch</a:t>
                      </a:r>
                      <a:r>
                        <a:rPr lang="de-DE" baseline="0" dirty="0" smtClean="0">
                          <a:solidFill>
                            <a:srgbClr val="000000"/>
                          </a:solidFill>
                        </a:rPr>
                        <a:t> von Verleihnix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Troubadix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Barde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Wildschwein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006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Majestix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Häuptling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Wildschwein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Bild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768350" y="2338347"/>
            <a:ext cx="7531100" cy="3429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19663" y="1761565"/>
            <a:ext cx="510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Ordne jedem Dorfbewohner seine Leibspeisen zu.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Left/Right</a:t>
            </a:r>
            <a:r>
              <a:rPr lang="de-DE" dirty="0" smtClean="0"/>
              <a:t>) </a:t>
            </a:r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endParaRPr lang="de-DE" dirty="0"/>
          </a:p>
        </p:txBody>
      </p:sp>
      <p:pic>
        <p:nvPicPr>
          <p:cNvPr id="4" name="Inhaltsplatzhalter 3" descr="latex-image-1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44236" r="-44236"/>
              <a:stretch>
                <a:fillRect/>
              </a:stretch>
            </p:blipFill>
          </mc:Choice>
          <mc:Fallback>
            <p:blipFill>
              <a:blip r:embed="rId3"/>
              <a:srcRect l="-44236" r="-44236"/>
              <a:stretch>
                <a:fillRect/>
              </a:stretch>
            </p:blipFill>
          </mc:Fallback>
        </mc:AlternateContent>
        <p:spPr>
          <a:xfrm>
            <a:off x="2466136" y="1882588"/>
            <a:ext cx="4000292" cy="2085875"/>
          </a:xfrm>
        </p:spPr>
      </p:pic>
      <p:sp>
        <p:nvSpPr>
          <p:cNvPr id="5" name="Textfeld 4"/>
          <p:cNvSpPr txBox="1"/>
          <p:nvPr/>
        </p:nvSpPr>
        <p:spPr>
          <a:xfrm>
            <a:off x="0" y="1922455"/>
            <a:ext cx="337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 verlustfrei. Notfalls </a:t>
            </a:r>
            <a:r>
              <a:rPr lang="de-DE" i="1" dirty="0" smtClean="0"/>
              <a:t>Null-</a:t>
            </a:r>
            <a:r>
              <a:rPr lang="de-DE" dirty="0" smtClean="0"/>
              <a:t>Werte.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556099" y="2682945"/>
            <a:ext cx="350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 verlustfrei.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105464" y="4170722"/>
            <a:ext cx="294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Beide Relationen verlustfrei.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Umbenennen von Relationen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Wofür brauchen wir das?</a:t>
            </a:r>
          </a:p>
          <a:p>
            <a:pPr lvl="1"/>
            <a:r>
              <a:rPr lang="de-DE" dirty="0" smtClean="0"/>
              <a:t>wenn wie eine Relation mit sich selbst </a:t>
            </a:r>
            <a:r>
              <a:rPr lang="de-DE" dirty="0" err="1" smtClean="0"/>
              <a:t>joinen</a:t>
            </a:r>
            <a:r>
              <a:rPr lang="de-DE" dirty="0" smtClean="0"/>
              <a:t> wollen</a:t>
            </a:r>
          </a:p>
        </p:txBody>
      </p:sp>
      <p:pic>
        <p:nvPicPr>
          <p:cNvPr id="4" name="Bild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0" y="3103563"/>
            <a:ext cx="9144000" cy="282575"/>
          </a:xfrm>
          <a:prstGeom prst="rect">
            <a:avLst/>
          </a:prstGeom>
        </p:spPr>
      </p:pic>
      <p:graphicFrame>
        <p:nvGraphicFramePr>
          <p:cNvPr id="6" name="Inhaltsplatzhalter 3"/>
          <p:cNvGraphicFramePr>
            <a:graphicFrameLocks/>
          </p:cNvGraphicFramePr>
          <p:nvPr/>
        </p:nvGraphicFramePr>
        <p:xfrm>
          <a:off x="270539" y="3671211"/>
          <a:ext cx="860292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1046480"/>
                <a:gridCol w="1859280"/>
                <a:gridCol w="767080"/>
                <a:gridCol w="728980"/>
                <a:gridCol w="909261"/>
                <a:gridCol w="1859280"/>
                <a:gridCol w="690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u="sng" dirty="0" smtClean="0"/>
                        <a:t>A.CNR</a:t>
                      </a:r>
                      <a:endParaRPr lang="de-DE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A.Name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A.Beruf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rgbClr val="000000"/>
                          </a:solidFill>
                        </a:rPr>
                        <a:t>A.Chef</a:t>
                      </a:r>
                      <a:endParaRPr lang="de-DE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0000"/>
                          </a:solidFill>
                        </a:rPr>
                        <a:t>B.CNR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rgbClr val="000000"/>
                          </a:solidFill>
                        </a:rPr>
                        <a:t>B.Name</a:t>
                      </a:r>
                      <a:endParaRPr lang="de-DE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0000"/>
                          </a:solidFill>
                        </a:rPr>
                        <a:t>B.Beruf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0000"/>
                          </a:solidFill>
                        </a:rPr>
                        <a:t>b.Chef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Asterix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Krieger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0000"/>
                          </a:solidFill>
                        </a:rPr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solidFill>
                            <a:schemeClr val="bg1"/>
                          </a:solidFill>
                        </a:rPr>
                        <a:t>Majestix</a:t>
                      </a:r>
                      <a:endParaRPr lang="de-DE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Häuptling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006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002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Obelix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Hinkelsteinlieferant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0000"/>
                          </a:solidFill>
                        </a:rPr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solidFill>
                            <a:schemeClr val="bg1"/>
                          </a:solidFill>
                        </a:rPr>
                        <a:t>Majestix</a:t>
                      </a:r>
                      <a:endParaRPr lang="de-DE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Häuptling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006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rgbClr val="000000"/>
                          </a:solidFill>
                        </a:rPr>
                        <a:t>003</a:t>
                      </a:r>
                      <a:endParaRPr lang="de-DE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rgbClr val="000000"/>
                          </a:solidFill>
                        </a:rPr>
                        <a:t>Idefix</a:t>
                      </a:r>
                      <a:endParaRPr lang="de-DE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rgbClr val="000000"/>
                          </a:solidFill>
                        </a:rPr>
                        <a:t>Hund</a:t>
                      </a:r>
                      <a:endParaRPr lang="de-DE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rgbClr val="000000"/>
                          </a:solidFill>
                        </a:rPr>
                        <a:t>002</a:t>
                      </a:r>
                      <a:endParaRPr lang="de-DE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0000"/>
                          </a:solidFill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rgbClr val="000000"/>
                          </a:solidFill>
                        </a:rPr>
                        <a:t>Obelix</a:t>
                      </a:r>
                      <a:endParaRPr lang="de-DE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Hinkelsteinlieferant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0000"/>
                          </a:solidFill>
                        </a:rPr>
                        <a:t>006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004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bg1"/>
                          </a:solidFill>
                        </a:rPr>
                        <a:t>Miraculix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Druide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0000"/>
                          </a:solidFill>
                        </a:rPr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solidFill>
                            <a:schemeClr val="bg1"/>
                          </a:solidFill>
                        </a:rPr>
                        <a:t>Majestix</a:t>
                      </a:r>
                      <a:endParaRPr lang="de-DE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Häuptling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006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005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bg1"/>
                          </a:solidFill>
                        </a:rPr>
                        <a:t>Troubadix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Barde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0000"/>
                          </a:solidFill>
                        </a:rPr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solidFill>
                            <a:schemeClr val="bg1"/>
                          </a:solidFill>
                        </a:rPr>
                        <a:t>Majestix</a:t>
                      </a:r>
                      <a:endParaRPr lang="de-DE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Häuptling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006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006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bg1"/>
                          </a:solidFill>
                        </a:rPr>
                        <a:t>Majestix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Häuptling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0000"/>
                          </a:solidFill>
                        </a:rPr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solidFill>
                            <a:schemeClr val="bg1"/>
                          </a:solidFill>
                        </a:rPr>
                        <a:t>Majestix</a:t>
                      </a:r>
                      <a:endParaRPr lang="de-DE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Häuptling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006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/>
          <a:lstStyle/>
          <a:p>
            <a:r>
              <a:rPr lang="de-DE" dirty="0" smtClean="0"/>
              <a:t>Algebraische Optimierung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Führe Selektion so früh wie möglich aus!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Führe Projektion (ohne Duplikateliminierung) frühzeitig aus!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Verknüpfe Folgen von </a:t>
            </a:r>
            <a:r>
              <a:rPr lang="de-DE" dirty="0" err="1" smtClean="0"/>
              <a:t>unären</a:t>
            </a:r>
            <a:r>
              <a:rPr lang="de-DE" dirty="0" smtClean="0"/>
              <a:t> Operationen wie Selektion und Projektion!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Fasse einfache Selektionen auf einer Relation zusammen!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/>
          <a:lstStyle/>
          <a:p>
            <a:r>
              <a:rPr lang="de-DE" dirty="0" smtClean="0"/>
              <a:t>Algebraische Optimierung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de-DE" dirty="0" smtClean="0"/>
              <a:t>Verknüpfe bestimmte Selektionen mit einem vorausgehenden Kartesischen Produkt zu einem Verbund!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dirty="0" smtClean="0"/>
              <a:t>Berechne gemeinsame Teilbäume nur einmal!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dirty="0" smtClean="0"/>
              <a:t>Bestimme Verbundreihenfolge so, dass die Anzahl und Größe der Zwischenobjekte minimiert wird!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dirty="0" smtClean="0"/>
              <a:t>Verknüpfe bei Mengenoperationen immer zuerst die kleinsten Relationen!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…dann ein paar Beispiele an der Tafel…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998547" y="3213971"/>
            <a:ext cx="577739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ABT </a:t>
            </a:r>
            <a:r>
              <a:rPr lang="de-DE" dirty="0"/>
              <a:t>( </a:t>
            </a:r>
            <a:r>
              <a:rPr lang="de-DE" u="sng" dirty="0">
                <a:solidFill>
                  <a:srgbClr val="C61B1B"/>
                </a:solidFill>
              </a:rPr>
              <a:t>ANR</a:t>
            </a:r>
            <a:r>
              <a:rPr lang="de-DE" dirty="0"/>
              <a:t>, BUDGET, A-ORT )</a:t>
            </a:r>
            <a:r>
              <a:rPr lang="de-DE" dirty="0" smtClean="0"/>
              <a:t> </a:t>
            </a:r>
          </a:p>
          <a:p>
            <a:r>
              <a:rPr lang="de-DE" dirty="0" smtClean="0"/>
              <a:t>PERS </a:t>
            </a:r>
            <a:r>
              <a:rPr lang="de-DE" dirty="0"/>
              <a:t>( </a:t>
            </a:r>
            <a:r>
              <a:rPr lang="de-DE" u="sng" dirty="0">
                <a:solidFill>
                  <a:schemeClr val="accent2"/>
                </a:solidFill>
              </a:rPr>
              <a:t>PNR</a:t>
            </a:r>
            <a:r>
              <a:rPr lang="de-DE" dirty="0"/>
              <a:t>, NAME, BERUF, GEHALT, ALTER,W-ORT, </a:t>
            </a:r>
            <a:r>
              <a:rPr lang="de-DE" dirty="0">
                <a:solidFill>
                  <a:schemeClr val="accent4"/>
                </a:solidFill>
              </a:rPr>
              <a:t>ANR</a:t>
            </a:r>
            <a:r>
              <a:rPr lang="de-DE" dirty="0" smtClean="0"/>
              <a:t>)</a:t>
            </a:r>
          </a:p>
          <a:p>
            <a:r>
              <a:rPr lang="de-DE" dirty="0" smtClean="0"/>
              <a:t>PM </a:t>
            </a:r>
            <a:r>
              <a:rPr lang="de-DE" dirty="0"/>
              <a:t>( </a:t>
            </a:r>
            <a:r>
              <a:rPr lang="de-DE" u="sng" dirty="0">
                <a:solidFill>
                  <a:srgbClr val="9DE61E"/>
                </a:solidFill>
              </a:rPr>
              <a:t>PNR</a:t>
            </a:r>
            <a:r>
              <a:rPr lang="de-DE" dirty="0"/>
              <a:t>,</a:t>
            </a:r>
            <a:r>
              <a:rPr lang="de-DE" u="sng" dirty="0" smtClean="0">
                <a:solidFill>
                  <a:srgbClr val="0D8BE6"/>
                </a:solidFill>
              </a:rPr>
              <a:t>JNR</a:t>
            </a:r>
            <a:r>
              <a:rPr lang="de-DE" dirty="0" smtClean="0"/>
              <a:t>, </a:t>
            </a:r>
            <a:r>
              <a:rPr lang="de-DE" dirty="0"/>
              <a:t>DAUER, ANTEIL</a:t>
            </a:r>
            <a:r>
              <a:rPr lang="de-DE" dirty="0" smtClean="0"/>
              <a:t>)</a:t>
            </a:r>
          </a:p>
          <a:p>
            <a:r>
              <a:rPr lang="de-DE" dirty="0" smtClean="0"/>
              <a:t>PROJ </a:t>
            </a:r>
            <a:r>
              <a:rPr lang="de-DE" dirty="0"/>
              <a:t>( </a:t>
            </a:r>
            <a:r>
              <a:rPr lang="de-DE" u="sng" dirty="0">
                <a:solidFill>
                  <a:srgbClr val="0D8BE6"/>
                </a:solidFill>
              </a:rPr>
              <a:t>JNR</a:t>
            </a:r>
            <a:r>
              <a:rPr lang="de-DE" dirty="0"/>
              <a:t>, BEZEICHNUNG, SUMME, P-ORT)</a:t>
            </a:r>
          </a:p>
        </p:txBody>
      </p:sp>
      <p:sp>
        <p:nvSpPr>
          <p:cNvPr id="5" name="Wolkenförmige Legende 4"/>
          <p:cNvSpPr/>
          <p:nvPr/>
        </p:nvSpPr>
        <p:spPr>
          <a:xfrm>
            <a:off x="1107423" y="4956657"/>
            <a:ext cx="3275811" cy="1301122"/>
          </a:xfrm>
          <a:prstGeom prst="cloudCallout">
            <a:avLst>
              <a:gd name="adj1" fmla="val 7086"/>
              <a:gd name="adj2" fmla="val -827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Welche Mitarbeiter (PNR, Name) haben in allen Projekten gearbeitet?</a:t>
            </a:r>
            <a:endParaRPr lang="de-DE" dirty="0"/>
          </a:p>
        </p:txBody>
      </p:sp>
      <p:sp>
        <p:nvSpPr>
          <p:cNvPr id="6" name="Wolkenförmige Legende 5"/>
          <p:cNvSpPr/>
          <p:nvPr/>
        </p:nvSpPr>
        <p:spPr>
          <a:xfrm>
            <a:off x="0" y="1184140"/>
            <a:ext cx="3299041" cy="1542022"/>
          </a:xfrm>
          <a:prstGeom prst="cloudCallout">
            <a:avLst>
              <a:gd name="adj1" fmla="val 26115"/>
              <a:gd name="adj2" fmla="val 775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Welche Mitarbeiter arbeiten in ihrem Wohnort an einem Projekt?</a:t>
            </a:r>
            <a:endParaRPr lang="de-DE" dirty="0"/>
          </a:p>
        </p:txBody>
      </p:sp>
      <p:sp>
        <p:nvSpPr>
          <p:cNvPr id="8" name="Wolkenförmige Legende 7"/>
          <p:cNvSpPr/>
          <p:nvPr/>
        </p:nvSpPr>
        <p:spPr>
          <a:xfrm>
            <a:off x="5108787" y="4956657"/>
            <a:ext cx="3252576" cy="1301122"/>
          </a:xfrm>
          <a:prstGeom prst="cloudCallout">
            <a:avLst>
              <a:gd name="adj1" fmla="val -52879"/>
              <a:gd name="adj2" fmla="val -844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Welche Mitarbeiternamen gibt es mehrfach?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" y="107577"/>
            <a:ext cx="8843911" cy="1653988"/>
          </a:xfrm>
        </p:spPr>
        <p:txBody>
          <a:bodyPr/>
          <a:lstStyle/>
          <a:p>
            <a:r>
              <a:rPr lang="de-DE" dirty="0" smtClean="0"/>
              <a:t>Algebraische Optimierung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779462" y="2695182"/>
            <a:ext cx="7581901" cy="3953436"/>
          </a:xfrm>
        </p:spPr>
        <p:txBody>
          <a:bodyPr/>
          <a:lstStyle/>
          <a:p>
            <a:r>
              <a:rPr lang="de-DE" dirty="0" smtClean="0"/>
              <a:t>Annahmen </a:t>
            </a:r>
          </a:p>
          <a:p>
            <a:pPr lvl="1"/>
            <a:r>
              <a:rPr lang="de-DE" dirty="0" smtClean="0"/>
              <a:t>Anzahl der </a:t>
            </a:r>
            <a:r>
              <a:rPr lang="de-DE" dirty="0" err="1" smtClean="0"/>
              <a:t>Tupel</a:t>
            </a:r>
            <a:r>
              <a:rPr lang="de-DE" dirty="0" smtClean="0"/>
              <a:t> in</a:t>
            </a:r>
          </a:p>
          <a:p>
            <a:pPr lvl="2"/>
            <a:r>
              <a:rPr lang="de-DE" dirty="0" smtClean="0"/>
              <a:t>ABT:N/5 </a:t>
            </a:r>
          </a:p>
          <a:p>
            <a:pPr lvl="2"/>
            <a:r>
              <a:rPr lang="de-DE" dirty="0" smtClean="0"/>
              <a:t>PERS:N </a:t>
            </a:r>
          </a:p>
          <a:p>
            <a:pPr lvl="2"/>
            <a:r>
              <a:rPr lang="de-DE" dirty="0" smtClean="0"/>
              <a:t>PM:5*N (&gt;M) </a:t>
            </a:r>
          </a:p>
          <a:p>
            <a:pPr lvl="2"/>
            <a:r>
              <a:rPr lang="de-DE" dirty="0" smtClean="0"/>
              <a:t>PROJ:M</a:t>
            </a:r>
          </a:p>
          <a:p>
            <a:pPr lvl="1"/>
            <a:r>
              <a:rPr lang="de-DE" dirty="0" smtClean="0"/>
              <a:t>Anzahl der Attributwerte von </a:t>
            </a:r>
          </a:p>
          <a:p>
            <a:pPr lvl="2"/>
            <a:r>
              <a:rPr lang="de-DE" dirty="0" smtClean="0"/>
              <a:t>A-ORT:10 </a:t>
            </a:r>
          </a:p>
          <a:p>
            <a:pPr lvl="2"/>
            <a:r>
              <a:rPr lang="de-DE" dirty="0" smtClean="0"/>
              <a:t>P-ORT:100 </a:t>
            </a:r>
          </a:p>
          <a:p>
            <a:pPr lvl="2"/>
            <a:r>
              <a:rPr lang="de-DE" dirty="0" smtClean="0"/>
              <a:t>Verlustfreie Verbunde über PS/FS</a:t>
            </a:r>
            <a:endParaRPr lang="de-DE" dirty="0"/>
          </a:p>
        </p:txBody>
      </p:sp>
      <p:pic>
        <p:nvPicPr>
          <p:cNvPr id="7" name="Bild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260555" y="2252055"/>
            <a:ext cx="8629822" cy="2816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104978" y="3020463"/>
            <a:ext cx="503902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ABT</a:t>
            </a:r>
            <a:r>
              <a:rPr lang="de-DE" dirty="0" smtClean="0">
                <a:solidFill>
                  <a:schemeClr val="accent4"/>
                </a:solidFill>
              </a:rPr>
              <a:t> </a:t>
            </a:r>
            <a:r>
              <a:rPr lang="de-DE" dirty="0"/>
              <a:t>( </a:t>
            </a:r>
            <a:r>
              <a:rPr lang="de-DE" u="sng" dirty="0">
                <a:solidFill>
                  <a:schemeClr val="accent4"/>
                </a:solidFill>
              </a:rPr>
              <a:t>ANR</a:t>
            </a:r>
            <a:r>
              <a:rPr lang="de-DE" dirty="0"/>
              <a:t>, BUDGET, A-ORT )</a:t>
            </a:r>
            <a:r>
              <a:rPr lang="de-DE" dirty="0" smtClean="0"/>
              <a:t> </a:t>
            </a:r>
          </a:p>
          <a:p>
            <a:r>
              <a:rPr lang="de-DE" dirty="0" smtClean="0"/>
              <a:t>PERS </a:t>
            </a:r>
            <a:r>
              <a:rPr lang="de-DE" dirty="0"/>
              <a:t>( </a:t>
            </a:r>
            <a:r>
              <a:rPr lang="de-DE" u="sng" dirty="0">
                <a:solidFill>
                  <a:schemeClr val="accent2"/>
                </a:solidFill>
              </a:rPr>
              <a:t>PNR</a:t>
            </a:r>
            <a:r>
              <a:rPr lang="de-DE" dirty="0"/>
              <a:t>, NAME, BERUF, GEHALT, ALTER, </a:t>
            </a:r>
            <a:r>
              <a:rPr lang="de-DE" dirty="0">
                <a:solidFill>
                  <a:srgbClr val="C61B1B"/>
                </a:solidFill>
              </a:rPr>
              <a:t>ANR</a:t>
            </a:r>
            <a:r>
              <a:rPr lang="de-DE" dirty="0" smtClean="0"/>
              <a:t>)</a:t>
            </a:r>
          </a:p>
          <a:p>
            <a:r>
              <a:rPr lang="de-DE" dirty="0" smtClean="0"/>
              <a:t>PM </a:t>
            </a:r>
            <a:r>
              <a:rPr lang="de-DE" dirty="0"/>
              <a:t>( </a:t>
            </a:r>
            <a:r>
              <a:rPr lang="de-DE" u="sng" dirty="0">
                <a:solidFill>
                  <a:srgbClr val="9DE61E"/>
                </a:solidFill>
              </a:rPr>
              <a:t>PNR</a:t>
            </a:r>
            <a:r>
              <a:rPr lang="de-DE" dirty="0"/>
              <a:t>,</a:t>
            </a:r>
            <a:r>
              <a:rPr lang="de-DE" u="sng" dirty="0" smtClean="0">
                <a:solidFill>
                  <a:schemeClr val="accent3"/>
                </a:solidFill>
              </a:rPr>
              <a:t>JNR</a:t>
            </a:r>
            <a:r>
              <a:rPr lang="de-DE" dirty="0" smtClean="0"/>
              <a:t>, </a:t>
            </a:r>
            <a:r>
              <a:rPr lang="de-DE" dirty="0"/>
              <a:t>DAUER, ANTEIL</a:t>
            </a:r>
            <a:r>
              <a:rPr lang="de-DE" dirty="0" smtClean="0"/>
              <a:t>)</a:t>
            </a:r>
          </a:p>
          <a:p>
            <a:r>
              <a:rPr lang="de-DE" dirty="0" smtClean="0"/>
              <a:t>PROJ </a:t>
            </a:r>
            <a:r>
              <a:rPr lang="de-DE" dirty="0"/>
              <a:t>( </a:t>
            </a:r>
            <a:r>
              <a:rPr lang="de-DE" u="sng" dirty="0">
                <a:solidFill>
                  <a:srgbClr val="0D8BE6"/>
                </a:solidFill>
              </a:rPr>
              <a:t>JNR</a:t>
            </a:r>
            <a:r>
              <a:rPr lang="de-DE" dirty="0"/>
              <a:t>, BEZEICHNUNG, SUMME, P-ORT)</a:t>
            </a:r>
          </a:p>
        </p:txBody>
      </p:sp>
      <p:sp>
        <p:nvSpPr>
          <p:cNvPr id="9" name="Wolkenförmige Legende 8"/>
          <p:cNvSpPr/>
          <p:nvPr/>
        </p:nvSpPr>
        <p:spPr>
          <a:xfrm>
            <a:off x="5117000" y="4820851"/>
            <a:ext cx="4027000" cy="1827767"/>
          </a:xfrm>
          <a:prstGeom prst="cloudCallout">
            <a:avLst>
              <a:gd name="adj1" fmla="val -53430"/>
              <a:gd name="adj2" fmla="val -587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 und Beruf von Angestellten, deren Abteilung in KL ist und die in KL Projekte durchführen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vom </a:t>
            </a:r>
            <a:r>
              <a:rPr lang="de-DE" dirty="0" err="1" smtClean="0"/>
              <a:t>ER-Modell</a:t>
            </a:r>
            <a:r>
              <a:rPr lang="de-DE" dirty="0" smtClean="0"/>
              <a:t> zum </a:t>
            </a:r>
            <a:r>
              <a:rPr lang="de-DE" dirty="0" err="1" smtClean="0"/>
              <a:t>Relationenmodell</a:t>
            </a:r>
            <a:endParaRPr lang="de-DE" dirty="0" smtClean="0"/>
          </a:p>
          <a:p>
            <a:pPr lvl="1"/>
            <a:r>
              <a:rPr lang="de-DE" dirty="0" err="1" smtClean="0"/>
              <a:t>Entities</a:t>
            </a:r>
            <a:r>
              <a:rPr lang="de-DE" dirty="0" smtClean="0"/>
              <a:t>, Attribute, Beziehungen</a:t>
            </a:r>
          </a:p>
          <a:p>
            <a:pPr lvl="1"/>
            <a:r>
              <a:rPr lang="de-DE" dirty="0" smtClean="0"/>
              <a:t>Generalisierung</a:t>
            </a:r>
          </a:p>
          <a:p>
            <a:r>
              <a:rPr lang="de-DE" dirty="0" smtClean="0"/>
              <a:t>Operatoren</a:t>
            </a:r>
          </a:p>
          <a:p>
            <a:r>
              <a:rPr lang="de-DE" dirty="0" smtClean="0"/>
              <a:t>Optimierung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Vom </a:t>
            </a:r>
            <a:r>
              <a:rPr lang="de-DE" dirty="0" err="1" smtClean="0"/>
              <a:t>ER-Modell</a:t>
            </a:r>
            <a:r>
              <a:rPr lang="de-DE" dirty="0" smtClean="0"/>
              <a:t> zum </a:t>
            </a:r>
            <a:r>
              <a:rPr lang="de-DE" dirty="0" err="1" smtClean="0"/>
              <a:t>Relationenmodell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Entities</a:t>
            </a:r>
            <a:r>
              <a:rPr lang="de-DE" dirty="0" smtClean="0"/>
              <a:t> =&gt; Tabellen</a:t>
            </a:r>
          </a:p>
          <a:p>
            <a:r>
              <a:rPr lang="de-DE" dirty="0" smtClean="0"/>
              <a:t>Attribute =&gt; Spalten der Tabelle</a:t>
            </a:r>
          </a:p>
          <a:p>
            <a:pPr lvl="1"/>
            <a:r>
              <a:rPr lang="de-DE" dirty="0" smtClean="0"/>
              <a:t>Primärschlüssel bleibt gleich</a:t>
            </a:r>
          </a:p>
          <a:p>
            <a:r>
              <a:rPr lang="de-DE" dirty="0" err="1" smtClean="0"/>
              <a:t>Relationships</a:t>
            </a:r>
            <a:endParaRPr lang="de-DE" dirty="0" smtClean="0"/>
          </a:p>
          <a:p>
            <a:pPr lvl="1"/>
            <a:r>
              <a:rPr lang="de-DE" dirty="0" smtClean="0"/>
              <a:t>1:1 =&gt; Fremdschlüssel als Spalte in einer der beiden Tabellen</a:t>
            </a:r>
          </a:p>
          <a:p>
            <a:pPr lvl="1"/>
            <a:r>
              <a:rPr lang="de-DE" dirty="0" smtClean="0"/>
              <a:t>1:n =&gt; Fremdschlüssel als Spalte in der zweiten Tabelle</a:t>
            </a:r>
          </a:p>
          <a:p>
            <a:pPr lvl="1"/>
            <a:r>
              <a:rPr lang="de-DE" dirty="0" err="1" smtClean="0"/>
              <a:t>n:m</a:t>
            </a:r>
            <a:r>
              <a:rPr lang="de-DE" dirty="0" smtClean="0"/>
              <a:t> =&gt; eigene Tabelle mit Fremdschlüsseln auf beide Relationen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Vom </a:t>
            </a:r>
            <a:r>
              <a:rPr lang="de-DE" dirty="0" err="1" smtClean="0"/>
              <a:t>ER-Modell</a:t>
            </a:r>
            <a:r>
              <a:rPr lang="de-DE" dirty="0" smtClean="0"/>
              <a:t> zum </a:t>
            </a:r>
            <a:r>
              <a:rPr lang="de-DE" dirty="0" err="1" smtClean="0"/>
              <a:t>Relationenmodell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9462" y="4486772"/>
            <a:ext cx="7581901" cy="1349251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Dorfbewohner = (</a:t>
            </a:r>
            <a:r>
              <a:rPr lang="de-DE" u="sng" dirty="0" smtClean="0"/>
              <a:t>CNR</a:t>
            </a:r>
            <a:r>
              <a:rPr lang="de-DE" dirty="0" smtClean="0"/>
              <a:t>, Name, Chef)</a:t>
            </a:r>
            <a:endParaRPr lang="de-DE" dirty="0"/>
          </a:p>
        </p:txBody>
      </p:sp>
      <p:sp>
        <p:nvSpPr>
          <p:cNvPr id="4" name="Raute 3"/>
          <p:cNvSpPr/>
          <p:nvPr/>
        </p:nvSpPr>
        <p:spPr>
          <a:xfrm>
            <a:off x="5904942" y="2672269"/>
            <a:ext cx="1500976" cy="94024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Chef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56609" y="2771242"/>
            <a:ext cx="2424655" cy="84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Dorfbewohner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779462" y="2111423"/>
            <a:ext cx="1991572" cy="560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/>
              <a:t>CNR</a:t>
            </a:r>
            <a:endParaRPr lang="de-DE" u="sng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556609" y="2457828"/>
            <a:ext cx="758735" cy="544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0" y="3051666"/>
            <a:ext cx="1991572" cy="560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Name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1748391" y="3398071"/>
            <a:ext cx="102264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Form 12"/>
          <p:cNvCxnSpPr>
            <a:endCxn id="4" idx="2"/>
          </p:cNvCxnSpPr>
          <p:nvPr/>
        </p:nvCxnSpPr>
        <p:spPr>
          <a:xfrm>
            <a:off x="4304999" y="3612512"/>
            <a:ext cx="2350431" cy="1588"/>
          </a:xfrm>
          <a:prstGeom prst="bentConnector4">
            <a:avLst>
              <a:gd name="adj1" fmla="val -17895"/>
              <a:gd name="adj2" fmla="val 220610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Form 27"/>
          <p:cNvCxnSpPr>
            <a:endCxn id="4" idx="0"/>
          </p:cNvCxnSpPr>
          <p:nvPr/>
        </p:nvCxnSpPr>
        <p:spPr>
          <a:xfrm flipV="1">
            <a:off x="3958620" y="2672269"/>
            <a:ext cx="2696810" cy="98973"/>
          </a:xfrm>
          <a:prstGeom prst="bentConnector4">
            <a:avLst>
              <a:gd name="adj1" fmla="val -1223"/>
              <a:gd name="adj2" fmla="val 3309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039632" y="3879173"/>
            <a:ext cx="26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995336" y="2088496"/>
            <a:ext cx="30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149313" y="2111423"/>
            <a:ext cx="67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</a:t>
            </a:r>
            <a:r>
              <a:rPr lang="de-DE" dirty="0" smtClean="0"/>
              <a:t>ber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154579" y="3981844"/>
            <a:ext cx="75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Unter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Hausklassenmodell</a:t>
            </a:r>
          </a:p>
          <a:p>
            <a:pPr lvl="1"/>
            <a:r>
              <a:rPr lang="de-DE" dirty="0" smtClean="0"/>
              <a:t>Jede Instanz ist genau einmal und vollständig in ihrer Hausklasse gespeichert</a:t>
            </a:r>
          </a:p>
          <a:p>
            <a:r>
              <a:rPr lang="de-DE" dirty="0" smtClean="0"/>
              <a:t>vertikale </a:t>
            </a:r>
            <a:r>
              <a:rPr lang="de-DE" dirty="0" err="1" smtClean="0"/>
              <a:t>Partitionierung</a:t>
            </a:r>
            <a:endParaRPr lang="de-DE" dirty="0" smtClean="0"/>
          </a:p>
          <a:p>
            <a:pPr lvl="1"/>
            <a:r>
              <a:rPr lang="de-DE" dirty="0" smtClean="0"/>
              <a:t>Jede Instanz wird entsprechend der Klassenattribute in der </a:t>
            </a:r>
            <a:r>
              <a:rPr lang="de-DE" dirty="0" err="1" smtClean="0"/>
              <a:t>Is_a-Hierarchie</a:t>
            </a:r>
            <a:r>
              <a:rPr lang="de-DE" dirty="0" smtClean="0"/>
              <a:t> zerlegt und in Teilen in den zugehörigen Klassen gespeichert</a:t>
            </a:r>
          </a:p>
          <a:p>
            <a:pPr lvl="1"/>
            <a:r>
              <a:rPr lang="de-DE" dirty="0" smtClean="0"/>
              <a:t>nur das </a:t>
            </a:r>
            <a:r>
              <a:rPr lang="de-DE" dirty="0" err="1" smtClean="0"/>
              <a:t>ID-Attribut</a:t>
            </a:r>
            <a:r>
              <a:rPr lang="de-DE" dirty="0" smtClean="0"/>
              <a:t> wird dupliziert.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Volle Redundanz</a:t>
            </a:r>
          </a:p>
          <a:p>
            <a:pPr lvl="1"/>
            <a:r>
              <a:rPr lang="de-DE" dirty="0" smtClean="0"/>
              <a:t>Eine Instanz wird wiederholt in jeder Klasse, zu der sie gehört, gespeichert.</a:t>
            </a:r>
          </a:p>
          <a:p>
            <a:pPr lvl="1"/>
            <a:r>
              <a:rPr lang="de-DE" dirty="0" smtClean="0"/>
              <a:t>Werte der Attribute, die sie geerbt hat + Werte der Attribute der Klasse</a:t>
            </a:r>
          </a:p>
          <a:p>
            <a:r>
              <a:rPr lang="de-DE" dirty="0" smtClean="0"/>
              <a:t>Hierarchie-Relation</a:t>
            </a:r>
          </a:p>
          <a:p>
            <a:pPr lvl="1"/>
            <a:r>
              <a:rPr lang="de-DE" dirty="0" smtClean="0"/>
              <a:t>Generalisierungshierarchie in </a:t>
            </a:r>
            <a:r>
              <a:rPr lang="de-DE" u="sng" dirty="0" smtClean="0"/>
              <a:t>einer einzigen</a:t>
            </a:r>
            <a:r>
              <a:rPr lang="de-DE" dirty="0" smtClean="0"/>
              <a:t> Relation</a:t>
            </a:r>
          </a:p>
          <a:p>
            <a:pPr lvl="1"/>
            <a:r>
              <a:rPr lang="de-DE" dirty="0" smtClean="0"/>
              <a:t>Attribut zur Typidentifikation (TT - </a:t>
            </a:r>
            <a:r>
              <a:rPr lang="de-DE" dirty="0" err="1" smtClean="0"/>
              <a:t>type</a:t>
            </a:r>
            <a:r>
              <a:rPr lang="de-DE" dirty="0" smtClean="0"/>
              <a:t> tag)</a:t>
            </a:r>
          </a:p>
          <a:p>
            <a:pPr lvl="1"/>
            <a:r>
              <a:rPr lang="de-DE" dirty="0" smtClean="0"/>
              <a:t>Nullwerte für Attribute, die in der </a:t>
            </a:r>
            <a:r>
              <a:rPr lang="de-DE" dirty="0" err="1" smtClean="0"/>
              <a:t>zugeh</a:t>
            </a:r>
            <a:r>
              <a:rPr lang="de-DE" dirty="0" smtClean="0"/>
              <a:t>. Klasse nicht vorhanden sind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Selektion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779463" y="1882775"/>
          <a:ext cx="75819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02"/>
                <a:gridCol w="2177241"/>
                <a:gridCol w="2754682"/>
                <a:gridCol w="18954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u="sng" dirty="0" smtClean="0"/>
                        <a:t>CNR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Beruf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Chef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Asterix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Krieger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Obelix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Hinkelsteinlieferant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003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0000"/>
                          </a:solidFill>
                        </a:rPr>
                        <a:t>Idefix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Hund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002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Miraculix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Druide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Troubadix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Barde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006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Majestix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Häuptling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79463" y="4932152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Finde den Chef des Dorfes!</a:t>
            </a:r>
            <a:endParaRPr lang="de-DE" dirty="0"/>
          </a:p>
        </p:txBody>
      </p:sp>
      <p:pic>
        <p:nvPicPr>
          <p:cNvPr id="6" name="Bild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138766" y="5667087"/>
            <a:ext cx="6896100" cy="469900"/>
          </a:xfrm>
          <a:prstGeom prst="rect">
            <a:avLst/>
          </a:prstGeom>
        </p:spPr>
      </p:pic>
      <p:sp>
        <p:nvSpPr>
          <p:cNvPr id="7" name="Rahmen 6"/>
          <p:cNvSpPr/>
          <p:nvPr/>
        </p:nvSpPr>
        <p:spPr>
          <a:xfrm>
            <a:off x="779462" y="4101500"/>
            <a:ext cx="7581901" cy="377155"/>
          </a:xfrm>
          <a:prstGeom prst="fram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779463" y="1882775"/>
          <a:ext cx="75819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02"/>
                <a:gridCol w="2177241"/>
                <a:gridCol w="2754682"/>
                <a:gridCol w="18954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u="sng" dirty="0" smtClean="0"/>
                        <a:t>CNR</a:t>
                      </a:r>
                      <a:endParaRPr lang="de-D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Beruf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Chef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Asterix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Krieger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Obelix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Hinkelsteinlieferant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003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000000"/>
                          </a:solidFill>
                        </a:rPr>
                        <a:t>Idefix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Hund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002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Miraculix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Druide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Troubadix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Barde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006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Majestix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Häuptling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0000"/>
                          </a:solidFill>
                        </a:rPr>
                        <a:t>006</a:t>
                      </a:r>
                      <a:endParaRPr lang="de-D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ahmen 4"/>
          <p:cNvSpPr/>
          <p:nvPr/>
        </p:nvSpPr>
        <p:spPr>
          <a:xfrm>
            <a:off x="3645229" y="1882775"/>
            <a:ext cx="2870000" cy="2595880"/>
          </a:xfrm>
          <a:prstGeom prst="frame">
            <a:avLst>
              <a:gd name="adj1" fmla="val 220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" name="Bild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504253" y="5526088"/>
            <a:ext cx="5930901" cy="4699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463" y="4810252"/>
            <a:ext cx="418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Welche Berufe haben die Dorfbewohner?</a:t>
            </a:r>
            <a:endParaRPr lang="de-DE" dirty="0"/>
          </a:p>
        </p:txBody>
      </p:sp>
      <p:sp>
        <p:nvSpPr>
          <p:cNvPr id="8" name="Gewitterblitz 7"/>
          <p:cNvSpPr/>
          <p:nvPr/>
        </p:nvSpPr>
        <p:spPr>
          <a:xfrm>
            <a:off x="524541" y="2391846"/>
            <a:ext cx="1504252" cy="1781513"/>
          </a:xfrm>
          <a:prstGeom prst="lightningBol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Zierrahmen 8"/>
          <p:cNvSpPr/>
          <p:nvPr/>
        </p:nvSpPr>
        <p:spPr>
          <a:xfrm>
            <a:off x="2028793" y="2804233"/>
            <a:ext cx="5162701" cy="1105198"/>
          </a:xfrm>
          <a:prstGeom prst="plaqu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DUPLIKATE WERDEN ELIMINIERT!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Vereinigung, Differenz &amp; Durchschnitt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genau wie in der Mengenlehre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" name="Bild 4" descr="asterix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82" r="18175"/>
          <a:stretch>
            <a:fillRect/>
          </a:stretch>
        </p:blipFill>
        <p:spPr>
          <a:xfrm>
            <a:off x="645907" y="2734936"/>
            <a:ext cx="575453" cy="948917"/>
          </a:xfrm>
          <a:prstGeom prst="rect">
            <a:avLst/>
          </a:prstGeom>
        </p:spPr>
      </p:pic>
      <p:pic>
        <p:nvPicPr>
          <p:cNvPr id="6" name="Bild 5" descr="miraculix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99670" y="2457982"/>
            <a:ext cx="1008017" cy="1160449"/>
          </a:xfrm>
          <a:prstGeom prst="rect">
            <a:avLst/>
          </a:prstGeom>
        </p:spPr>
      </p:pic>
      <p:pic>
        <p:nvPicPr>
          <p:cNvPr id="7" name="Bild 6" descr="obelix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3797" y="2354104"/>
            <a:ext cx="941221" cy="1264327"/>
          </a:xfrm>
          <a:prstGeom prst="rect">
            <a:avLst/>
          </a:prstGeom>
        </p:spPr>
      </p:pic>
      <p:pic>
        <p:nvPicPr>
          <p:cNvPr id="8" name="Bild 7" descr="verleihnix.gi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86026" y="2412319"/>
            <a:ext cx="1258502" cy="1375412"/>
          </a:xfrm>
          <a:prstGeom prst="rect">
            <a:avLst/>
          </a:prstGeom>
        </p:spPr>
      </p:pic>
      <p:pic>
        <p:nvPicPr>
          <p:cNvPr id="9" name="Bild 8" descr="asterix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82" r="18175"/>
          <a:stretch>
            <a:fillRect/>
          </a:stretch>
        </p:blipFill>
        <p:spPr>
          <a:xfrm flipH="1">
            <a:off x="2996070" y="2780599"/>
            <a:ext cx="575453" cy="948917"/>
          </a:xfrm>
          <a:prstGeom prst="rect">
            <a:avLst/>
          </a:prstGeom>
        </p:spPr>
      </p:pic>
      <p:pic>
        <p:nvPicPr>
          <p:cNvPr id="10" name="Bild 9" descr="asterix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82" r="18175"/>
          <a:stretch>
            <a:fillRect/>
          </a:stretch>
        </p:blipFill>
        <p:spPr>
          <a:xfrm>
            <a:off x="645907" y="4157224"/>
            <a:ext cx="575453" cy="948917"/>
          </a:xfrm>
          <a:prstGeom prst="rect">
            <a:avLst/>
          </a:prstGeom>
        </p:spPr>
      </p:pic>
      <p:pic>
        <p:nvPicPr>
          <p:cNvPr id="11" name="Bild 10" descr="miraculix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99670" y="3851720"/>
            <a:ext cx="1008017" cy="1160449"/>
          </a:xfrm>
          <a:prstGeom prst="rect">
            <a:avLst/>
          </a:prstGeom>
        </p:spPr>
      </p:pic>
      <p:pic>
        <p:nvPicPr>
          <p:cNvPr id="12" name="Bild 11" descr="obelix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3797" y="3747842"/>
            <a:ext cx="941221" cy="1264327"/>
          </a:xfrm>
          <a:prstGeom prst="rect">
            <a:avLst/>
          </a:prstGeom>
        </p:spPr>
      </p:pic>
      <p:pic>
        <p:nvPicPr>
          <p:cNvPr id="13" name="Bild 12" descr="verleihnix.gi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79674" y="3851720"/>
            <a:ext cx="1258502" cy="1375412"/>
          </a:xfrm>
          <a:prstGeom prst="rect">
            <a:avLst/>
          </a:prstGeom>
        </p:spPr>
      </p:pic>
      <p:pic>
        <p:nvPicPr>
          <p:cNvPr id="14" name="Bild 13" descr="asterix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82" r="18175"/>
          <a:stretch>
            <a:fillRect/>
          </a:stretch>
        </p:blipFill>
        <p:spPr>
          <a:xfrm flipH="1">
            <a:off x="2996070" y="4174337"/>
            <a:ext cx="575453" cy="948917"/>
          </a:xfrm>
          <a:prstGeom prst="rect">
            <a:avLst/>
          </a:prstGeom>
        </p:spPr>
      </p:pic>
      <p:pic>
        <p:nvPicPr>
          <p:cNvPr id="15" name="Bild 14" descr="asterix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82" r="18175"/>
          <a:stretch>
            <a:fillRect/>
          </a:stretch>
        </p:blipFill>
        <p:spPr>
          <a:xfrm>
            <a:off x="645907" y="5549749"/>
            <a:ext cx="575453" cy="948917"/>
          </a:xfrm>
          <a:prstGeom prst="rect">
            <a:avLst/>
          </a:prstGeom>
        </p:spPr>
      </p:pic>
      <p:pic>
        <p:nvPicPr>
          <p:cNvPr id="16" name="Bild 15" descr="miraculix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99670" y="5338217"/>
            <a:ext cx="1008017" cy="1160449"/>
          </a:xfrm>
          <a:prstGeom prst="rect">
            <a:avLst/>
          </a:prstGeom>
        </p:spPr>
      </p:pic>
      <p:pic>
        <p:nvPicPr>
          <p:cNvPr id="17" name="Bild 16" descr="obelix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3797" y="5234339"/>
            <a:ext cx="941221" cy="1264327"/>
          </a:xfrm>
          <a:prstGeom prst="rect">
            <a:avLst/>
          </a:prstGeom>
        </p:spPr>
      </p:pic>
      <p:pic>
        <p:nvPicPr>
          <p:cNvPr id="18" name="Bild 17" descr="verleihnix.gi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79674" y="5304672"/>
            <a:ext cx="1258502" cy="1375412"/>
          </a:xfrm>
          <a:prstGeom prst="rect">
            <a:avLst/>
          </a:prstGeom>
        </p:spPr>
      </p:pic>
      <p:pic>
        <p:nvPicPr>
          <p:cNvPr id="19" name="Bild 18" descr="asterix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82" r="18175"/>
          <a:stretch>
            <a:fillRect/>
          </a:stretch>
        </p:blipFill>
        <p:spPr>
          <a:xfrm flipH="1">
            <a:off x="2996070" y="5660834"/>
            <a:ext cx="575453" cy="948917"/>
          </a:xfrm>
          <a:prstGeom prst="rect">
            <a:avLst/>
          </a:prstGeom>
        </p:spPr>
      </p:pic>
      <p:sp>
        <p:nvSpPr>
          <p:cNvPr id="20" name="Halbbogen 19"/>
          <p:cNvSpPr/>
          <p:nvPr/>
        </p:nvSpPr>
        <p:spPr>
          <a:xfrm>
            <a:off x="2358303" y="2986268"/>
            <a:ext cx="585375" cy="848339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Halbbogen 20"/>
          <p:cNvSpPr/>
          <p:nvPr/>
        </p:nvSpPr>
        <p:spPr>
          <a:xfrm rot="10800000">
            <a:off x="2358302" y="4086416"/>
            <a:ext cx="585375" cy="848339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 flipV="1">
            <a:off x="2358303" y="5914200"/>
            <a:ext cx="585914" cy="156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 flipV="1">
            <a:off x="5229223" y="2986268"/>
            <a:ext cx="585914" cy="156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 flipV="1">
            <a:off x="5229223" y="3266446"/>
            <a:ext cx="585914" cy="156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 flipV="1">
            <a:off x="5229223" y="4498223"/>
            <a:ext cx="585914" cy="156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 flipV="1">
            <a:off x="5229223" y="4778401"/>
            <a:ext cx="585914" cy="156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 flipV="1">
            <a:off x="5229223" y="5836024"/>
            <a:ext cx="585914" cy="156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 flipV="1">
            <a:off x="5229223" y="6116202"/>
            <a:ext cx="585914" cy="156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Bild 28" descr="verleihnix.gi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7386" y="5278433"/>
            <a:ext cx="1163454" cy="1271534"/>
          </a:xfrm>
          <a:prstGeom prst="rect">
            <a:avLst/>
          </a:prstGeom>
        </p:spPr>
      </p:pic>
      <p:pic>
        <p:nvPicPr>
          <p:cNvPr id="30" name="Bild 29" descr="verleihnix.gi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1291" y="3730729"/>
            <a:ext cx="1258502" cy="1375412"/>
          </a:xfrm>
          <a:prstGeom prst="rect">
            <a:avLst/>
          </a:prstGeom>
        </p:spPr>
      </p:pic>
      <p:pic>
        <p:nvPicPr>
          <p:cNvPr id="31" name="Bild 30" descr="asterix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82" r="18175"/>
          <a:stretch>
            <a:fillRect/>
          </a:stretch>
        </p:blipFill>
        <p:spPr>
          <a:xfrm flipH="1">
            <a:off x="5993661" y="2669514"/>
            <a:ext cx="575453" cy="948917"/>
          </a:xfrm>
          <a:prstGeom prst="rect">
            <a:avLst/>
          </a:prstGeom>
        </p:spPr>
      </p:pic>
      <p:pic>
        <p:nvPicPr>
          <p:cNvPr id="32" name="Bild 31" descr="asterix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82" r="18175"/>
          <a:stretch>
            <a:fillRect/>
          </a:stretch>
        </p:blipFill>
        <p:spPr>
          <a:xfrm flipH="1">
            <a:off x="5993660" y="4214226"/>
            <a:ext cx="575453" cy="948917"/>
          </a:xfrm>
          <a:prstGeom prst="rect">
            <a:avLst/>
          </a:prstGeom>
        </p:spPr>
      </p:pic>
      <p:pic>
        <p:nvPicPr>
          <p:cNvPr id="33" name="Bild 32" descr="obelix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2163" y="3729516"/>
            <a:ext cx="941221" cy="1264327"/>
          </a:xfrm>
          <a:prstGeom prst="rect">
            <a:avLst/>
          </a:prstGeom>
        </p:spPr>
      </p:pic>
      <p:pic>
        <p:nvPicPr>
          <p:cNvPr id="34" name="Bild 33" descr="miraculix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5983" y="4002694"/>
            <a:ext cx="1008017" cy="1160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nemosyne">
  <a:themeElements>
    <a:clrScheme name="Mnemosyne">
      <a:dk1>
        <a:srgbClr val="FFFFFF"/>
      </a:dk1>
      <a:lt1>
        <a:srgbClr val="000000"/>
      </a:lt1>
      <a:dk2>
        <a:srgbClr val="212C28"/>
      </a:dk2>
      <a:lt2>
        <a:srgbClr val="7C9BA5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Mnemosyne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Mnemosyne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Spektrum.thmx</Template>
  <TotalTime>0</TotalTime>
  <Words>827</Words>
  <Application>Microsoft Macintosh PowerPoint</Application>
  <PresentationFormat>Bildschirmpräsentation (4:3)</PresentationFormat>
  <Paragraphs>311</Paragraphs>
  <Slides>19</Slides>
  <Notes>2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Mnemosyne</vt:lpstr>
      <vt:lpstr>Grundlagen des Relationenmodells</vt:lpstr>
      <vt:lpstr>Übersicht</vt:lpstr>
      <vt:lpstr>Vom ER-Modell zum Relationenmodell</vt:lpstr>
      <vt:lpstr>Vom ER-Modell zum Relationenmodell</vt:lpstr>
      <vt:lpstr>Generalisierung</vt:lpstr>
      <vt:lpstr>Generalisierung</vt:lpstr>
      <vt:lpstr>Selektion</vt:lpstr>
      <vt:lpstr>Projektion</vt:lpstr>
      <vt:lpstr>Vereinigung, Differenz &amp; Durchschnitt</vt:lpstr>
      <vt:lpstr>Division</vt:lpstr>
      <vt:lpstr>Kreuzprodukt</vt:lpstr>
      <vt:lpstr>Natural Join</vt:lpstr>
      <vt:lpstr>(Left/Right) Outer Join</vt:lpstr>
      <vt:lpstr>Umbenennen von Relationen</vt:lpstr>
      <vt:lpstr>Algebraische Optimierung</vt:lpstr>
      <vt:lpstr>Algebraische Optimierung</vt:lpstr>
      <vt:lpstr>Fragen?</vt:lpstr>
      <vt:lpstr>Beispiel</vt:lpstr>
      <vt:lpstr>Algebraische Optimierung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des Relationenmodells</dc:title>
  <dc:creator>jana</dc:creator>
  <cp:lastModifiedBy>jana</cp:lastModifiedBy>
  <cp:revision>23</cp:revision>
  <dcterms:created xsi:type="dcterms:W3CDTF">2014-09-08T11:59:32Z</dcterms:created>
  <dcterms:modified xsi:type="dcterms:W3CDTF">2014-09-08T20:44:10Z</dcterms:modified>
</cp:coreProperties>
</file>