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67" r:id="rId5"/>
    <p:sldId id="257" r:id="rId6"/>
    <p:sldId id="269" r:id="rId7"/>
    <p:sldId id="270" r:id="rId8"/>
    <p:sldId id="271" r:id="rId9"/>
    <p:sldId id="272" r:id="rId10"/>
    <p:sldId id="258" r:id="rId11"/>
    <p:sldId id="273" r:id="rId12"/>
    <p:sldId id="274" r:id="rId13"/>
    <p:sldId id="275" r:id="rId14"/>
    <p:sldId id="276" r:id="rId15"/>
    <p:sldId id="259" r:id="rId16"/>
    <p:sldId id="277" r:id="rId17"/>
    <p:sldId id="278" r:id="rId18"/>
    <p:sldId id="279" r:id="rId19"/>
    <p:sldId id="280" r:id="rId20"/>
    <p:sldId id="283" r:id="rId21"/>
    <p:sldId id="281" r:id="rId22"/>
    <p:sldId id="282" r:id="rId23"/>
    <p:sldId id="266" r:id="rId2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96395" autoAdjust="0"/>
  </p:normalViewPr>
  <p:slideViewPr>
    <p:cSldViewPr snapToGrid="0">
      <p:cViewPr varScale="1">
        <p:scale>
          <a:sx n="88" d="100"/>
          <a:sy n="88" d="100"/>
        </p:scale>
        <p:origin x="494" y="62"/>
      </p:cViewPr>
      <p:guideLst/>
    </p:cSldViewPr>
  </p:slideViewPr>
  <p:notesTextViewPr>
    <p:cViewPr>
      <p:scale>
        <a:sx n="1" d="1"/>
        <a:sy n="1" d="1"/>
      </p:scale>
      <p:origin x="0" y="0"/>
    </p:cViewPr>
  </p:notesTextViewPr>
  <p:sorterViewPr>
    <p:cViewPr>
      <p:scale>
        <a:sx n="100" d="100"/>
        <a:sy n="100" d="100"/>
      </p:scale>
      <p:origin x="0" y="-394"/>
    </p:cViewPr>
  </p:sorterViewPr>
  <p:notesViewPr>
    <p:cSldViewPr snapToGrid="0">
      <p:cViewPr varScale="1">
        <p:scale>
          <a:sx n="77" d="100"/>
          <a:sy n="77" d="100"/>
        </p:scale>
        <p:origin x="402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28372EE-C5CF-4668-A608-C008DB1672CC}" type="datetime1">
              <a:rPr lang="es-ES" smtClean="0"/>
              <a:t>29/03/2023</a:t>
            </a:fld>
            <a:endParaRPr lang="es-ES" dirty="0"/>
          </a:p>
        </p:txBody>
      </p:sp>
      <p:sp>
        <p:nvSpPr>
          <p:cNvPr id="4" name="Marcador de posición de pie de página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5FAA0D8-202C-4D3D-887A-429ECB6FFB65}" type="slidenum">
              <a:rPr lang="es-ES" smtClean="0"/>
              <a:t>‹Nº›</a:t>
            </a:fld>
            <a:endParaRPr lang="es-E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0854F-5177-49C6-A95F-B517BC4C227F}" type="datetime1">
              <a:rPr lang="es-ES" smtClean="0"/>
              <a:pPr/>
              <a:t>29/03/2023</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014E932-560F-4669-93FB-097F2F5C1185}" type="slidenum">
              <a:rPr lang="es-ES" noProof="0" smtClean="0"/>
              <a:t>‹Nº›</a:t>
            </a:fld>
            <a:endParaRPr lang="es-ES" noProof="0" dirty="0"/>
          </a:p>
        </p:txBody>
      </p:sp>
    </p:spTree>
    <p:extLst>
      <p:ext uri="{BB962C8B-B14F-4D97-AF65-F5344CB8AC3E}">
        <p14:creationId xmlns:p14="http://schemas.microsoft.com/office/powerpoint/2010/main" val="419864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014E932-560F-4669-93FB-097F2F5C1185}" type="slidenum">
              <a:rPr lang="es-ES" smtClean="0"/>
              <a:t>1</a:t>
            </a:fld>
            <a:endParaRPr lang="es-ES" dirty="0"/>
          </a:p>
        </p:txBody>
      </p:sp>
    </p:spTree>
    <p:extLst>
      <p:ext uri="{BB962C8B-B14F-4D97-AF65-F5344CB8AC3E}">
        <p14:creationId xmlns:p14="http://schemas.microsoft.com/office/powerpoint/2010/main" val="97814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014E932-560F-4669-93FB-097F2F5C1185}" type="slidenum">
              <a:rPr lang="es-ES" smtClean="0"/>
              <a:t>2</a:t>
            </a:fld>
            <a:endParaRPr lang="es-ES" dirty="0"/>
          </a:p>
        </p:txBody>
      </p:sp>
    </p:spTree>
    <p:extLst>
      <p:ext uri="{BB962C8B-B14F-4D97-AF65-F5344CB8AC3E}">
        <p14:creationId xmlns:p14="http://schemas.microsoft.com/office/powerpoint/2010/main" val="243071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014E932-560F-4669-93FB-097F2F5C1185}" type="slidenum">
              <a:rPr lang="es-ES" smtClean="0"/>
              <a:t>7</a:t>
            </a:fld>
            <a:endParaRPr lang="es-ES" dirty="0"/>
          </a:p>
        </p:txBody>
      </p:sp>
    </p:spTree>
    <p:extLst>
      <p:ext uri="{BB962C8B-B14F-4D97-AF65-F5344CB8AC3E}">
        <p14:creationId xmlns:p14="http://schemas.microsoft.com/office/powerpoint/2010/main" val="180654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014E932-560F-4669-93FB-097F2F5C1185}" type="slidenum">
              <a:rPr lang="es-ES" smtClean="0"/>
              <a:t>12</a:t>
            </a:fld>
            <a:endParaRPr lang="es-ES" dirty="0"/>
          </a:p>
        </p:txBody>
      </p:sp>
    </p:spTree>
    <p:extLst>
      <p:ext uri="{BB962C8B-B14F-4D97-AF65-F5344CB8AC3E}">
        <p14:creationId xmlns:p14="http://schemas.microsoft.com/office/powerpoint/2010/main" val="226931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6014E932-560F-4669-93FB-097F2F5C1185}" type="slidenum">
              <a:rPr lang="es-ES" smtClean="0"/>
              <a:t>20</a:t>
            </a:fld>
            <a:endParaRPr lang="es-ES" dirty="0"/>
          </a:p>
        </p:txBody>
      </p:sp>
    </p:spTree>
    <p:extLst>
      <p:ext uri="{BB962C8B-B14F-4D97-AF65-F5344CB8AC3E}">
        <p14:creationId xmlns:p14="http://schemas.microsoft.com/office/powerpoint/2010/main" val="25041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915128" y="1397977"/>
            <a:ext cx="8361229" cy="3007447"/>
          </a:xfrm>
        </p:spPr>
        <p:txBody>
          <a:bodyPr rtlCol="0" anchor="ctr" anchorCtr="0">
            <a:noAutofit/>
          </a:bodyPr>
          <a:lstStyle>
            <a:lvl1pPr algn="ctr">
              <a:defRPr sz="6600" cap="none" baseline="0">
                <a:solidFill>
                  <a:schemeClr val="tx2"/>
                </a:solidFill>
              </a:defRPr>
            </a:lvl1pPr>
          </a:lstStyle>
          <a:p>
            <a:pPr rtl="0"/>
            <a:r>
              <a:rPr lang="es-ES" noProof="0" dirty="0"/>
              <a:t>Haga clic para modificar el estilo de título del patrón</a:t>
            </a:r>
          </a:p>
        </p:txBody>
      </p:sp>
      <p:sp>
        <p:nvSpPr>
          <p:cNvPr id="3" name="Subtítulo 2"/>
          <p:cNvSpPr>
            <a:spLocks noGrp="1"/>
          </p:cNvSpPr>
          <p:nvPr>
            <p:ph type="subTitle" idx="1"/>
          </p:nvPr>
        </p:nvSpPr>
        <p:spPr>
          <a:xfrm>
            <a:off x="2679906" y="4475023"/>
            <a:ext cx="6831673" cy="1086237"/>
          </a:xfrm>
        </p:spPr>
        <p:txBody>
          <a:bodyPr rtlCol="0">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
        <p:nvSpPr>
          <p:cNvPr id="4" name="Marcador de fecha 3"/>
          <p:cNvSpPr>
            <a:spLocks noGrp="1"/>
          </p:cNvSpPr>
          <p:nvPr>
            <p:ph type="dt" sz="half" idx="10"/>
          </p:nvPr>
        </p:nvSpPr>
        <p:spPr>
          <a:xfrm>
            <a:off x="752858" y="6453386"/>
            <a:ext cx="1607944" cy="404614"/>
          </a:xfrm>
        </p:spPr>
        <p:txBody>
          <a:bodyPr rtlCol="0"/>
          <a:lstStyle>
            <a:lvl1pPr>
              <a:defRPr baseline="0">
                <a:solidFill>
                  <a:schemeClr val="tx2"/>
                </a:solidFill>
              </a:defRPr>
            </a:lvl1pPr>
          </a:lstStyle>
          <a:p>
            <a:pPr rtl="0"/>
            <a:fld id="{EB55BAFF-9F08-44EC-9023-03958509EB47}" type="datetime1">
              <a:rPr lang="es-ES" noProof="0" smtClean="0"/>
              <a:t>29/03/2023</a:t>
            </a:fld>
            <a:endParaRPr lang="es-ES" noProof="0" dirty="0"/>
          </a:p>
        </p:txBody>
      </p:sp>
      <p:sp>
        <p:nvSpPr>
          <p:cNvPr id="5" name="Marcador de posición de pie de página 4"/>
          <p:cNvSpPr>
            <a:spLocks noGrp="1"/>
          </p:cNvSpPr>
          <p:nvPr>
            <p:ph type="ftr" sz="quarter" idx="11"/>
          </p:nvPr>
        </p:nvSpPr>
        <p:spPr>
          <a:xfrm>
            <a:off x="2584054" y="6453386"/>
            <a:ext cx="7023377" cy="404614"/>
          </a:xfrm>
        </p:spPr>
        <p:txBody>
          <a:bodyPr rtlCol="0"/>
          <a:lstStyle>
            <a:lvl1pPr algn="ctr">
              <a:defRPr baseline="0">
                <a:solidFill>
                  <a:schemeClr val="tx2"/>
                </a:solidFill>
              </a:defRPr>
            </a:lvl1pPr>
          </a:lstStyle>
          <a:p>
            <a:pPr rtl="0"/>
            <a:r>
              <a:rPr lang="es-ES" noProof="0" dirty="0"/>
              <a:t>Agregar un pie de página </a:t>
            </a:r>
          </a:p>
        </p:txBody>
      </p:sp>
      <p:sp>
        <p:nvSpPr>
          <p:cNvPr id="6" name="Marcador de posición de número de diapositiva 5"/>
          <p:cNvSpPr>
            <a:spLocks noGrp="1"/>
          </p:cNvSpPr>
          <p:nvPr>
            <p:ph type="sldNum" sz="quarter" idx="12"/>
          </p:nvPr>
        </p:nvSpPr>
        <p:spPr>
          <a:xfrm>
            <a:off x="9830683" y="6453386"/>
            <a:ext cx="1596292" cy="404614"/>
          </a:xfrm>
        </p:spPr>
        <p:txBody>
          <a:bodyPr rtlCol="0"/>
          <a:lstStyle>
            <a:lvl1pPr>
              <a:defRPr baseline="0">
                <a:solidFill>
                  <a:schemeClr val="tx2"/>
                </a:solidFill>
              </a:defRPr>
            </a:lvl1pPr>
          </a:lstStyle>
          <a:p>
            <a:pPr rtl="0"/>
            <a:fld id="{B38049E5-7B53-4E85-8972-7D6C4BCE5BB9}" type="slidenum">
              <a:rPr lang="es-ES" noProof="0" smtClean="0"/>
              <a:t>‹Nº›</a:t>
            </a:fld>
            <a:endParaRPr lang="es-ES" noProof="0" dirty="0"/>
          </a:p>
        </p:txBody>
      </p:sp>
      <p:sp>
        <p:nvSpPr>
          <p:cNvPr id="13" name="Forma de L 12">
            <a:extLst>
              <a:ext uri="{FF2B5EF4-FFF2-40B4-BE49-F238E27FC236}">
                <a16:creationId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15" name="Forma de L 14">
            <a:extLst>
              <a:ext uri="{FF2B5EF4-FFF2-40B4-BE49-F238E27FC236}">
                <a16:creationId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8" name="Forma de L 7">
            <a:extLst>
              <a:ext uri="{FF2B5EF4-FFF2-40B4-BE49-F238E27FC236}">
                <a16:creationId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12" name="Forma de L 11">
            <a:extLst>
              <a:ext uri="{FF2B5EF4-FFF2-40B4-BE49-F238E27FC236}">
                <a16:creationId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901295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371600" y="685800"/>
            <a:ext cx="9601200" cy="1485900"/>
          </a:xfrm>
        </p:spPr>
        <p:txBody>
          <a:bodyPr rtlCol="0">
            <a:normAutofit/>
          </a:bodyPr>
          <a:lstStyle>
            <a:lvl1pPr>
              <a:defRPr sz="4800">
                <a:solidFill>
                  <a:schemeClr val="tx2"/>
                </a:solidFill>
              </a:defRPr>
            </a:lvl1p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71600"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371600"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525014" y="2340864"/>
            <a:ext cx="4443984" cy="823912"/>
          </a:xfrm>
        </p:spPr>
        <p:txBody>
          <a:bodyPr rtlCol="0"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525014" y="3305207"/>
            <a:ext cx="4443984" cy="2562193"/>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p>
            <a:pPr rtl="0"/>
            <a:fld id="{5311479B-37B7-43ED-A480-251CFC49D02A}" type="datetime1">
              <a:rPr lang="es-ES" noProof="0" smtClean="0"/>
              <a:t>29/03/2023</a:t>
            </a:fld>
            <a:endParaRPr lang="es-ES" noProof="0" dirty="0"/>
          </a:p>
        </p:txBody>
      </p:sp>
      <p:sp>
        <p:nvSpPr>
          <p:cNvPr id="8" name="Marcador de posición de pie de página 7"/>
          <p:cNvSpPr>
            <a:spLocks noGrp="1"/>
          </p:cNvSpPr>
          <p:nvPr>
            <p:ph type="ftr" sz="quarter" idx="11"/>
          </p:nvPr>
        </p:nvSpPr>
        <p:spPr/>
        <p:txBody>
          <a:bodyPr rtlCol="0"/>
          <a:lstStyle/>
          <a:p>
            <a:pPr algn="ctr" rtl="0"/>
            <a:r>
              <a:rPr lang="es-ES" noProof="0"/>
              <a:t>Agregar un pie de página </a:t>
            </a:r>
            <a:endParaRPr lang="es-ES" noProof="0" dirty="0"/>
          </a:p>
        </p:txBody>
      </p:sp>
      <p:sp>
        <p:nvSpPr>
          <p:cNvPr id="9" name="Marcador de posición de número de diapositiva 8"/>
          <p:cNvSpPr>
            <a:spLocks noGrp="1"/>
          </p:cNvSpPr>
          <p:nvPr>
            <p:ph type="sldNum" sz="quarter" idx="12"/>
          </p:nvPr>
        </p:nvSpPr>
        <p:spPr/>
        <p:txBody>
          <a:bodyPr rtlCol="0"/>
          <a:lstStyle/>
          <a:p>
            <a:pPr rtl="0"/>
            <a:fld id="{B38049E5-7B53-4E85-8972-7D6C4BCE5BB9}" type="slidenum">
              <a:rPr lang="es-ES" noProof="0" smtClean="0"/>
              <a:t>‹Nº›</a:t>
            </a:fld>
            <a:endParaRPr lang="es-ES" noProof="0" dirty="0"/>
          </a:p>
        </p:txBody>
      </p:sp>
      <p:sp>
        <p:nvSpPr>
          <p:cNvPr id="11" name="Forma de L 10">
            <a:extLst>
              <a:ext uri="{FF2B5EF4-FFF2-40B4-BE49-F238E27FC236}">
                <a16:creationId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10" name="Forma de L 9">
            <a:extLst>
              <a:ext uri="{FF2B5EF4-FFF2-40B4-BE49-F238E27FC236}">
                <a16:creationId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274007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normAutofit/>
          </a:bodyPr>
          <a:lstStyle>
            <a:lvl1pPr>
              <a:defRPr sz="4800"/>
            </a:lvl1pPr>
          </a:lstStyle>
          <a:p>
            <a:pPr rtl="0"/>
            <a:r>
              <a:rPr lang="es-ES" noProof="0" dirty="0"/>
              <a:t>Haga clic para modificar el estilo de título del patrón</a:t>
            </a:r>
          </a:p>
        </p:txBody>
      </p:sp>
      <p:sp>
        <p:nvSpPr>
          <p:cNvPr id="3" name="Marcador de posición de fecha 2"/>
          <p:cNvSpPr>
            <a:spLocks noGrp="1"/>
          </p:cNvSpPr>
          <p:nvPr>
            <p:ph type="dt" sz="half" idx="10"/>
          </p:nvPr>
        </p:nvSpPr>
        <p:spPr/>
        <p:txBody>
          <a:bodyPr rtlCol="0"/>
          <a:lstStyle/>
          <a:p>
            <a:pPr rtl="0"/>
            <a:fld id="{64BAF922-A3CB-4FAA-8AFC-E452B6322AB5}" type="datetime1">
              <a:rPr lang="es-ES" noProof="0" smtClean="0"/>
              <a:t>29/03/2023</a:t>
            </a:fld>
            <a:endParaRPr lang="es-ES" noProof="0" dirty="0"/>
          </a:p>
        </p:txBody>
      </p:sp>
      <p:sp>
        <p:nvSpPr>
          <p:cNvPr id="4" name="Marcador de posición de pie de página 3"/>
          <p:cNvSpPr>
            <a:spLocks noGrp="1"/>
          </p:cNvSpPr>
          <p:nvPr>
            <p:ph type="ftr" sz="quarter" idx="11"/>
          </p:nvPr>
        </p:nvSpPr>
        <p:spPr/>
        <p:txBody>
          <a:bodyPr rtlCol="0"/>
          <a:lstStyle/>
          <a:p>
            <a:pPr algn="ctr" rtl="0"/>
            <a:r>
              <a:rPr lang="es-ES" noProof="0"/>
              <a:t>Agregar un pie de página </a:t>
            </a:r>
            <a:endParaRPr lang="es-ES" noProof="0" dirty="0"/>
          </a:p>
        </p:txBody>
      </p:sp>
      <p:sp>
        <p:nvSpPr>
          <p:cNvPr id="5" name="Marcador de posición de número de diapositiva 4"/>
          <p:cNvSpPr>
            <a:spLocks noGrp="1"/>
          </p:cNvSpPr>
          <p:nvPr>
            <p:ph type="sldNum" sz="quarter" idx="12"/>
          </p:nvPr>
        </p:nvSpPr>
        <p:spPr/>
        <p:txBody>
          <a:bodyPr rtlCol="0"/>
          <a:lstStyle/>
          <a:p>
            <a:pPr rtl="0"/>
            <a:fld id="{B38049E5-7B53-4E85-8972-7D6C4BCE5BB9}" type="slidenum">
              <a:rPr lang="es-ES" noProof="0" smtClean="0"/>
              <a:t>‹Nº›</a:t>
            </a:fld>
            <a:endParaRPr lang="es-ES" noProof="0" dirty="0"/>
          </a:p>
        </p:txBody>
      </p:sp>
    </p:spTree>
    <p:extLst>
      <p:ext uri="{BB962C8B-B14F-4D97-AF65-F5344CB8AC3E}">
        <p14:creationId xmlns:p14="http://schemas.microsoft.com/office/powerpoint/2010/main" val="2572544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4436BBCF-DC7A-46B5-9144-2E7B2595F8B6}" type="datetime1">
              <a:rPr lang="es-ES" noProof="0" smtClean="0"/>
              <a:t>29/03/2023</a:t>
            </a:fld>
            <a:endParaRPr lang="es-ES" noProof="0" dirty="0"/>
          </a:p>
        </p:txBody>
      </p:sp>
      <p:sp>
        <p:nvSpPr>
          <p:cNvPr id="3" name="Marcador de posición de pie de página 2"/>
          <p:cNvSpPr>
            <a:spLocks noGrp="1"/>
          </p:cNvSpPr>
          <p:nvPr>
            <p:ph type="ftr" sz="quarter" idx="11"/>
          </p:nvPr>
        </p:nvSpPr>
        <p:spPr/>
        <p:txBody>
          <a:bodyPr rtlCol="0"/>
          <a:lstStyle/>
          <a:p>
            <a:pPr algn="ctr" rtl="0"/>
            <a:r>
              <a:rPr lang="es-ES" noProof="0"/>
              <a:t>Agregar un pie de página </a:t>
            </a:r>
            <a:endParaRPr lang="es-ES" noProof="0" dirty="0"/>
          </a:p>
        </p:txBody>
      </p:sp>
      <p:sp>
        <p:nvSpPr>
          <p:cNvPr id="4" name="Marcador de posición de número de diapositiva 3"/>
          <p:cNvSpPr>
            <a:spLocks noGrp="1"/>
          </p:cNvSpPr>
          <p:nvPr>
            <p:ph type="sldNum" sz="quarter" idx="12"/>
          </p:nvPr>
        </p:nvSpPr>
        <p:spPr/>
        <p:txBody>
          <a:bodyPr rtlCol="0"/>
          <a:lstStyle/>
          <a:p>
            <a:pPr rtl="0"/>
            <a:fld id="{B38049E5-7B53-4E85-8972-7D6C4BCE5BB9}" type="slidenum">
              <a:rPr lang="es-ES" noProof="0" smtClean="0"/>
              <a:t>‹Nº›</a:t>
            </a:fld>
            <a:endParaRPr lang="es-ES" noProof="0" dirty="0"/>
          </a:p>
        </p:txBody>
      </p:sp>
    </p:spTree>
    <p:extLst>
      <p:ext uri="{BB962C8B-B14F-4D97-AF65-F5344CB8AC3E}">
        <p14:creationId xmlns:p14="http://schemas.microsoft.com/office/powerpoint/2010/main" val="399014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gunda opción de diapositiva de título">
    <p:bg bwMode="grayWhite">
      <p:bgPr>
        <a:gradFill flip="none" rotWithShape="1">
          <a:gsLst>
            <a:gs pos="0">
              <a:schemeClr val="tx2">
                <a:lumMod val="50000"/>
              </a:schemeClr>
            </a:gs>
            <a:gs pos="34000">
              <a:schemeClr val="tx2"/>
            </a:gs>
            <a:gs pos="66000">
              <a:schemeClr val="tx2">
                <a:lumMod val="75000"/>
              </a:schemeClr>
            </a:gs>
            <a:gs pos="97000">
              <a:schemeClr val="tx2">
                <a:lumMod val="50000"/>
              </a:schemeClr>
            </a:gs>
          </a:gsLst>
          <a:lin ang="2700000" scaled="1"/>
          <a:tileRect/>
        </a:gradFill>
        <a:effectLst/>
      </p:bgPr>
    </p:bg>
    <p:spTree>
      <p:nvGrpSpPr>
        <p:cNvPr id="1" name=""/>
        <p:cNvGrpSpPr/>
        <p:nvPr/>
      </p:nvGrpSpPr>
      <p:grpSpPr>
        <a:xfrm>
          <a:off x="0" y="0"/>
          <a:ext cx="0" cy="0"/>
          <a:chOff x="0" y="0"/>
          <a:chExt cx="0" cy="0"/>
        </a:xfrm>
      </p:grpSpPr>
      <p:sp>
        <p:nvSpPr>
          <p:cNvPr id="10" name="Forma de L 9">
            <a:extLst>
              <a:ext uri="{FF2B5EF4-FFF2-40B4-BE49-F238E27FC236}">
                <a16:creationId xmlns:a16="http://schemas.microsoft.com/office/drawing/2014/main" id="{13412040-642F-40C5-8AB5-C0E8D41B481B}"/>
              </a:ext>
            </a:extLst>
          </p:cNvPr>
          <p:cNvSpPr/>
          <p:nvPr userDrawn="1"/>
        </p:nvSpPr>
        <p:spPr>
          <a:xfrm flipV="1">
            <a:off x="870090" y="709300"/>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9" name="Rectángulo 8" title="Barra lateral">
            <a:extLst>
              <a:ext uri="{FF2B5EF4-FFF2-40B4-BE49-F238E27FC236}">
                <a16:creationId xmlns:a16="http://schemas.microsoft.com/office/drawing/2014/main" id="{BADD331D-DA8D-4D47-A2BB-F4875FDB16A4}"/>
              </a:ext>
            </a:extLst>
          </p:cNvPr>
          <p:cNvSpPr/>
          <p:nvPr userDrawn="1"/>
        </p:nvSpPr>
        <p:spPr>
          <a:xfrm rot="5400000">
            <a:off x="5791174" y="457175"/>
            <a:ext cx="609651" cy="12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397977" y="1151796"/>
            <a:ext cx="9504485" cy="3007447"/>
          </a:xfrm>
        </p:spPr>
        <p:txBody>
          <a:bodyPr rtlCol="0" anchor="ctr" anchorCtr="0">
            <a:noAutofit/>
          </a:bodyPr>
          <a:lstStyle>
            <a:lvl1pPr algn="ctr">
              <a:defRPr sz="6600" cap="none" baseline="0">
                <a:solidFill>
                  <a:schemeClr val="bg1"/>
                </a:solidFill>
              </a:defRPr>
            </a:lvl1pPr>
          </a:lstStyle>
          <a:p>
            <a:pPr rtl="0"/>
            <a:r>
              <a:rPr lang="es-ES" noProof="0" dirty="0"/>
              <a:t>Haga clic para modificar el estilo de título del patrón</a:t>
            </a:r>
          </a:p>
        </p:txBody>
      </p:sp>
      <p:sp>
        <p:nvSpPr>
          <p:cNvPr id="3" name="Subtítulo 2"/>
          <p:cNvSpPr>
            <a:spLocks noGrp="1"/>
          </p:cNvSpPr>
          <p:nvPr>
            <p:ph type="subTitle" idx="1"/>
          </p:nvPr>
        </p:nvSpPr>
        <p:spPr>
          <a:xfrm>
            <a:off x="1397977" y="4897053"/>
            <a:ext cx="9504485" cy="1086237"/>
          </a:xfrm>
        </p:spPr>
        <p:txBody>
          <a:bodyPr rtlCol="0">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dirty="0"/>
          </a:p>
        </p:txBody>
      </p:sp>
      <p:sp>
        <p:nvSpPr>
          <p:cNvPr id="4" name="Marcador de fecha 3"/>
          <p:cNvSpPr>
            <a:spLocks noGrp="1"/>
          </p:cNvSpPr>
          <p:nvPr>
            <p:ph type="dt" sz="half" idx="10"/>
          </p:nvPr>
        </p:nvSpPr>
        <p:spPr>
          <a:xfrm>
            <a:off x="752858" y="6453386"/>
            <a:ext cx="1607944" cy="404614"/>
          </a:xfrm>
        </p:spPr>
        <p:txBody>
          <a:bodyPr rtlCol="0"/>
          <a:lstStyle>
            <a:lvl1pPr>
              <a:defRPr baseline="0">
                <a:solidFill>
                  <a:schemeClr val="bg1"/>
                </a:solidFill>
              </a:defRPr>
            </a:lvl1pPr>
          </a:lstStyle>
          <a:p>
            <a:pPr rtl="0"/>
            <a:fld id="{D894DCAC-4EB6-4600-949C-6D19AC43FD93}" type="datetime1">
              <a:rPr lang="es-ES" noProof="0" smtClean="0"/>
              <a:t>29/03/2023</a:t>
            </a:fld>
            <a:endParaRPr lang="es-ES" noProof="0" dirty="0"/>
          </a:p>
        </p:txBody>
      </p:sp>
      <p:sp>
        <p:nvSpPr>
          <p:cNvPr id="5" name="Marcador de posición de pie de página 4"/>
          <p:cNvSpPr>
            <a:spLocks noGrp="1"/>
          </p:cNvSpPr>
          <p:nvPr>
            <p:ph type="ftr" sz="quarter" idx="11"/>
          </p:nvPr>
        </p:nvSpPr>
        <p:spPr>
          <a:xfrm>
            <a:off x="2584054" y="6453386"/>
            <a:ext cx="7023377" cy="404614"/>
          </a:xfrm>
        </p:spPr>
        <p:txBody>
          <a:bodyPr rtlCol="0"/>
          <a:lstStyle>
            <a:lvl1pPr algn="ctr">
              <a:defRPr baseline="0">
                <a:solidFill>
                  <a:schemeClr val="bg1"/>
                </a:solidFill>
              </a:defRPr>
            </a:lvl1pPr>
          </a:lstStyle>
          <a:p>
            <a:pPr rtl="0"/>
            <a:r>
              <a:rPr lang="es-ES" noProof="0" dirty="0"/>
              <a:t>Agregar un pie de página </a:t>
            </a:r>
          </a:p>
        </p:txBody>
      </p:sp>
      <p:sp>
        <p:nvSpPr>
          <p:cNvPr id="6" name="Marcador de posición de número de diapositiva 5"/>
          <p:cNvSpPr>
            <a:spLocks noGrp="1"/>
          </p:cNvSpPr>
          <p:nvPr>
            <p:ph type="sldNum" sz="quarter" idx="12"/>
          </p:nvPr>
        </p:nvSpPr>
        <p:spPr>
          <a:xfrm>
            <a:off x="9830683" y="6453386"/>
            <a:ext cx="1596292" cy="404614"/>
          </a:xfrm>
        </p:spPr>
        <p:txBody>
          <a:bodyPr rtlCol="0"/>
          <a:lstStyle>
            <a:lvl1pPr>
              <a:defRPr baseline="0">
                <a:solidFill>
                  <a:schemeClr val="bg1"/>
                </a:solidFill>
              </a:defRPr>
            </a:lvl1pPr>
          </a:lstStyle>
          <a:p>
            <a:pPr rtl="0"/>
            <a:fld id="{B38049E5-7B53-4E85-8972-7D6C4BCE5BB9}" type="slidenum">
              <a:rPr lang="es-ES" noProof="0" smtClean="0"/>
              <a:pPr rtl="0"/>
              <a:t>‹Nº›</a:t>
            </a:fld>
            <a:endParaRPr lang="es-ES" noProof="0" dirty="0"/>
          </a:p>
        </p:txBody>
      </p:sp>
      <p:sp>
        <p:nvSpPr>
          <p:cNvPr id="11" name="Forma de L 10">
            <a:extLst>
              <a:ext uri="{FF2B5EF4-FFF2-40B4-BE49-F238E27FC236}">
                <a16:creationId xmlns:a16="http://schemas.microsoft.com/office/drawing/2014/main" id="{68D376A1-CC76-4C90-B2CF-F89EA13E7942}"/>
              </a:ext>
            </a:extLst>
          </p:cNvPr>
          <p:cNvSpPr/>
          <p:nvPr userDrawn="1"/>
        </p:nvSpPr>
        <p:spPr>
          <a:xfrm rot="10800000" flipV="1">
            <a:off x="8549910" y="1820273"/>
            <a:ext cx="2772000" cy="2772000"/>
          </a:xfrm>
          <a:prstGeom prst="corner">
            <a:avLst>
              <a:gd name="adj1" fmla="val 7397"/>
              <a:gd name="adj2" fmla="val 7750"/>
            </a:avLst>
          </a:prstGeom>
          <a:solidFill>
            <a:schemeClr val="bg2"/>
          </a:solidFill>
          <a:ln>
            <a:solidFill>
              <a:schemeClr val="bg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8" name="Forma de L 7">
            <a:extLst>
              <a:ext uri="{FF2B5EF4-FFF2-40B4-BE49-F238E27FC236}">
                <a16:creationId xmlns:a16="http://schemas.microsoft.com/office/drawing/2014/main" id="{B5516E7A-AEB0-4772-8098-8B0F8B5F1126}"/>
              </a:ext>
            </a:extLst>
          </p:cNvPr>
          <p:cNvSpPr/>
          <p:nvPr userDrawn="1"/>
        </p:nvSpPr>
        <p:spPr>
          <a:xfrm flipV="1">
            <a:off x="752858" y="609652"/>
            <a:ext cx="3152309" cy="3007448"/>
          </a:xfrm>
          <a:prstGeom prst="corner">
            <a:avLst>
              <a:gd name="adj1" fmla="val 6089"/>
              <a:gd name="adj2" fmla="val 6769"/>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12" name="Forma de L 11">
            <a:extLst>
              <a:ext uri="{FF2B5EF4-FFF2-40B4-BE49-F238E27FC236}">
                <a16:creationId xmlns:a16="http://schemas.microsoft.com/office/drawing/2014/main" id="{E864F603-D3F0-4241-9005-3F6C3BD62BEF}"/>
              </a:ext>
            </a:extLst>
          </p:cNvPr>
          <p:cNvSpPr/>
          <p:nvPr userDrawn="1"/>
        </p:nvSpPr>
        <p:spPr>
          <a:xfrm flipH="1">
            <a:off x="8286317" y="1685653"/>
            <a:ext cx="3152309" cy="3007448"/>
          </a:xfrm>
          <a:prstGeom prst="corner">
            <a:avLst>
              <a:gd name="adj1" fmla="val 6089"/>
              <a:gd name="adj2" fmla="val 6442"/>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2335029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1371600" y="685800"/>
            <a:ext cx="9601200" cy="720213"/>
          </a:xfrm>
        </p:spPr>
        <p:txBody>
          <a:bodyPr rtlCol="0">
            <a:noAutofit/>
          </a:bodyPr>
          <a:lstStyle>
            <a:lvl1pPr>
              <a:defRPr sz="4800"/>
            </a:lvl1pPr>
          </a:lstStyle>
          <a:p>
            <a:pPr rtl="0"/>
            <a:r>
              <a:rPr lang="es-ES" noProof="0" dirty="0"/>
              <a:t>Haga clic para modificar el estilo de título del patrón</a:t>
            </a:r>
          </a:p>
        </p:txBody>
      </p:sp>
      <p:sp>
        <p:nvSpPr>
          <p:cNvPr id="3" name="Marcador de posición de contenido 2"/>
          <p:cNvSpPr>
            <a:spLocks noGrp="1"/>
          </p:cNvSpPr>
          <p:nvPr>
            <p:ph idx="1"/>
          </p:nvPr>
        </p:nvSpPr>
        <p:spPr>
          <a:xfrm>
            <a:off x="1371600" y="1484671"/>
            <a:ext cx="9601200" cy="4382729"/>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fecha 3"/>
          <p:cNvSpPr>
            <a:spLocks noGrp="1"/>
          </p:cNvSpPr>
          <p:nvPr>
            <p:ph type="dt" sz="half" idx="10"/>
          </p:nvPr>
        </p:nvSpPr>
        <p:spPr/>
        <p:txBody>
          <a:bodyPr rtlCol="0"/>
          <a:lstStyle/>
          <a:p>
            <a:pPr rtl="0"/>
            <a:fld id="{B1A73CEE-7CF0-4D77-B0A8-DA94D20A591F}" type="datetime1">
              <a:rPr lang="es-ES" noProof="0" smtClean="0"/>
              <a:t>29/03/2023</a:t>
            </a:fld>
            <a:endParaRPr lang="es-ES" noProof="0" dirty="0"/>
          </a:p>
        </p:txBody>
      </p:sp>
      <p:sp>
        <p:nvSpPr>
          <p:cNvPr id="5" name="Marcador de posición de pie de página 4"/>
          <p:cNvSpPr>
            <a:spLocks noGrp="1"/>
          </p:cNvSpPr>
          <p:nvPr>
            <p:ph type="ftr" sz="quarter" idx="11"/>
          </p:nvPr>
        </p:nvSpPr>
        <p:spPr/>
        <p:txBody>
          <a:bodyPr rtlCol="0"/>
          <a:lstStyle/>
          <a:p>
            <a:pPr algn="ctr" rtl="0"/>
            <a:r>
              <a:rPr lang="es-ES" noProof="0" dirty="0"/>
              <a:t>Agregar un pie de página </a:t>
            </a:r>
          </a:p>
        </p:txBody>
      </p:sp>
      <p:sp>
        <p:nvSpPr>
          <p:cNvPr id="6" name="Marcador de posición de número de diapositiva 5"/>
          <p:cNvSpPr>
            <a:spLocks noGrp="1"/>
          </p:cNvSpPr>
          <p:nvPr>
            <p:ph type="sldNum" sz="quarter" idx="12"/>
          </p:nvPr>
        </p:nvSpPr>
        <p:spPr/>
        <p:txBody>
          <a:bodyPr rtlCol="0"/>
          <a:lstStyle/>
          <a:p>
            <a:pPr rtl="0"/>
            <a:fld id="{B38049E5-7B53-4E85-8972-7D6C4BCE5BB9}" type="slidenum">
              <a:rPr lang="es-ES" noProof="0" smtClean="0"/>
              <a:t>‹Nº›</a:t>
            </a:fld>
            <a:endParaRPr lang="es-ES" noProof="0" dirty="0"/>
          </a:p>
        </p:txBody>
      </p:sp>
      <p:cxnSp>
        <p:nvCxnSpPr>
          <p:cNvPr id="7" name="Conector recto 6">
            <a:extLst>
              <a:ext uri="{FF2B5EF4-FFF2-40B4-BE49-F238E27FC236}">
                <a16:creationId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4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ido con leyenda e imagen">
    <p:bg bwMode="ltGray">
      <p:bgPr>
        <a:solidFill>
          <a:schemeClr val="bg2"/>
        </a:solidFill>
        <a:effectLst/>
      </p:bgPr>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7" name="Elipse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8" name="Rectángulo 7" title="Forma de fondo"/>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es-ES" noProof="0" dirty="0"/>
              <a:t>Haga clic para modificar el estilo de título del patrón</a:t>
            </a:r>
          </a:p>
        </p:txBody>
      </p:sp>
      <p:sp>
        <p:nvSpPr>
          <p:cNvPr id="4" name="Marcador de posición de texto 3"/>
          <p:cNvSpPr>
            <a:spLocks noGrp="1"/>
          </p:cNvSpPr>
          <p:nvPr>
            <p:ph type="body" sz="half" idx="2"/>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D8C4FF2B-9F18-47E4-B7EE-6D23A98EAB72}" type="datetime1">
              <a:rPr lang="es-ES" noProof="0" smtClean="0"/>
              <a:t>29/03/2023</a:t>
            </a:fld>
            <a:endParaRPr lang="es-ES" noProof="0" dirty="0"/>
          </a:p>
        </p:txBody>
      </p:sp>
      <p:sp>
        <p:nvSpPr>
          <p:cNvPr id="6" name="Marcador de posición de pie de página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es-ES" noProof="0"/>
              <a:t>Agregar un pie de página </a:t>
            </a:r>
            <a:endParaRPr lang="es-ES" noProof="0" dirty="0"/>
          </a:p>
        </p:txBody>
      </p:sp>
      <p:sp>
        <p:nvSpPr>
          <p:cNvPr id="7" name="Marcador de posición de número de diapositiva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es-ES" noProof="0" smtClean="0"/>
              <a:t>‹Nº›</a:t>
            </a:fld>
            <a:endParaRPr lang="es-ES" noProof="0" dirty="0"/>
          </a:p>
        </p:txBody>
      </p:sp>
      <p:sp>
        <p:nvSpPr>
          <p:cNvPr id="9" name="Rectángulo 8" title="Barra de división"/>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Marcador de posición de imagen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rtlCol="0" anchor="ctr" anchorCtr="0"/>
          <a:lstStyle>
            <a:lvl1pPr>
              <a:defRPr>
                <a:solidFill>
                  <a:schemeClr val="bg1"/>
                </a:solidFill>
              </a:defRPr>
            </a:lvl1pPr>
          </a:lstStyle>
          <a:p>
            <a:pPr rtl="0"/>
            <a:r>
              <a:rPr lang="es-ES" noProof="0" smtClean="0"/>
              <a:t>Haga clic en el icono para agregar una imagen</a:t>
            </a:r>
            <a:endParaRPr lang="es-ES" noProof="0" dirty="0"/>
          </a:p>
        </p:txBody>
      </p:sp>
      <p:sp>
        <p:nvSpPr>
          <p:cNvPr id="17" name="Marcador de posición de contenido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rtlCol="0"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21" name="Forma de L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3" name="Forma de L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4" name="Forma de L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5" name="Forma de L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80844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ido con leyenda">
    <p:bg bwMode="ltGray">
      <p:bgPr>
        <a:solidFill>
          <a:schemeClr val="bg2"/>
        </a:solidFill>
        <a:effectLst/>
      </p:bgPr>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8" name="Rectángulo 7" title="Forma de fondo"/>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bwMode="white">
          <a:xfrm>
            <a:off x="586246" y="400665"/>
            <a:ext cx="4858460" cy="1428136"/>
          </a:xfrm>
        </p:spPr>
        <p:txBody>
          <a:bodyPr rtlCol="0" anchor="ctr" anchorCtr="0">
            <a:noAutofit/>
          </a:bodyPr>
          <a:lstStyle>
            <a:lvl1pPr algn="ctr">
              <a:lnSpc>
                <a:spcPct val="84000"/>
              </a:lnSpc>
              <a:defRPr sz="4800" baseline="0">
                <a:solidFill>
                  <a:schemeClr val="bg1"/>
                </a:solidFill>
              </a:defRPr>
            </a:lvl1pPr>
          </a:lstStyle>
          <a:p>
            <a:pPr rtl="0"/>
            <a:r>
              <a:rPr lang="es-ES" noProof="0" dirty="0"/>
              <a:t>Haga clic para modificar el estilo de título del patrón</a:t>
            </a:r>
          </a:p>
        </p:txBody>
      </p:sp>
      <p:sp>
        <p:nvSpPr>
          <p:cNvPr id="4" name="Marcador de posición de texto 3"/>
          <p:cNvSpPr>
            <a:spLocks noGrp="1"/>
          </p:cNvSpPr>
          <p:nvPr>
            <p:ph type="body" sz="half" idx="2"/>
          </p:nvPr>
        </p:nvSpPr>
        <p:spPr>
          <a:xfrm>
            <a:off x="586246" y="2113935"/>
            <a:ext cx="4858460" cy="4247186"/>
          </a:xfrm>
        </p:spPr>
        <p:txBody>
          <a:bodyPr rtlCol="0"/>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a:xfrm>
            <a:off x="586246" y="6443554"/>
            <a:ext cx="1324322" cy="404614"/>
          </a:xfrm>
        </p:spPr>
        <p:txBody>
          <a:bodyPr rtlCol="0"/>
          <a:lstStyle>
            <a:lvl1pPr>
              <a:defRPr>
                <a:solidFill>
                  <a:schemeClr val="bg1"/>
                </a:solidFill>
              </a:defRPr>
            </a:lvl1pPr>
          </a:lstStyle>
          <a:p>
            <a:pPr rtl="0"/>
            <a:fld id="{30618F9B-30DB-4025-957A-B5BFC04D8367}" type="datetime1">
              <a:rPr lang="es-ES" noProof="0" smtClean="0"/>
              <a:t>29/03/2023</a:t>
            </a:fld>
            <a:endParaRPr lang="es-ES" noProof="0" dirty="0"/>
          </a:p>
        </p:txBody>
      </p:sp>
      <p:sp>
        <p:nvSpPr>
          <p:cNvPr id="6" name="Marcador de posición de pie de página 5"/>
          <p:cNvSpPr>
            <a:spLocks noGrp="1"/>
          </p:cNvSpPr>
          <p:nvPr>
            <p:ph type="ftr" sz="quarter" idx="11"/>
          </p:nvPr>
        </p:nvSpPr>
        <p:spPr>
          <a:xfrm>
            <a:off x="2825377" y="6453386"/>
            <a:ext cx="2619329" cy="404614"/>
          </a:xfrm>
        </p:spPr>
        <p:txBody>
          <a:bodyPr rtlCol="0"/>
          <a:lstStyle>
            <a:lvl1pPr>
              <a:defRPr>
                <a:solidFill>
                  <a:schemeClr val="bg1"/>
                </a:solidFill>
              </a:defRPr>
            </a:lvl1pPr>
          </a:lstStyle>
          <a:p>
            <a:pPr rtl="0"/>
            <a:r>
              <a:rPr lang="es-ES" noProof="0"/>
              <a:t>Agregar un pie de página </a:t>
            </a:r>
            <a:endParaRPr lang="es-ES" noProof="0" dirty="0"/>
          </a:p>
        </p:txBody>
      </p:sp>
      <p:sp>
        <p:nvSpPr>
          <p:cNvPr id="7" name="Marcador de posición de número de diapositiva 6"/>
          <p:cNvSpPr>
            <a:spLocks noGrp="1"/>
          </p:cNvSpPr>
          <p:nvPr>
            <p:ph type="sldNum" sz="quarter" idx="12"/>
          </p:nvPr>
        </p:nvSpPr>
        <p:spPr>
          <a:xfrm>
            <a:off x="10187939" y="6453386"/>
            <a:ext cx="1596292" cy="404614"/>
          </a:xfrm>
        </p:spPr>
        <p:txBody>
          <a:bodyPr rtlCol="0"/>
          <a:lstStyle>
            <a:lvl1pPr>
              <a:defRPr>
                <a:solidFill>
                  <a:schemeClr val="tx2"/>
                </a:solidFill>
              </a:defRPr>
            </a:lvl1pPr>
          </a:lstStyle>
          <a:p>
            <a:pPr rtl="0"/>
            <a:fld id="{B38049E5-7B53-4E85-8972-7D6C4BCE5BB9}" type="slidenum">
              <a:rPr lang="es-ES" noProof="0" smtClean="0"/>
              <a:t>‹Nº›</a:t>
            </a:fld>
            <a:endParaRPr lang="es-ES" noProof="0" dirty="0"/>
          </a:p>
        </p:txBody>
      </p:sp>
      <p:sp>
        <p:nvSpPr>
          <p:cNvPr id="9" name="Rectángulo 8" title="Barra de división"/>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orma de L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3" name="Forma de L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4" name="Forma de L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5" name="Forma de L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18" name="Marcador de posición de contenido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rtl="0">
              <a:buNone/>
            </a:pPr>
            <a:r>
              <a:rPr lang="es-ES" noProof="0" smtClean="0"/>
              <a:t>Editar el estilo de texto del patrón</a:t>
            </a:r>
          </a:p>
          <a:p>
            <a:pPr marL="0" lvl="1" indent="0" algn="ctr" rtl="0">
              <a:buNone/>
            </a:pPr>
            <a:r>
              <a:rPr lang="es-ES" noProof="0" smtClean="0"/>
              <a:t>Segundo nivel</a:t>
            </a:r>
          </a:p>
          <a:p>
            <a:pPr marL="0" lvl="2" indent="0" algn="ctr" rtl="0">
              <a:buNone/>
            </a:pPr>
            <a:r>
              <a:rPr lang="es-ES" noProof="0" smtClean="0"/>
              <a:t>Tercer nivel</a:t>
            </a:r>
          </a:p>
          <a:p>
            <a:pPr marL="0" lvl="3" indent="0" algn="ctr" rtl="0">
              <a:buNone/>
            </a:pPr>
            <a:r>
              <a:rPr lang="es-ES" noProof="0" smtClean="0"/>
              <a:t>Cuarto nivel</a:t>
            </a:r>
          </a:p>
          <a:p>
            <a:pPr marL="0" lvl="4" indent="0" algn="ctr" rtl="0">
              <a:buNone/>
            </a:pPr>
            <a:r>
              <a:rPr lang="es-ES" noProof="0" smtClean="0"/>
              <a:t>Quinto nivel</a:t>
            </a:r>
            <a:endParaRPr lang="es-ES" noProof="0" dirty="0"/>
          </a:p>
        </p:txBody>
      </p:sp>
    </p:spTree>
    <p:extLst>
      <p:ext uri="{BB962C8B-B14F-4D97-AF65-F5344CB8AC3E}">
        <p14:creationId xmlns:p14="http://schemas.microsoft.com/office/powerpoint/2010/main" val="168660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n, título y leyenda">
    <p:spTree>
      <p:nvGrpSpPr>
        <p:cNvPr id="1" name=""/>
        <p:cNvGrpSpPr/>
        <p:nvPr/>
      </p:nvGrpSpPr>
      <p:grpSpPr>
        <a:xfrm>
          <a:off x="0" y="0"/>
          <a:ext cx="0" cy="0"/>
          <a:chOff x="0" y="0"/>
          <a:chExt cx="0" cy="0"/>
        </a:xfrm>
      </p:grpSpPr>
      <p:sp>
        <p:nvSpPr>
          <p:cNvPr id="8" name="Rectángulo 7" title="Forma de fondo"/>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ángulo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accent3"/>
              </a:solidFill>
            </a:endParaRPr>
          </a:p>
        </p:txBody>
      </p:sp>
      <p:sp>
        <p:nvSpPr>
          <p:cNvPr id="11" name="Rectángulo: Esquinas superiores recortadas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 name="Título 1"/>
          <p:cNvSpPr>
            <a:spLocks noGrp="1"/>
          </p:cNvSpPr>
          <p:nvPr>
            <p:ph type="title" hasCustomPrompt="1"/>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es-ES" noProof="0" dirty="0"/>
              <a:t>Haga clic para modificar el estilo de título del patrón</a:t>
            </a:r>
          </a:p>
        </p:txBody>
      </p:sp>
      <p:sp>
        <p:nvSpPr>
          <p:cNvPr id="4" name="Marcador de posición de texto 3"/>
          <p:cNvSpPr>
            <a:spLocks noGrp="1"/>
          </p:cNvSpPr>
          <p:nvPr>
            <p:ph type="body" sz="half" idx="2"/>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6D72611D-205E-4290-B445-DF463762CFA7}" type="datetime1">
              <a:rPr lang="es-ES" noProof="0" smtClean="0"/>
              <a:t>29/03/2023</a:t>
            </a:fld>
            <a:endParaRPr lang="es-ES" noProof="0" dirty="0"/>
          </a:p>
        </p:txBody>
      </p:sp>
      <p:sp>
        <p:nvSpPr>
          <p:cNvPr id="6" name="Marcador de posición de pie de página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es-ES" noProof="0"/>
              <a:t>Agregar un pie de página </a:t>
            </a:r>
            <a:endParaRPr lang="es-ES" noProof="0" dirty="0"/>
          </a:p>
        </p:txBody>
      </p:sp>
      <p:sp>
        <p:nvSpPr>
          <p:cNvPr id="7" name="Marcador de posición de número de diapositiva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es-ES" noProof="0" smtClean="0"/>
              <a:t>‹Nº›</a:t>
            </a:fld>
            <a:endParaRPr lang="es-ES" noProof="0" dirty="0"/>
          </a:p>
        </p:txBody>
      </p:sp>
      <p:sp>
        <p:nvSpPr>
          <p:cNvPr id="9" name="Rectángulo 8" title="Barra de división"/>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rma de L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sp>
        <p:nvSpPr>
          <p:cNvPr id="13" name="Forma de L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sp>
        <p:nvSpPr>
          <p:cNvPr id="10" name="Marcador de posición de imagen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rtlCol="0"/>
          <a:lstStyle>
            <a:lvl1pPr>
              <a:defRPr>
                <a:solidFill>
                  <a:schemeClr val="bg1"/>
                </a:solidFill>
              </a:defRPr>
            </a:lvl1pPr>
          </a:lstStyle>
          <a:p>
            <a:pPr rtl="0"/>
            <a:r>
              <a:rPr lang="es-ES" noProof="0" smtClean="0"/>
              <a:t>Haga clic en el icono para agregar una imagen</a:t>
            </a:r>
            <a:endParaRPr lang="es-ES" noProof="0" dirty="0"/>
          </a:p>
        </p:txBody>
      </p:sp>
      <p:sp>
        <p:nvSpPr>
          <p:cNvPr id="16" name="Marcador de posición de texto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rtlCol="0"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20" name="Forma de L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sp>
        <p:nvSpPr>
          <p:cNvPr id="21" name="Forma de L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cxnSp>
        <p:nvCxnSpPr>
          <p:cNvPr id="23" name="Conector recto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2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n con leyenda">
    <p:spTree>
      <p:nvGrpSpPr>
        <p:cNvPr id="1" name=""/>
        <p:cNvGrpSpPr/>
        <p:nvPr/>
      </p:nvGrpSpPr>
      <p:grpSpPr>
        <a:xfrm>
          <a:off x="0" y="0"/>
          <a:ext cx="0" cy="0"/>
          <a:chOff x="0" y="0"/>
          <a:chExt cx="0" cy="0"/>
        </a:xfrm>
      </p:grpSpPr>
      <p:sp>
        <p:nvSpPr>
          <p:cNvPr id="8" name="Rectángulo 7" title="Forma de fondo"/>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ángulo: Esquinas superiores recortadas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2" name="Título 1"/>
          <p:cNvSpPr>
            <a:spLocks noGrp="1"/>
          </p:cNvSpPr>
          <p:nvPr>
            <p:ph type="title" hasCustomPrompt="1"/>
          </p:nvPr>
        </p:nvSpPr>
        <p:spPr>
          <a:xfrm>
            <a:off x="6930776" y="477366"/>
            <a:ext cx="4644000" cy="1341602"/>
          </a:xfrm>
        </p:spPr>
        <p:txBody>
          <a:bodyPr rtlCol="0" anchor="ctr" anchorCtr="0">
            <a:normAutofit/>
          </a:bodyPr>
          <a:lstStyle>
            <a:lvl1pPr algn="ctr">
              <a:lnSpc>
                <a:spcPct val="84000"/>
              </a:lnSpc>
              <a:defRPr sz="4800" baseline="0">
                <a:solidFill>
                  <a:schemeClr val="tx2"/>
                </a:solidFill>
              </a:defRPr>
            </a:lvl1pPr>
          </a:lstStyle>
          <a:p>
            <a:pPr rtl="0"/>
            <a:r>
              <a:rPr lang="es-ES" noProof="0" dirty="0"/>
              <a:t>Haga clic para modificar el estilo de título del patrón</a:t>
            </a:r>
          </a:p>
        </p:txBody>
      </p:sp>
      <p:sp>
        <p:nvSpPr>
          <p:cNvPr id="4" name="Marcador de posición de texto 3"/>
          <p:cNvSpPr>
            <a:spLocks noGrp="1"/>
          </p:cNvSpPr>
          <p:nvPr>
            <p:ph type="body" sz="half" idx="2"/>
          </p:nvPr>
        </p:nvSpPr>
        <p:spPr>
          <a:xfrm>
            <a:off x="6930775" y="1966451"/>
            <a:ext cx="4644001" cy="4388615"/>
          </a:xfrm>
        </p:spPr>
        <p:txBody>
          <a:bodyPr rtlCol="0"/>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5" name="Marcador de fecha 4"/>
          <p:cNvSpPr>
            <a:spLocks noGrp="1"/>
          </p:cNvSpPr>
          <p:nvPr>
            <p:ph type="dt" sz="half" idx="10"/>
          </p:nvPr>
        </p:nvSpPr>
        <p:spPr>
          <a:xfrm>
            <a:off x="507591" y="6453386"/>
            <a:ext cx="1204572" cy="404614"/>
          </a:xfrm>
        </p:spPr>
        <p:txBody>
          <a:bodyPr rtlCol="0"/>
          <a:lstStyle>
            <a:lvl1pPr>
              <a:defRPr>
                <a:solidFill>
                  <a:schemeClr val="bg1"/>
                </a:solidFill>
              </a:defRPr>
            </a:lvl1pPr>
          </a:lstStyle>
          <a:p>
            <a:pPr rtl="0"/>
            <a:fld id="{BF815F96-B514-4CF8-9D97-304E85716B23}" type="datetime1">
              <a:rPr lang="es-ES" noProof="0" smtClean="0"/>
              <a:t>29/03/2023</a:t>
            </a:fld>
            <a:endParaRPr lang="es-ES" noProof="0" dirty="0"/>
          </a:p>
        </p:txBody>
      </p:sp>
      <p:sp>
        <p:nvSpPr>
          <p:cNvPr id="6" name="Marcador de posición de pie de página 5"/>
          <p:cNvSpPr>
            <a:spLocks noGrp="1"/>
          </p:cNvSpPr>
          <p:nvPr>
            <p:ph type="ftr" sz="quarter" idx="11"/>
          </p:nvPr>
        </p:nvSpPr>
        <p:spPr>
          <a:xfrm>
            <a:off x="3403965" y="6453386"/>
            <a:ext cx="2373675" cy="404614"/>
          </a:xfrm>
        </p:spPr>
        <p:txBody>
          <a:bodyPr rtlCol="0"/>
          <a:lstStyle>
            <a:lvl1pPr>
              <a:defRPr>
                <a:solidFill>
                  <a:schemeClr val="bg1"/>
                </a:solidFill>
              </a:defRPr>
            </a:lvl1pPr>
          </a:lstStyle>
          <a:p>
            <a:pPr rtl="0"/>
            <a:r>
              <a:rPr lang="es-ES" noProof="0"/>
              <a:t>Agregar un pie de página </a:t>
            </a:r>
            <a:endParaRPr lang="es-ES" noProof="0" dirty="0"/>
          </a:p>
        </p:txBody>
      </p:sp>
      <p:sp>
        <p:nvSpPr>
          <p:cNvPr id="7" name="Marcador de posición de número de diapositiva 6"/>
          <p:cNvSpPr>
            <a:spLocks noGrp="1"/>
          </p:cNvSpPr>
          <p:nvPr>
            <p:ph type="sldNum" sz="quarter" idx="12"/>
          </p:nvPr>
        </p:nvSpPr>
        <p:spPr>
          <a:xfrm>
            <a:off x="9883140" y="6453386"/>
            <a:ext cx="1596292" cy="404614"/>
          </a:xfrm>
        </p:spPr>
        <p:txBody>
          <a:bodyPr rtlCol="0"/>
          <a:lstStyle>
            <a:lvl1pPr>
              <a:defRPr>
                <a:solidFill>
                  <a:schemeClr val="tx2"/>
                </a:solidFill>
              </a:defRPr>
            </a:lvl1pPr>
          </a:lstStyle>
          <a:p>
            <a:pPr rtl="0"/>
            <a:fld id="{B38049E5-7B53-4E85-8972-7D6C4BCE5BB9}" type="slidenum">
              <a:rPr lang="es-ES" noProof="0" smtClean="0"/>
              <a:t>‹Nº›</a:t>
            </a:fld>
            <a:endParaRPr lang="es-ES" noProof="0" dirty="0"/>
          </a:p>
        </p:txBody>
      </p:sp>
      <p:sp>
        <p:nvSpPr>
          <p:cNvPr id="9" name="Rectángulo 8" title="Barra de división"/>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rma de L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sp>
        <p:nvSpPr>
          <p:cNvPr id="13" name="Forma de L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sp>
        <p:nvSpPr>
          <p:cNvPr id="19" name="Marcador de posición de imagen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20" name="Forma de L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sp>
        <p:nvSpPr>
          <p:cNvPr id="21" name="Forma de L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solidFill>
                <a:schemeClr val="tx2"/>
              </a:solidFill>
            </a:endParaRPr>
          </a:p>
        </p:txBody>
      </p:sp>
      <p:cxnSp>
        <p:nvCxnSpPr>
          <p:cNvPr id="23" name="Conector recto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bwMode="blackWhite">
      <p:bgPr>
        <a:gradFill flip="none" rotWithShape="1">
          <a:gsLst>
            <a:gs pos="0">
              <a:schemeClr val="bg2">
                <a:lumMod val="50000"/>
              </a:schemeClr>
            </a:gs>
            <a:gs pos="33000">
              <a:schemeClr val="bg2"/>
            </a:gs>
            <a:gs pos="66000">
              <a:schemeClr val="bg2">
                <a:lumMod val="75000"/>
              </a:schemeClr>
            </a:gs>
            <a:gs pos="97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765025" y="1301360"/>
            <a:ext cx="9612971" cy="2852737"/>
          </a:xfrm>
        </p:spPr>
        <p:txBody>
          <a:bodyPr rtlCol="0" anchor="b">
            <a:normAutofit/>
          </a:bodyPr>
          <a:lstStyle>
            <a:lvl1pPr algn="r">
              <a:defRPr sz="7200" cap="none" baseline="0">
                <a:solidFill>
                  <a:schemeClr val="tx1"/>
                </a:solidFill>
              </a:defRPr>
            </a:lvl1p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765025" y="4216328"/>
            <a:ext cx="9612971" cy="1143324"/>
          </a:xfrm>
        </p:spPr>
        <p:txBody>
          <a:bodyPr rtlCol="0"/>
          <a:lstStyle>
            <a:lvl1pPr marL="0" indent="0" algn="r">
              <a:lnSpc>
                <a:spcPct val="112000"/>
              </a:lnSpc>
              <a:spcBef>
                <a:spcPts val="0"/>
              </a:spcBef>
              <a:spcAft>
                <a:spcPts val="0"/>
              </a:spcAft>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smtClean="0"/>
              <a:t>Editar el estilo de texto del patrón</a:t>
            </a:r>
          </a:p>
        </p:txBody>
      </p:sp>
      <p:sp>
        <p:nvSpPr>
          <p:cNvPr id="4" name="Marcador de fecha 3"/>
          <p:cNvSpPr>
            <a:spLocks noGrp="1"/>
          </p:cNvSpPr>
          <p:nvPr>
            <p:ph type="dt" sz="half" idx="10"/>
          </p:nvPr>
        </p:nvSpPr>
        <p:spPr>
          <a:xfrm>
            <a:off x="738908" y="6453386"/>
            <a:ext cx="1622409" cy="404614"/>
          </a:xfrm>
        </p:spPr>
        <p:txBody>
          <a:bodyPr rtlCol="0"/>
          <a:lstStyle>
            <a:lvl1pPr>
              <a:defRPr>
                <a:solidFill>
                  <a:schemeClr val="tx2"/>
                </a:solidFill>
              </a:defRPr>
            </a:lvl1pPr>
          </a:lstStyle>
          <a:p>
            <a:pPr rtl="0"/>
            <a:fld id="{EBD0AD5D-5527-405A-8F64-40FAC3CBFB90}" type="datetime1">
              <a:rPr lang="es-ES" noProof="0" smtClean="0"/>
              <a:t>29/03/2023</a:t>
            </a:fld>
            <a:endParaRPr lang="es-ES" noProof="0" dirty="0"/>
          </a:p>
        </p:txBody>
      </p:sp>
      <p:sp>
        <p:nvSpPr>
          <p:cNvPr id="5" name="Marcador de posición de pie de página 4"/>
          <p:cNvSpPr>
            <a:spLocks noGrp="1"/>
          </p:cNvSpPr>
          <p:nvPr>
            <p:ph type="ftr" sz="quarter" idx="11"/>
          </p:nvPr>
        </p:nvSpPr>
        <p:spPr>
          <a:xfrm>
            <a:off x="2584312" y="6453386"/>
            <a:ext cx="7023377" cy="404614"/>
          </a:xfrm>
        </p:spPr>
        <p:txBody>
          <a:bodyPr rtlCol="0"/>
          <a:lstStyle>
            <a:lvl1pPr algn="ctr">
              <a:defRPr>
                <a:solidFill>
                  <a:schemeClr val="tx2"/>
                </a:solidFill>
              </a:defRPr>
            </a:lvl1pPr>
          </a:lstStyle>
          <a:p>
            <a:pPr rtl="0"/>
            <a:r>
              <a:rPr lang="es-ES" noProof="0" dirty="0"/>
              <a:t>Agregar un pie de página </a:t>
            </a:r>
          </a:p>
        </p:txBody>
      </p:sp>
      <p:sp>
        <p:nvSpPr>
          <p:cNvPr id="6" name="Marcador de posición de número de diapositiva 5"/>
          <p:cNvSpPr>
            <a:spLocks noGrp="1"/>
          </p:cNvSpPr>
          <p:nvPr>
            <p:ph type="sldNum" sz="quarter" idx="12"/>
          </p:nvPr>
        </p:nvSpPr>
        <p:spPr>
          <a:xfrm>
            <a:off x="9830683" y="6453386"/>
            <a:ext cx="1596292" cy="404614"/>
          </a:xfrm>
        </p:spPr>
        <p:txBody>
          <a:bodyPr rtlCol="0"/>
          <a:lstStyle>
            <a:lvl1pPr>
              <a:defRPr>
                <a:solidFill>
                  <a:schemeClr val="tx2"/>
                </a:solidFill>
              </a:defRPr>
            </a:lvl1pPr>
          </a:lstStyle>
          <a:p>
            <a:pPr rtl="0"/>
            <a:fld id="{B38049E5-7B53-4E85-8972-7D6C4BCE5BB9}" type="slidenum">
              <a:rPr lang="es-ES" noProof="0" smtClean="0"/>
              <a:t>‹Nº›</a:t>
            </a:fld>
            <a:endParaRPr lang="es-ES" noProof="0" dirty="0"/>
          </a:p>
        </p:txBody>
      </p:sp>
      <p:sp>
        <p:nvSpPr>
          <p:cNvPr id="9" name="Forma de L 8">
            <a:extLst>
              <a:ext uri="{FF2B5EF4-FFF2-40B4-BE49-F238E27FC236}">
                <a16:creationId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
        <p:nvSpPr>
          <p:cNvPr id="8" name="Forma de L 7">
            <a:extLst>
              <a:ext uri="{FF2B5EF4-FFF2-40B4-BE49-F238E27FC236}">
                <a16:creationId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315921443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normAutofit/>
          </a:bodyPr>
          <a:lstStyle>
            <a:lvl1pPr>
              <a:defRPr sz="4800">
                <a:solidFill>
                  <a:schemeClr val="tx2"/>
                </a:solidFill>
              </a:defRPr>
            </a:lvl1pPr>
          </a:lstStyle>
          <a:p>
            <a:pPr rtl="0"/>
            <a:r>
              <a:rPr lang="es-ES" noProof="0" dirty="0"/>
              <a:t>Haga clic para modificar el estilo de título del patrón</a:t>
            </a:r>
          </a:p>
        </p:txBody>
      </p:sp>
      <p:sp>
        <p:nvSpPr>
          <p:cNvPr id="3" name="Marcador de posición de contenido 2"/>
          <p:cNvSpPr>
            <a:spLocks noGrp="1"/>
          </p:cNvSpPr>
          <p:nvPr>
            <p:ph sz="half" idx="1"/>
          </p:nvPr>
        </p:nvSpPr>
        <p:spPr>
          <a:xfrm>
            <a:off x="1371600" y="2285999"/>
            <a:ext cx="4447786" cy="3581401"/>
          </a:xfrm>
        </p:spPr>
        <p:txBody>
          <a:bodyPr rtlCol="0"/>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525403" y="2285999"/>
            <a:ext cx="4447786" cy="3581401"/>
          </a:xfrm>
        </p:spPr>
        <p:txBody>
          <a:bodyPr rtlCol="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fecha 4"/>
          <p:cNvSpPr>
            <a:spLocks noGrp="1"/>
          </p:cNvSpPr>
          <p:nvPr>
            <p:ph type="dt" sz="half" idx="10"/>
          </p:nvPr>
        </p:nvSpPr>
        <p:spPr/>
        <p:txBody>
          <a:bodyPr rtlCol="0"/>
          <a:lstStyle/>
          <a:p>
            <a:pPr rtl="0"/>
            <a:fld id="{D101EDDB-8526-495E-AF29-5E927E88C5E6}" type="datetime1">
              <a:rPr lang="es-ES" noProof="0" smtClean="0"/>
              <a:t>29/03/2023</a:t>
            </a:fld>
            <a:endParaRPr lang="es-ES" noProof="0" dirty="0"/>
          </a:p>
        </p:txBody>
      </p:sp>
      <p:sp>
        <p:nvSpPr>
          <p:cNvPr id="6" name="Marcador de posición de pie de página 5"/>
          <p:cNvSpPr>
            <a:spLocks noGrp="1"/>
          </p:cNvSpPr>
          <p:nvPr>
            <p:ph type="ftr" sz="quarter" idx="11"/>
          </p:nvPr>
        </p:nvSpPr>
        <p:spPr/>
        <p:txBody>
          <a:bodyPr rtlCol="0"/>
          <a:lstStyle/>
          <a:p>
            <a:pPr algn="ctr" rtl="0"/>
            <a:r>
              <a:rPr lang="es-ES" noProof="0"/>
              <a:t>Agregar un pie de página </a:t>
            </a:r>
            <a:endParaRPr lang="es-ES" noProof="0" dirty="0"/>
          </a:p>
        </p:txBody>
      </p:sp>
      <p:sp>
        <p:nvSpPr>
          <p:cNvPr id="7" name="Marcador de posición de número de diapositiva 6"/>
          <p:cNvSpPr>
            <a:spLocks noGrp="1"/>
          </p:cNvSpPr>
          <p:nvPr>
            <p:ph type="sldNum" sz="quarter" idx="12"/>
          </p:nvPr>
        </p:nvSpPr>
        <p:spPr/>
        <p:txBody>
          <a:bodyPr rtlCol="0"/>
          <a:lstStyle/>
          <a:p>
            <a:pPr rtl="0"/>
            <a:fld id="{B38049E5-7B53-4E85-8972-7D6C4BCE5BB9}" type="slidenum">
              <a:rPr lang="es-ES" noProof="0" smtClean="0"/>
              <a:t>‹Nº›</a:t>
            </a:fld>
            <a:endParaRPr lang="es-ES" noProof="0" dirty="0"/>
          </a:p>
        </p:txBody>
      </p:sp>
    </p:spTree>
    <p:extLst>
      <p:ext uri="{BB962C8B-B14F-4D97-AF65-F5344CB8AC3E}">
        <p14:creationId xmlns:p14="http://schemas.microsoft.com/office/powerpoint/2010/main" val="296885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chemeClr val="bg2"/>
        </a:solidFill>
        <a:effectLst/>
      </p:bgPr>
    </p:bg>
    <p:spTree>
      <p:nvGrpSpPr>
        <p:cNvPr id="1" name=""/>
        <p:cNvGrpSpPr/>
        <p:nvPr/>
      </p:nvGrpSpPr>
      <p:grpSpPr>
        <a:xfrm>
          <a:off x="0" y="0"/>
          <a:ext cx="0" cy="0"/>
          <a:chOff x="0" y="0"/>
          <a:chExt cx="0" cy="0"/>
        </a:xfrm>
      </p:grpSpPr>
      <p:sp>
        <p:nvSpPr>
          <p:cNvPr id="8" name="Rectángulo 7" title="Barra lateral">
            <a:extLst>
              <a:ext uri="{FF2B5EF4-FFF2-40B4-BE49-F238E27FC236}">
                <a16:creationId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título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71600" y="2286000"/>
            <a:ext cx="9601200" cy="3581400"/>
          </a:xfrm>
          <a:prstGeom prst="rect">
            <a:avLst/>
          </a:prstGeom>
        </p:spPr>
        <p:txBody>
          <a:bodyPr vert="horz" lIns="91440" tIns="45720" rIns="91440" bIns="45720" rtlCol="0">
            <a:no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rtl="0"/>
            <a:fld id="{16E1BEF5-07BB-47E8-8921-A75FB7AFC121}" type="datetime1">
              <a:rPr lang="es-ES" noProof="0" smtClean="0"/>
              <a:t>29/03/2023</a:t>
            </a:fld>
            <a:endParaRPr lang="es-ES" noProof="0" dirty="0"/>
          </a:p>
        </p:txBody>
      </p:sp>
      <p:sp>
        <p:nvSpPr>
          <p:cNvPr id="5" name="Marcador de posición de pie de página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ctr" rtl="0"/>
            <a:r>
              <a:rPr lang="es-ES" noProof="0" dirty="0"/>
              <a:t>Agregar un pie de página </a:t>
            </a:r>
          </a:p>
        </p:txBody>
      </p:sp>
      <p:sp>
        <p:nvSpPr>
          <p:cNvPr id="6" name="Marcador de posición de número de diapositiva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rtl="0"/>
            <a:fld id="{B38049E5-7B53-4E85-8972-7D6C4BCE5BB9}" type="slidenum">
              <a:rPr lang="es-ES" noProof="0" smtClean="0"/>
              <a:t>‹Nº›</a:t>
            </a:fld>
            <a:endParaRPr lang="es-ES" noProof="0" dirty="0"/>
          </a:p>
        </p:txBody>
      </p:sp>
      <p:sp>
        <p:nvSpPr>
          <p:cNvPr id="9" name="Rectángulo 8" title="Barra lateral"/>
          <p:cNvSpPr/>
          <p:nvPr/>
        </p:nvSpPr>
        <p:spPr>
          <a:xfrm>
            <a:off x="478095" y="376"/>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303306"/>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71" r:id="rId5"/>
    <p:sldLayoutId id="2147483669" r:id="rId6"/>
    <p:sldLayoutId id="2147483672" r:id="rId7"/>
    <p:sldLayoutId id="2147483663" r:id="rId8"/>
    <p:sldLayoutId id="2147483664" r:id="rId9"/>
    <p:sldLayoutId id="2147483665" r:id="rId10"/>
    <p:sldLayoutId id="2147483666" r:id="rId11"/>
    <p:sldLayoutId id="2147483667" r:id="rId12"/>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42900" indent="-342900" algn="l" defTabSz="914400" rtl="0" eaLnBrk="1" latinLnBrk="0" hangingPunct="1">
        <a:lnSpc>
          <a:spcPct val="94000"/>
        </a:lnSpc>
        <a:spcBef>
          <a:spcPts val="1000"/>
        </a:spcBef>
        <a:spcAft>
          <a:spcPts val="200"/>
        </a:spcAft>
        <a:buFont typeface="Arial" panose="020B0604020202020204" pitchFamily="34" charset="0"/>
        <a:buChar char="•"/>
        <a:defRPr sz="2400" kern="1200" baseline="0">
          <a:solidFill>
            <a:schemeClr val="tx2"/>
          </a:solidFill>
          <a:latin typeface="+mn-lt"/>
          <a:ea typeface="+mn-ea"/>
          <a:cs typeface="+mn-cs"/>
        </a:defRPr>
      </a:lvl1pPr>
      <a:lvl2pPr marL="873252" indent="-342900" algn="l" defTabSz="914400" rtl="0" eaLnBrk="1" latinLnBrk="0" hangingPunct="1">
        <a:lnSpc>
          <a:spcPct val="94000"/>
        </a:lnSpc>
        <a:spcBef>
          <a:spcPts val="500"/>
        </a:spcBef>
        <a:spcAft>
          <a:spcPts val="200"/>
        </a:spcAft>
        <a:buFont typeface="Arial" panose="020B0604020202020204" pitchFamily="34" charset="0"/>
        <a:buChar char="•"/>
        <a:defRPr sz="2400" i="1" kern="1200" baseline="0">
          <a:solidFill>
            <a:schemeClr val="tx2"/>
          </a:solidFill>
          <a:latin typeface="+mn-lt"/>
          <a:ea typeface="+mn-ea"/>
          <a:cs typeface="+mn-cs"/>
        </a:defRPr>
      </a:lvl2pPr>
      <a:lvl3pPr marL="1330452" indent="-342900" algn="l" defTabSz="914400" rtl="0" eaLnBrk="1" latinLnBrk="0" hangingPunct="1">
        <a:lnSpc>
          <a:spcPct val="94000"/>
        </a:lnSpc>
        <a:spcBef>
          <a:spcPts val="500"/>
        </a:spcBef>
        <a:spcAft>
          <a:spcPts val="200"/>
        </a:spcAft>
        <a:buFont typeface="Arial" panose="020B0604020202020204" pitchFamily="34" charset="0"/>
        <a:buChar char="•"/>
        <a:defRPr sz="2000" kern="1200" baseline="0">
          <a:solidFill>
            <a:schemeClr val="tx2"/>
          </a:solidFill>
          <a:latin typeface="+mn-lt"/>
          <a:ea typeface="+mn-ea"/>
          <a:cs typeface="+mn-cs"/>
        </a:defRPr>
      </a:lvl3pPr>
      <a:lvl4pPr marL="1787652" indent="-342900" algn="l" defTabSz="914400" rtl="0" eaLnBrk="1" latinLnBrk="0" hangingPunct="1">
        <a:lnSpc>
          <a:spcPct val="94000"/>
        </a:lnSpc>
        <a:spcBef>
          <a:spcPts val="500"/>
        </a:spcBef>
        <a:spcAft>
          <a:spcPts val="200"/>
        </a:spcAft>
        <a:buFont typeface="Arial" panose="020B0604020202020204" pitchFamily="34" charset="0"/>
        <a:buChar char="•"/>
        <a:defRPr sz="2000" i="1" kern="1200" baseline="0">
          <a:solidFill>
            <a:schemeClr val="tx2"/>
          </a:solidFill>
          <a:latin typeface="+mn-lt"/>
          <a:ea typeface="+mn-ea"/>
          <a:cs typeface="+mn-cs"/>
        </a:defRPr>
      </a:lvl4pPr>
      <a:lvl5pPr marL="2187702" indent="-285750" algn="l" defTabSz="914400" rtl="0" eaLnBrk="1" latinLnBrk="0" hangingPunct="1">
        <a:lnSpc>
          <a:spcPct val="94000"/>
        </a:lnSpc>
        <a:spcBef>
          <a:spcPts val="500"/>
        </a:spcBef>
        <a:spcAft>
          <a:spcPts val="200"/>
        </a:spcAft>
        <a:buFont typeface="Arial" panose="020B0604020202020204" pitchFamily="34" charset="0"/>
        <a:buChar char="•"/>
        <a:defRPr sz="18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3.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889FE-7B85-40C7-8441-909223A9B382}"/>
              </a:ext>
            </a:extLst>
          </p:cNvPr>
          <p:cNvSpPr>
            <a:spLocks noGrp="1"/>
          </p:cNvSpPr>
          <p:nvPr>
            <p:ph type="ctrTitle"/>
          </p:nvPr>
        </p:nvSpPr>
        <p:spPr>
          <a:xfrm>
            <a:off x="1397977" y="757646"/>
            <a:ext cx="9504485" cy="2847703"/>
          </a:xfrm>
        </p:spPr>
        <p:txBody>
          <a:bodyPr rtlCol="0"/>
          <a:lstStyle/>
          <a:p>
            <a:pPr rtl="0"/>
            <a:r>
              <a:rPr lang="es-ES" dirty="0" smtClean="0"/>
              <a:t>CUENTA PÚBLICA 2023</a:t>
            </a:r>
            <a:endParaRPr lang="es-ES" dirty="0"/>
          </a:p>
        </p:txBody>
      </p:sp>
      <p:sp>
        <p:nvSpPr>
          <p:cNvPr id="4" name="Subtítulo 3"/>
          <p:cNvSpPr>
            <a:spLocks noGrp="1"/>
          </p:cNvSpPr>
          <p:nvPr>
            <p:ph type="subTitle" idx="1"/>
          </p:nvPr>
        </p:nvSpPr>
        <p:spPr>
          <a:xfrm>
            <a:off x="5390606" y="4885510"/>
            <a:ext cx="1105988" cy="217714"/>
          </a:xfrm>
        </p:spPr>
        <p:txBody>
          <a:bodyPr>
            <a:normAutofit fontScale="40000" lnSpcReduction="20000"/>
          </a:bodyPr>
          <a:lstStyle/>
          <a:p>
            <a:endParaRPr lang="es-CL" dirty="0"/>
          </a:p>
        </p:txBody>
      </p:sp>
      <p:pic>
        <p:nvPicPr>
          <p:cNvPr id="5" name="image2.jpeg" descr="Imagen relacionada"/>
          <p:cNvPicPr/>
          <p:nvPr/>
        </p:nvPicPr>
        <p:blipFill>
          <a:blip r:embed="rId3" cstate="print"/>
          <a:stretch>
            <a:fillRect/>
          </a:stretch>
        </p:blipFill>
        <p:spPr>
          <a:xfrm>
            <a:off x="4197531" y="2734491"/>
            <a:ext cx="3248298" cy="2855586"/>
          </a:xfrm>
          <a:prstGeom prst="rect">
            <a:avLst/>
          </a:prstGeom>
        </p:spPr>
      </p:pic>
    </p:spTree>
    <p:extLst>
      <p:ext uri="{BB962C8B-B14F-4D97-AF65-F5344CB8AC3E}">
        <p14:creationId xmlns:p14="http://schemas.microsoft.com/office/powerpoint/2010/main" val="2461678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ráfico de las respuestas de Formularios. Título de la pregunta: Considero que el programa de habilidades socioemocionales tuvo un impacto positivo en el clima de convivencia escolar del curso.. Número de respuestas: 20 respues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765" y="457200"/>
            <a:ext cx="5610225"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394460" y="3177540"/>
            <a:ext cx="9639300" cy="2862322"/>
          </a:xfrm>
          <a:prstGeom prst="rect">
            <a:avLst/>
          </a:prstGeom>
          <a:noFill/>
        </p:spPr>
        <p:txBody>
          <a:bodyPr wrap="square" rtlCol="0">
            <a:spAutoFit/>
          </a:bodyPr>
          <a:lstStyle/>
          <a:p>
            <a:pPr marL="285750" indent="-285750" algn="just">
              <a:buFont typeface="Wingdings" panose="05000000000000000000" pitchFamily="2" charset="2"/>
              <a:buChar char="v"/>
            </a:pPr>
            <a:r>
              <a:rPr lang="es-ES" dirty="0">
                <a:solidFill>
                  <a:schemeClr val="tx2"/>
                </a:solidFill>
              </a:rPr>
              <a:t>El análisis del Proceso de Monitoreo de Implementación de Habilidades Socioemocionales 2022 (Acompañamiento al aula, Instrumentos de Evaluación y Leccionario) da cuenta de los siguientes niveles de logro, donde es posible evidenciar que los profesores jefes de aquellos niveles (3° Básico a III Medio) en los cuales existió una mayor sistematicidad respecto a la acción para la implementación de estrategias que favorecen el desarrollo de habilidades socioemocionales en los estudiantes, obtuvieron un mejor desempeño respecto a la implementación de estrategias para el desarrollo de habilidades socioemocionales.</a:t>
            </a:r>
          </a:p>
          <a:p>
            <a:pPr algn="just"/>
            <a:r>
              <a:rPr lang="es-ES" dirty="0"/>
              <a:t/>
            </a:r>
            <a:br>
              <a:rPr lang="es-ES" dirty="0"/>
            </a:br>
            <a:endParaRPr lang="es-CL" dirty="0"/>
          </a:p>
        </p:txBody>
      </p:sp>
      <p:pic>
        <p:nvPicPr>
          <p:cNvPr id="3" name="Imagen 2"/>
          <p:cNvPicPr>
            <a:picLocks noChangeAspect="1"/>
          </p:cNvPicPr>
          <p:nvPr/>
        </p:nvPicPr>
        <p:blipFill>
          <a:blip r:embed="rId3"/>
          <a:stretch>
            <a:fillRect/>
          </a:stretch>
        </p:blipFill>
        <p:spPr>
          <a:xfrm>
            <a:off x="7063170" y="457201"/>
            <a:ext cx="3886770" cy="2543174"/>
          </a:xfrm>
          <a:prstGeom prst="rect">
            <a:avLst/>
          </a:prstGeom>
        </p:spPr>
      </p:pic>
    </p:spTree>
    <p:extLst>
      <p:ext uri="{BB962C8B-B14F-4D97-AF65-F5344CB8AC3E}">
        <p14:creationId xmlns:p14="http://schemas.microsoft.com/office/powerpoint/2010/main" val="373682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02080" y="434341"/>
            <a:ext cx="10134600" cy="6740307"/>
          </a:xfrm>
          <a:prstGeom prst="rect">
            <a:avLst/>
          </a:prstGeom>
        </p:spPr>
        <p:txBody>
          <a:bodyPr wrap="square">
            <a:spAutoFit/>
          </a:bodyPr>
          <a:lstStyle/>
          <a:p>
            <a:pPr marL="285750" indent="-285750" algn="just">
              <a:buFont typeface="Wingdings" panose="05000000000000000000" pitchFamily="2" charset="2"/>
              <a:buChar char="v"/>
            </a:pPr>
            <a:r>
              <a:rPr lang="es-ES" dirty="0" smtClean="0">
                <a:solidFill>
                  <a:schemeClr val="tx2"/>
                </a:solidFill>
              </a:rPr>
              <a:t>Conforme </a:t>
            </a:r>
            <a:r>
              <a:rPr lang="es-ES" dirty="0">
                <a:solidFill>
                  <a:schemeClr val="tx2"/>
                </a:solidFill>
              </a:rPr>
              <a:t>a los resultados y análisis comparativo del Diagnóstico Integral de Aprendizajes Socioemocional, se buscaba un aumento de 5 puntos porcentuales entre la evaluación de diagnóstico y evaluación de cierre a nivel institucional. Al respecto, a nivel general los resultados iniciales del ASE corresponden a un 66,31% y los resultados de cierre a un 68,40%, por tanto, solo se logra una mejora de 2,10</a:t>
            </a:r>
            <a:r>
              <a:rPr lang="es-ES" dirty="0" smtClean="0">
                <a:solidFill>
                  <a:schemeClr val="tx2"/>
                </a:solidFill>
              </a:rPr>
              <a:t>%.</a:t>
            </a:r>
          </a:p>
          <a:p>
            <a:pPr marL="285750" indent="-285750" algn="just">
              <a:buFont typeface="Wingdings" panose="05000000000000000000" pitchFamily="2" charset="2"/>
              <a:buChar char="v"/>
            </a:pPr>
            <a:r>
              <a:rPr lang="es-ES" dirty="0">
                <a:solidFill>
                  <a:schemeClr val="tx2"/>
                </a:solidFill>
              </a:rPr>
              <a:t>Se </a:t>
            </a:r>
            <a:r>
              <a:rPr lang="es-ES" dirty="0" smtClean="0">
                <a:solidFill>
                  <a:schemeClr val="tx2"/>
                </a:solidFill>
              </a:rPr>
              <a:t>evidencia, </a:t>
            </a:r>
            <a:r>
              <a:rPr lang="es-ES" dirty="0" smtClean="0">
                <a:solidFill>
                  <a:schemeClr val="tx2"/>
                </a:solidFill>
              </a:rPr>
              <a:t>de acuerdo </a:t>
            </a:r>
            <a:r>
              <a:rPr lang="es-ES" dirty="0">
                <a:solidFill>
                  <a:schemeClr val="tx2"/>
                </a:solidFill>
              </a:rPr>
              <a:t>a los resultados por cursos, que a medida que se avanza en el nivel educativo los puntajes tienden a ser más bajos, dando cuenta de un impacto positivo de la acción entre 4° y 6° año básico cumpliendo con la meta establecida en dichos niveles. Lo anterior, podría estar explicado por la etapa del desarrollo de los estudiantes y las dificultades para motivar e involucrarlos respecto a su propio aprendizaje socioemocional. </a:t>
            </a:r>
            <a:endParaRPr lang="es-ES" dirty="0" smtClean="0">
              <a:solidFill>
                <a:schemeClr val="tx2"/>
              </a:solidFill>
            </a:endParaRPr>
          </a:p>
          <a:p>
            <a:pPr marL="285750" indent="-285750" algn="just">
              <a:buFont typeface="Wingdings" panose="05000000000000000000" pitchFamily="2" charset="2"/>
              <a:buChar char="v"/>
            </a:pPr>
            <a:r>
              <a:rPr lang="es-ES" dirty="0">
                <a:solidFill>
                  <a:schemeClr val="tx2"/>
                </a:solidFill>
              </a:rPr>
              <a:t>Desde el punto de vista del análisis cualitativo, es pertinente mencionar que los estudiantes en los cursos superiores tienden a participar en menor medida y las intervenciones se concentran en un grupo limitado del curso, siendo necesario adaptar actividades, no obstante, se visualiza una mejora respecto de la participación a medida que avanza el año escolar. </a:t>
            </a:r>
          </a:p>
          <a:p>
            <a:pPr marL="285750" indent="-285750" algn="just">
              <a:buFont typeface="Wingdings" panose="05000000000000000000" pitchFamily="2" charset="2"/>
              <a:buChar char="v"/>
            </a:pPr>
            <a:r>
              <a:rPr lang="es-ES" dirty="0">
                <a:solidFill>
                  <a:schemeClr val="tx2"/>
                </a:solidFill>
              </a:rPr>
              <a:t>Asimismo, desde el punto de vista cualitativo, se observa que la acción permitió una mejor vinculación de los estudiantes y docentes con profesionales de apoyo del Equipo de Convivencia Escolar y Programa de Integración, que permitió abordar de una manera más efectiva diversas situaciones de convivencia escolar y procesos de contención emocional. Además, los docentes han incorporado el desarrollo de habilidades socioemocionales al abordar situaciones conflictivas desde el enfoque formativo establecido en el Reglamento Interno (Conductas que Requieren Apoyo).</a:t>
            </a:r>
          </a:p>
          <a:p>
            <a:pPr algn="just"/>
            <a:endParaRPr lang="es-ES" dirty="0" smtClean="0">
              <a:solidFill>
                <a:schemeClr val="tx2"/>
              </a:solidFill>
            </a:endParaRPr>
          </a:p>
          <a:p>
            <a:pPr marL="285750" indent="-285750" algn="just">
              <a:buFont typeface="Wingdings" panose="05000000000000000000" pitchFamily="2" charset="2"/>
              <a:buChar char="v"/>
            </a:pPr>
            <a:endParaRPr lang="es-ES" dirty="0" smtClean="0">
              <a:solidFill>
                <a:schemeClr val="tx2"/>
              </a:solidFill>
            </a:endParaRPr>
          </a:p>
          <a:p>
            <a:pPr algn="just"/>
            <a:endParaRPr lang="es-CL" b="1" dirty="0">
              <a:solidFill>
                <a:schemeClr val="tx2"/>
              </a:solidFill>
            </a:endParaRPr>
          </a:p>
        </p:txBody>
      </p:sp>
    </p:spTree>
    <p:extLst>
      <p:ext uri="{BB962C8B-B14F-4D97-AF65-F5344CB8AC3E}">
        <p14:creationId xmlns:p14="http://schemas.microsoft.com/office/powerpoint/2010/main" val="404413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AF4B2-1DB7-414F-A4A4-4F72BEAFAFC9}"/>
              </a:ext>
            </a:extLst>
          </p:cNvPr>
          <p:cNvSpPr>
            <a:spLocks noGrp="1"/>
          </p:cNvSpPr>
          <p:nvPr>
            <p:ph type="title"/>
          </p:nvPr>
        </p:nvSpPr>
        <p:spPr>
          <a:xfrm>
            <a:off x="586246" y="254974"/>
            <a:ext cx="4858460" cy="1714501"/>
          </a:xfrm>
        </p:spPr>
        <p:txBody>
          <a:bodyPr rtlCol="0"/>
          <a:lstStyle/>
          <a:p>
            <a:pPr rtl="0">
              <a:lnSpc>
                <a:spcPct val="100000"/>
              </a:lnSpc>
            </a:pPr>
            <a:r>
              <a:rPr lang="es-ES" sz="6000" dirty="0" smtClean="0"/>
              <a:t>LIDERAZGO</a:t>
            </a:r>
            <a:endParaRPr lang="es-ES" sz="6000" dirty="0"/>
          </a:p>
        </p:txBody>
      </p:sp>
      <p:sp>
        <p:nvSpPr>
          <p:cNvPr id="4" name="Marcador de posición de texto 3">
            <a:extLst>
              <a:ext uri="{FF2B5EF4-FFF2-40B4-BE49-F238E27FC236}">
                <a16:creationId xmlns:a16="http://schemas.microsoft.com/office/drawing/2014/main" id="{88A3B9A3-E4C7-4E87-9EAE-EBDC28D24C12}"/>
              </a:ext>
            </a:extLst>
          </p:cNvPr>
          <p:cNvSpPr>
            <a:spLocks noGrp="1"/>
          </p:cNvSpPr>
          <p:nvPr>
            <p:ph type="body" sz="half" idx="2"/>
          </p:nvPr>
        </p:nvSpPr>
        <p:spPr>
          <a:xfrm>
            <a:off x="358140" y="2042160"/>
            <a:ext cx="5257800" cy="4480560"/>
          </a:xfrm>
        </p:spPr>
        <p:txBody>
          <a:bodyPr rtlCol="0"/>
          <a:lstStyle/>
          <a:p>
            <a:pPr algn="just">
              <a:lnSpc>
                <a:spcPct val="107000"/>
              </a:lnSpc>
              <a:spcAft>
                <a:spcPts val="800"/>
              </a:spcAft>
            </a:pPr>
            <a:r>
              <a:rPr lang="es-ES" dirty="0">
                <a:latin typeface="Calibri" panose="020F0502020204030204" pitchFamily="34" charset="0"/>
                <a:ea typeface="Calibri" panose="020F0502020204030204" pitchFamily="34" charset="0"/>
                <a:cs typeface="Times New Roman" panose="02020603050405020304" pitchFamily="18" charset="0"/>
              </a:rPr>
              <a:t>El segundo factor que incide en la mejora del aprendizaje de los estudiantes es </a:t>
            </a:r>
            <a:r>
              <a:rPr lang="es-ES" dirty="0" smtClean="0">
                <a:latin typeface="Calibri" panose="020F0502020204030204" pitchFamily="34" charset="0"/>
                <a:ea typeface="Calibri" panose="020F0502020204030204" pitchFamily="34" charset="0"/>
                <a:cs typeface="Times New Roman" panose="02020603050405020304" pitchFamily="18" charset="0"/>
              </a:rPr>
              <a:t>el </a:t>
            </a:r>
            <a:r>
              <a:rPr lang="es-ES" dirty="0">
                <a:latin typeface="Calibri" panose="020F0502020204030204" pitchFamily="34" charset="0"/>
                <a:ea typeface="Calibri" panose="020F0502020204030204" pitchFamily="34" charset="0"/>
                <a:cs typeface="Times New Roman" panose="02020603050405020304" pitchFamily="18" charset="0"/>
              </a:rPr>
              <a:t>Liderazgo. Indirectamente nuestras acciones de Liderazgo (elaborar pautas de monitoreo de acciones y medir el impacto) aportaron en la mejora de logros académicos de los estudiantes ya que al implementar una visión estratégica compartida logramos un alto porcentaje de adhesión a nuestro proyecto institucional lo que facilitó recoger información cuantitativa y cualitativa sobre el impacto de nuestras prácticas institucionales; analizar, ordenar y rediseñar nuestro ciclo de mejora continua, fijando metas claras en función del logro de aprendizajes. </a:t>
            </a:r>
            <a:endParaRPr lang="es-CL" dirty="0">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pic>
        <p:nvPicPr>
          <p:cNvPr id="3" name="Marcador de posición de imagen 2"/>
          <p:cNvPicPr>
            <a:picLocks noGrp="1" noChangeAspect="1"/>
          </p:cNvPicPr>
          <p:nvPr>
            <p:ph type="pic" sz="quarter" idx="13"/>
          </p:nvPr>
        </p:nvPicPr>
        <p:blipFill>
          <a:blip r:embed="rId3"/>
          <a:srcRect l="22516" r="22516"/>
          <a:stretch>
            <a:fillRect/>
          </a:stretch>
        </p:blipFill>
        <p:spPr>
          <a:xfrm>
            <a:off x="7056120" y="571500"/>
            <a:ext cx="4381500" cy="2659380"/>
          </a:xfrm>
          <a:prstGeom prst="rect">
            <a:avLst/>
          </a:prstGeom>
        </p:spPr>
      </p:pic>
      <p:pic>
        <p:nvPicPr>
          <p:cNvPr id="6" name="Marcador de contenido 5"/>
          <p:cNvPicPr>
            <a:picLocks noGrp="1" noChangeAspect="1"/>
          </p:cNvPicPr>
          <p:nvPr>
            <p:ph sz="quarter" idx="15"/>
          </p:nvPr>
        </p:nvPicPr>
        <p:blipFill>
          <a:blip r:embed="rId4"/>
          <a:stretch>
            <a:fillRect/>
          </a:stretch>
        </p:blipFill>
        <p:spPr>
          <a:xfrm>
            <a:off x="6736017" y="3291840"/>
            <a:ext cx="4937317" cy="2910840"/>
          </a:xfrm>
          <a:prstGeom prst="rect">
            <a:avLst/>
          </a:prstGeom>
        </p:spPr>
      </p:pic>
    </p:spTree>
    <p:extLst>
      <p:ext uri="{BB962C8B-B14F-4D97-AF65-F5344CB8AC3E}">
        <p14:creationId xmlns:p14="http://schemas.microsoft.com/office/powerpoint/2010/main" val="323269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La implementación de pautas de monitoreo sirvió para:</a:t>
            </a:r>
            <a:endParaRPr lang="es-CL" dirty="0"/>
          </a:p>
        </p:txBody>
      </p:sp>
      <p:sp>
        <p:nvSpPr>
          <p:cNvPr id="3" name="Marcador de contenido 2"/>
          <p:cNvSpPr>
            <a:spLocks noGrp="1"/>
          </p:cNvSpPr>
          <p:nvPr>
            <p:ph sz="half" idx="1"/>
          </p:nvPr>
        </p:nvSpPr>
        <p:spPr>
          <a:xfrm>
            <a:off x="1371600" y="2285999"/>
            <a:ext cx="4447786" cy="3726181"/>
          </a:xfrm>
        </p:spPr>
        <p:txBody>
          <a:bodyPr/>
          <a:lstStyle/>
          <a:p>
            <a:pPr marL="0" indent="0" algn="just">
              <a:buNone/>
            </a:pPr>
            <a:r>
              <a:rPr lang="es-ES" sz="1600" dirty="0"/>
              <a:t>1° Organizar y ordenar el monitoreo de las acciones de acompañamiento a los docentes, los recursos, los resultados de aprendizaje, resultados de pruebas DIA, monitoreo de la lectura y la operatoria.</a:t>
            </a:r>
          </a:p>
          <a:p>
            <a:pPr marL="0" indent="0" algn="just">
              <a:buNone/>
            </a:pPr>
            <a:r>
              <a:rPr lang="es-ES" sz="1600" dirty="0"/>
              <a:t>2° Recoger información cuantitativa de la implementación de las acciones y estrategias de nuestro PME en distintos momentos.</a:t>
            </a:r>
          </a:p>
          <a:p>
            <a:pPr marL="0" indent="0" algn="just">
              <a:buNone/>
            </a:pPr>
            <a:r>
              <a:rPr lang="es-ES" sz="1600" dirty="0"/>
              <a:t>3° Tomar decisiones respecto al ajuste de las acciones y estrategias.</a:t>
            </a:r>
          </a:p>
          <a:p>
            <a:pPr marL="0" indent="0" algn="just">
              <a:buNone/>
            </a:pPr>
            <a:r>
              <a:rPr lang="es-ES" sz="1600" dirty="0"/>
              <a:t>4° No perder el rumbo de nuestros objetivos y metas.</a:t>
            </a:r>
          </a:p>
          <a:p>
            <a:pPr marL="0" indent="0" algn="just">
              <a:buNone/>
            </a:pPr>
            <a:r>
              <a:rPr lang="es-ES" sz="1600" dirty="0"/>
              <a:t>5° Coherencia entre nuestro PEI y PME.</a:t>
            </a:r>
          </a:p>
          <a:p>
            <a:endParaRPr lang="es-CL" sz="1600" dirty="0"/>
          </a:p>
        </p:txBody>
      </p:sp>
      <p:sp>
        <p:nvSpPr>
          <p:cNvPr id="4" name="Marcador de contenido 3"/>
          <p:cNvSpPr>
            <a:spLocks noGrp="1"/>
          </p:cNvSpPr>
          <p:nvPr>
            <p:ph sz="half" idx="2"/>
          </p:nvPr>
        </p:nvSpPr>
        <p:spPr/>
        <p:txBody>
          <a:bodyPr/>
          <a:lstStyle/>
          <a:p>
            <a:pPr marL="0" indent="0" algn="just">
              <a:buNone/>
            </a:pPr>
            <a:r>
              <a:rPr lang="es-ES" sz="1600" dirty="0"/>
              <a:t>6° Evidenciar el logro de los docentes en cuanto a su desarrollo profesional docente en Habilidades Socioemocionales, Habilidades del S.XXI y Estrategias de Recuperación de aprendizajes. </a:t>
            </a:r>
          </a:p>
          <a:p>
            <a:pPr marL="0" indent="0" algn="just">
              <a:buNone/>
            </a:pPr>
            <a:r>
              <a:rPr lang="es-ES" sz="1600" dirty="0"/>
              <a:t>7° Evidenciar el logro en el aprendizaje de los estudiantes descendidos.</a:t>
            </a:r>
          </a:p>
          <a:p>
            <a:pPr marL="0" indent="0" algn="just">
              <a:buNone/>
            </a:pPr>
            <a:r>
              <a:rPr lang="es-ES" sz="1600" dirty="0"/>
              <a:t>8° Identificar los focos a trabajar en el próximo ciclo de mejoramiento. </a:t>
            </a:r>
          </a:p>
          <a:p>
            <a:pPr marL="0" indent="0" algn="just">
              <a:buNone/>
            </a:pPr>
            <a:r>
              <a:rPr lang="es-ES" sz="1600" dirty="0"/>
              <a:t>9° Observar el crecimiento de los docentes en la elaboración de proyectos y en la apropiación del MBE y MBE EP.</a:t>
            </a:r>
          </a:p>
          <a:p>
            <a:pPr marL="0" indent="0" algn="just">
              <a:buNone/>
            </a:pPr>
            <a:r>
              <a:rPr lang="es-ES" sz="1600" dirty="0"/>
              <a:t>10° Avanzar en la construcción de una visión estratégica compartida.</a:t>
            </a:r>
          </a:p>
          <a:p>
            <a:endParaRPr lang="es-CL" sz="1600" dirty="0"/>
          </a:p>
        </p:txBody>
      </p:sp>
    </p:spTree>
    <p:extLst>
      <p:ext uri="{BB962C8B-B14F-4D97-AF65-F5344CB8AC3E}">
        <p14:creationId xmlns:p14="http://schemas.microsoft.com/office/powerpoint/2010/main" val="2371667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444" y="859401"/>
            <a:ext cx="8351076" cy="1373260"/>
          </a:xfrm>
        </p:spPr>
        <p:txBody>
          <a:bodyPr/>
          <a:lstStyle/>
          <a:p>
            <a:r>
              <a:rPr lang="es-CL" dirty="0" smtClean="0"/>
              <a:t>Gestión de Recursos</a:t>
            </a:r>
            <a:endParaRPr lang="es-CL" dirty="0"/>
          </a:p>
        </p:txBody>
      </p:sp>
      <p:pic>
        <p:nvPicPr>
          <p:cNvPr id="4" name="Imagen 3"/>
          <p:cNvPicPr>
            <a:picLocks noChangeAspect="1"/>
          </p:cNvPicPr>
          <p:nvPr/>
        </p:nvPicPr>
        <p:blipFill>
          <a:blip r:embed="rId2"/>
          <a:stretch>
            <a:fillRect/>
          </a:stretch>
        </p:blipFill>
        <p:spPr>
          <a:xfrm>
            <a:off x="2355024" y="2125981"/>
            <a:ext cx="7345236" cy="3564879"/>
          </a:xfrm>
          <a:prstGeom prst="rect">
            <a:avLst/>
          </a:prstGeom>
        </p:spPr>
      </p:pic>
    </p:spTree>
    <p:extLst>
      <p:ext uri="{BB962C8B-B14F-4D97-AF65-F5344CB8AC3E}">
        <p14:creationId xmlns:p14="http://schemas.microsoft.com/office/powerpoint/2010/main" val="1591841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2020" y="205740"/>
            <a:ext cx="11163300" cy="1485900"/>
          </a:xfrm>
        </p:spPr>
        <p:txBody>
          <a:bodyPr>
            <a:normAutofit fontScale="90000"/>
          </a:bodyPr>
          <a:lstStyle/>
          <a:p>
            <a:r>
              <a:rPr lang="es-ES_tradnl" b="1" dirty="0" smtClean="0"/>
              <a:t/>
            </a:r>
            <a:br>
              <a:rPr lang="es-ES_tradnl" b="1" dirty="0" smtClean="0"/>
            </a:br>
            <a:r>
              <a:rPr lang="es-ES_tradnl" b="1" dirty="0" smtClean="0"/>
              <a:t>TOTAL </a:t>
            </a:r>
            <a:r>
              <a:rPr lang="es-ES_tradnl" b="1" dirty="0"/>
              <a:t>DE INGRESOS AÑO 2022</a:t>
            </a:r>
            <a:r>
              <a:rPr lang="es-ES_tradnl" b="1" dirty="0" smtClean="0"/>
              <a:t>: $ 2.562.321.018</a:t>
            </a:r>
            <a:r>
              <a:rPr lang="es-ES_tradnl" b="1" dirty="0"/>
              <a:t> </a:t>
            </a:r>
            <a:endParaRPr lang="es-CL" dirty="0"/>
          </a:p>
        </p:txBody>
      </p:sp>
      <p:sp>
        <p:nvSpPr>
          <p:cNvPr id="3" name="Rectángulo 2"/>
          <p:cNvSpPr/>
          <p:nvPr/>
        </p:nvSpPr>
        <p:spPr>
          <a:xfrm>
            <a:off x="1295400" y="1432560"/>
            <a:ext cx="8983980" cy="5078313"/>
          </a:xfrm>
          <a:prstGeom prst="rect">
            <a:avLst/>
          </a:prstGeom>
        </p:spPr>
        <p:txBody>
          <a:bodyPr wrap="square">
            <a:spAutoFit/>
          </a:bodyPr>
          <a:lstStyle/>
          <a:p>
            <a:pPr lvl="0" algn="just">
              <a:lnSpc>
                <a:spcPct val="150000"/>
              </a:lnSpc>
            </a:pPr>
            <a:r>
              <a:rPr lang="es-ES_tradnl" dirty="0" smtClean="0">
                <a:solidFill>
                  <a:schemeClr val="tx2"/>
                </a:solidFill>
                <a:latin typeface="Cambria" panose="02040503050406030204" pitchFamily="18" charset="0"/>
                <a:ea typeface="MS Mincho"/>
                <a:cs typeface="Times New Roman" panose="02020603050405020304" pitchFamily="18" charset="0"/>
              </a:rPr>
              <a:t>El </a:t>
            </a:r>
            <a:r>
              <a:rPr lang="es-ES_tradnl" dirty="0">
                <a:solidFill>
                  <a:schemeClr val="tx2"/>
                </a:solidFill>
                <a:latin typeface="Cambria" panose="02040503050406030204" pitchFamily="18" charset="0"/>
                <a:ea typeface="MS Mincho"/>
                <a:cs typeface="Times New Roman" panose="02020603050405020304" pitchFamily="18" charset="0"/>
              </a:rPr>
              <a:t>desglose de las partidas presupuestarias que conforman los Ingresos económicos del año 2022 son los siguientes: </a:t>
            </a:r>
            <a:endParaRPr lang="es-CL" dirty="0">
              <a:solidFill>
                <a:schemeClr val="tx2"/>
              </a:solidFill>
              <a:latin typeface="Cambria" panose="02040503050406030204" pitchFamily="18" charset="0"/>
              <a:ea typeface="MS Mincho"/>
              <a:cs typeface="Times New Roman" panose="02020603050405020304" pitchFamily="18" charset="0"/>
            </a:endParaRPr>
          </a:p>
          <a:p>
            <a:pPr algn="just">
              <a:lnSpc>
                <a:spcPct val="150000"/>
              </a:lnSpc>
              <a:spcAft>
                <a:spcPts val="0"/>
              </a:spcAft>
            </a:pP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smtClean="0">
                <a:solidFill>
                  <a:schemeClr val="tx2"/>
                </a:solidFill>
                <a:latin typeface="Cambria" panose="02040503050406030204" pitchFamily="18" charset="0"/>
                <a:ea typeface="MS Mincho"/>
                <a:cs typeface="Times New Roman" panose="02020603050405020304" pitchFamily="18" charset="0"/>
              </a:rPr>
              <a:t>Subvención </a:t>
            </a:r>
            <a:r>
              <a:rPr lang="es-ES_tradnl" dirty="0">
                <a:solidFill>
                  <a:schemeClr val="tx2"/>
                </a:solidFill>
                <a:latin typeface="Cambria" panose="02040503050406030204" pitchFamily="18" charset="0"/>
                <a:ea typeface="MS Mincho"/>
                <a:cs typeface="Times New Roman" panose="02020603050405020304" pitchFamily="18" charset="0"/>
              </a:rPr>
              <a:t>General (</a:t>
            </a:r>
            <a:r>
              <a:rPr lang="es-ES_tradnl" dirty="0" smtClean="0">
                <a:solidFill>
                  <a:schemeClr val="tx2"/>
                </a:solidFill>
                <a:latin typeface="Cambria" panose="02040503050406030204" pitchFamily="18" charset="0"/>
                <a:ea typeface="MS Mincho"/>
                <a:cs typeface="Times New Roman" panose="02020603050405020304" pitchFamily="18" charset="0"/>
              </a:rPr>
              <a:t>65,20%)</a:t>
            </a:r>
            <a:r>
              <a:rPr lang="es-ES_tradnl" dirty="0">
                <a:solidFill>
                  <a:schemeClr val="tx2"/>
                </a:solidFill>
                <a:latin typeface="Cambria" panose="02040503050406030204" pitchFamily="18" charset="0"/>
                <a:ea typeface="MS Mincho"/>
                <a:cs typeface="Times New Roman" panose="02020603050405020304" pitchFamily="18" charset="0"/>
              </a:rPr>
              <a:t>	</a:t>
            </a:r>
            <a:r>
              <a:rPr lang="es-ES_tradnl" dirty="0" smtClean="0">
                <a:solidFill>
                  <a:schemeClr val="tx2"/>
                </a:solidFill>
                <a:latin typeface="Cambria" panose="02040503050406030204" pitchFamily="18" charset="0"/>
                <a:ea typeface="MS Mincho"/>
                <a:cs typeface="Times New Roman" panose="02020603050405020304" pitchFamily="18" charset="0"/>
              </a:rPr>
              <a:t>$ </a:t>
            </a:r>
            <a:r>
              <a:rPr lang="es-ES_tradnl" dirty="0">
                <a:solidFill>
                  <a:schemeClr val="tx2"/>
                </a:solidFill>
                <a:latin typeface="Cambria" panose="02040503050406030204" pitchFamily="18" charset="0"/>
                <a:ea typeface="MS Mincho"/>
                <a:cs typeface="Times New Roman" panose="02020603050405020304" pitchFamily="18" charset="0"/>
              </a:rPr>
              <a:t>	</a:t>
            </a:r>
            <a:r>
              <a:rPr lang="es-ES_tradnl" dirty="0" smtClean="0">
                <a:solidFill>
                  <a:schemeClr val="tx2"/>
                </a:solidFill>
                <a:latin typeface="Cambria" panose="02040503050406030204" pitchFamily="18" charset="0"/>
                <a:ea typeface="MS Mincho"/>
                <a:cs typeface="Times New Roman" panose="02020603050405020304" pitchFamily="18" charset="0"/>
              </a:rPr>
              <a:t>1.670.562.437 </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smtClean="0">
                <a:solidFill>
                  <a:schemeClr val="tx2"/>
                </a:solidFill>
                <a:latin typeface="Cambria" panose="02040503050406030204" pitchFamily="18" charset="0"/>
                <a:ea typeface="MS Mincho"/>
                <a:cs typeface="Times New Roman" panose="02020603050405020304" pitchFamily="18" charset="0"/>
              </a:rPr>
              <a:t>Subvención </a:t>
            </a:r>
            <a:r>
              <a:rPr lang="es-ES_tradnl" dirty="0">
                <a:solidFill>
                  <a:schemeClr val="tx2"/>
                </a:solidFill>
                <a:latin typeface="Cambria" panose="02040503050406030204" pitchFamily="18" charset="0"/>
                <a:ea typeface="MS Mincho"/>
                <a:cs typeface="Times New Roman" panose="02020603050405020304" pitchFamily="18" charset="0"/>
              </a:rPr>
              <a:t>P.I.E. 	(</a:t>
            </a:r>
            <a:r>
              <a:rPr lang="es-ES_tradnl" dirty="0" smtClean="0">
                <a:solidFill>
                  <a:schemeClr val="tx2"/>
                </a:solidFill>
                <a:latin typeface="Cambria" panose="02040503050406030204" pitchFamily="18" charset="0"/>
                <a:ea typeface="MS Mincho"/>
                <a:cs typeface="Times New Roman" panose="02020603050405020304" pitchFamily="18" charset="0"/>
              </a:rPr>
              <a:t>8,30%)</a:t>
            </a:r>
            <a:r>
              <a:rPr lang="es-ES_tradnl" dirty="0">
                <a:solidFill>
                  <a:schemeClr val="tx2"/>
                </a:solidFill>
                <a:latin typeface="Cambria" panose="02040503050406030204" pitchFamily="18" charset="0"/>
                <a:ea typeface="MS Mincho"/>
                <a:cs typeface="Times New Roman" panose="02020603050405020304" pitchFamily="18" charset="0"/>
              </a:rPr>
              <a:t>		$ 	   212.800.672</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err="1">
                <a:solidFill>
                  <a:schemeClr val="tx2"/>
                </a:solidFill>
                <a:latin typeface="Cambria" panose="02040503050406030204" pitchFamily="18" charset="0"/>
                <a:ea typeface="MS Mincho"/>
                <a:cs typeface="Times New Roman" panose="02020603050405020304" pitchFamily="18" charset="0"/>
              </a:rPr>
              <a:t>Subvencion</a:t>
            </a:r>
            <a:r>
              <a:rPr lang="es-ES_tradnl" dirty="0">
                <a:solidFill>
                  <a:schemeClr val="tx2"/>
                </a:solidFill>
                <a:latin typeface="Cambria" panose="02040503050406030204" pitchFamily="18" charset="0"/>
                <a:ea typeface="MS Mincho"/>
                <a:cs typeface="Times New Roman" panose="02020603050405020304" pitchFamily="18" charset="0"/>
              </a:rPr>
              <a:t> S.E.P.	(</a:t>
            </a:r>
            <a:r>
              <a:rPr lang="es-ES_tradnl" dirty="0" smtClean="0">
                <a:solidFill>
                  <a:schemeClr val="tx2"/>
                </a:solidFill>
                <a:latin typeface="Cambria" panose="02040503050406030204" pitchFamily="18" charset="0"/>
                <a:ea typeface="MS Mincho"/>
                <a:cs typeface="Times New Roman" panose="02020603050405020304" pitchFamily="18" charset="0"/>
              </a:rPr>
              <a:t>24,73%)</a:t>
            </a:r>
            <a:r>
              <a:rPr lang="es-ES_tradnl" dirty="0">
                <a:solidFill>
                  <a:schemeClr val="tx2"/>
                </a:solidFill>
                <a:latin typeface="Cambria" panose="02040503050406030204" pitchFamily="18" charset="0"/>
                <a:ea typeface="MS Mincho"/>
                <a:cs typeface="Times New Roman" panose="02020603050405020304" pitchFamily="18" charset="0"/>
              </a:rPr>
              <a:t>	</a:t>
            </a:r>
            <a:r>
              <a:rPr lang="es-ES_tradnl" dirty="0" smtClean="0">
                <a:solidFill>
                  <a:schemeClr val="tx2"/>
                </a:solidFill>
                <a:latin typeface="Cambria" panose="02040503050406030204" pitchFamily="18" charset="0"/>
                <a:ea typeface="MS Mincho"/>
                <a:cs typeface="Times New Roman" panose="02020603050405020304" pitchFamily="18" charset="0"/>
              </a:rPr>
              <a:t>$.             </a:t>
            </a:r>
            <a:r>
              <a:rPr lang="es-ES_tradnl" dirty="0">
                <a:solidFill>
                  <a:schemeClr val="tx2"/>
                </a:solidFill>
                <a:latin typeface="Cambria" panose="02040503050406030204" pitchFamily="18" charset="0"/>
                <a:ea typeface="MS Mincho"/>
                <a:cs typeface="Times New Roman" panose="02020603050405020304" pitchFamily="18" charset="0"/>
              </a:rPr>
              <a:t>633.667.392</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Subvención Mantenimiento (0,75%)	$	      19.146.043</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Pro-Retención (</a:t>
            </a:r>
            <a:r>
              <a:rPr lang="es-ES_tradnl" dirty="0" smtClean="0">
                <a:solidFill>
                  <a:schemeClr val="tx2"/>
                </a:solidFill>
                <a:latin typeface="Cambria" panose="02040503050406030204" pitchFamily="18" charset="0"/>
                <a:ea typeface="MS Mincho"/>
                <a:cs typeface="Times New Roman" panose="02020603050405020304" pitchFamily="18" charset="0"/>
              </a:rPr>
              <a:t>1,02%)</a:t>
            </a:r>
            <a:r>
              <a:rPr lang="es-ES_tradnl" dirty="0">
                <a:solidFill>
                  <a:schemeClr val="tx2"/>
                </a:solidFill>
                <a:latin typeface="Cambria" panose="02040503050406030204" pitchFamily="18" charset="0"/>
                <a:ea typeface="MS Mincho"/>
                <a:cs typeface="Times New Roman" panose="02020603050405020304" pitchFamily="18" charset="0"/>
              </a:rPr>
              <a:t>			$	      26.144.474</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b="1" dirty="0">
                <a:solidFill>
                  <a:schemeClr val="tx2"/>
                </a:solidFill>
                <a:latin typeface="Cambria" panose="02040503050406030204" pitchFamily="18" charset="0"/>
                <a:ea typeface="MS Mincho"/>
                <a:cs typeface="Times New Roman" panose="02020603050405020304" pitchFamily="18" charset="0"/>
              </a:rPr>
              <a:t>Total		(100%)			</a:t>
            </a:r>
            <a:r>
              <a:rPr lang="es-ES_tradnl" b="1" dirty="0" smtClean="0">
                <a:solidFill>
                  <a:schemeClr val="tx2"/>
                </a:solidFill>
                <a:latin typeface="Cambria" panose="02040503050406030204" pitchFamily="18" charset="0"/>
                <a:ea typeface="MS Mincho"/>
                <a:cs typeface="Times New Roman" panose="02020603050405020304" pitchFamily="18" charset="0"/>
              </a:rPr>
              <a:t>         $          2.562.321.018</a:t>
            </a:r>
            <a:endParaRPr lang="es-CL" dirty="0">
              <a:solidFill>
                <a:schemeClr val="tx2"/>
              </a:solidFill>
              <a:latin typeface="Cambria" panose="02040503050406030204" pitchFamily="18" charset="0"/>
              <a:ea typeface="MS Mincho"/>
              <a:cs typeface="Times New Roman" panose="02020603050405020304" pitchFamily="18" charset="0"/>
            </a:endParaRPr>
          </a:p>
          <a:p>
            <a:pPr algn="just">
              <a:lnSpc>
                <a:spcPct val="150000"/>
              </a:lnSpc>
              <a:spcAft>
                <a:spcPts val="0"/>
              </a:spcAft>
            </a:pPr>
            <a:r>
              <a:rPr lang="es-ES_tradnl" dirty="0">
                <a:latin typeface="Cambria" panose="02040503050406030204" pitchFamily="18" charset="0"/>
                <a:ea typeface="MS Mincho"/>
                <a:cs typeface="Times New Roman" panose="02020603050405020304" pitchFamily="18" charset="0"/>
              </a:rPr>
              <a:t> </a:t>
            </a:r>
            <a:endParaRPr lang="es-CL" dirty="0">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310217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0160" y="320040"/>
            <a:ext cx="10180320" cy="807720"/>
          </a:xfrm>
        </p:spPr>
        <p:txBody>
          <a:bodyPr>
            <a:normAutofit fontScale="90000"/>
          </a:bodyPr>
          <a:lstStyle/>
          <a:p>
            <a:r>
              <a:rPr lang="es-ES_tradnl" b="1" dirty="0" smtClean="0"/>
              <a:t>TOTAL DE GASTOS AÑO 2022: $  2.342.117.955. </a:t>
            </a:r>
            <a:r>
              <a:rPr lang="es-CL" dirty="0" smtClean="0"/>
              <a:t/>
            </a:r>
            <a:br>
              <a:rPr lang="es-CL" dirty="0" smtClean="0"/>
            </a:br>
            <a:r>
              <a:rPr lang="es-ES_tradnl" b="1" dirty="0" smtClean="0"/>
              <a:t> </a:t>
            </a:r>
            <a:br>
              <a:rPr lang="es-ES_tradnl" b="1" dirty="0" smtClean="0"/>
            </a:br>
            <a:endParaRPr lang="es-CL" dirty="0"/>
          </a:p>
        </p:txBody>
      </p:sp>
      <p:sp>
        <p:nvSpPr>
          <p:cNvPr id="4" name="Rectángulo 3"/>
          <p:cNvSpPr/>
          <p:nvPr/>
        </p:nvSpPr>
        <p:spPr>
          <a:xfrm>
            <a:off x="1897380" y="1059180"/>
            <a:ext cx="8122920" cy="4801314"/>
          </a:xfrm>
          <a:prstGeom prst="rect">
            <a:avLst/>
          </a:prstGeom>
        </p:spPr>
        <p:txBody>
          <a:bodyPr wrap="square">
            <a:spAutoFit/>
          </a:bodyPr>
          <a:lstStyle/>
          <a:p>
            <a:pPr lvl="0" algn="just">
              <a:lnSpc>
                <a:spcPct val="150000"/>
              </a:lnSpc>
              <a:spcAft>
                <a:spcPts val="0"/>
              </a:spcAft>
            </a:pPr>
            <a:r>
              <a:rPr lang="es-ES_tradnl" dirty="0">
                <a:solidFill>
                  <a:schemeClr val="tx2"/>
                </a:solidFill>
                <a:latin typeface="Cambria" panose="02040503050406030204" pitchFamily="18" charset="0"/>
                <a:ea typeface="MS Mincho"/>
                <a:cs typeface="Times New Roman" panose="02020603050405020304" pitchFamily="18" charset="0"/>
              </a:rPr>
              <a:t>El desglose de las partidas presupuestarias que conforman los Gastos  del año 2022 son los siguientes: </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Remuneraciones 			$ 	</a:t>
            </a:r>
            <a:r>
              <a:rPr lang="es-ES_tradnl" dirty="0" smtClean="0">
                <a:solidFill>
                  <a:schemeClr val="tx2"/>
                </a:solidFill>
                <a:latin typeface="Cambria" panose="02040503050406030204" pitchFamily="18" charset="0"/>
                <a:ea typeface="MS Mincho"/>
                <a:cs typeface="Times New Roman" panose="02020603050405020304" pitchFamily="18" charset="0"/>
              </a:rPr>
              <a:t>1.954.756.088 (83,46%)</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Gastos S.E.P.				$ 	   </a:t>
            </a:r>
            <a:r>
              <a:rPr lang="es-ES_tradnl" dirty="0" smtClean="0">
                <a:solidFill>
                  <a:schemeClr val="tx2"/>
                </a:solidFill>
                <a:latin typeface="Cambria" panose="02040503050406030204" pitchFamily="18" charset="0"/>
                <a:ea typeface="MS Mincho"/>
                <a:cs typeface="Times New Roman" panose="02020603050405020304" pitchFamily="18" charset="0"/>
              </a:rPr>
              <a:t>232.676.905 (9,93%)</a:t>
            </a:r>
            <a:r>
              <a:rPr lang="es-ES_tradnl" dirty="0">
                <a:solidFill>
                  <a:schemeClr val="tx2"/>
                </a:solidFill>
                <a:latin typeface="Cambria" panose="02040503050406030204" pitchFamily="18" charset="0"/>
                <a:ea typeface="MS Mincho"/>
                <a:cs typeface="Times New Roman" panose="02020603050405020304" pitchFamily="18" charset="0"/>
              </a:rPr>
              <a:t>	</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Gastos Mantención 			$ 	      19.142.043 </a:t>
            </a:r>
            <a:r>
              <a:rPr lang="es-ES_tradnl" dirty="0" smtClean="0">
                <a:solidFill>
                  <a:schemeClr val="tx2"/>
                </a:solidFill>
                <a:latin typeface="Cambria" panose="02040503050406030204" pitchFamily="18" charset="0"/>
                <a:ea typeface="MS Mincho"/>
                <a:cs typeface="Times New Roman" panose="02020603050405020304" pitchFamily="18" charset="0"/>
              </a:rPr>
              <a:t>(0,82%)</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Gastos en Pro-Retención		$ 	      </a:t>
            </a:r>
            <a:r>
              <a:rPr lang="es-ES_tradnl" dirty="0" smtClean="0">
                <a:solidFill>
                  <a:schemeClr val="tx2"/>
                </a:solidFill>
                <a:latin typeface="Cambria" panose="02040503050406030204" pitchFamily="18" charset="0"/>
                <a:ea typeface="MS Mincho"/>
                <a:cs typeface="Times New Roman" panose="02020603050405020304" pitchFamily="18" charset="0"/>
              </a:rPr>
              <a:t>11.250.001 (048%)</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Servicios Generales y Arriendos	</a:t>
            </a:r>
            <a:r>
              <a:rPr lang="es-ES_tradnl" dirty="0" smtClean="0">
                <a:solidFill>
                  <a:schemeClr val="tx2"/>
                </a:solidFill>
                <a:latin typeface="Cambria" panose="02040503050406030204" pitchFamily="18" charset="0"/>
                <a:ea typeface="MS Mincho"/>
                <a:cs typeface="Times New Roman" panose="02020603050405020304" pitchFamily="18" charset="0"/>
              </a:rPr>
              <a:t>          $ </a:t>
            </a:r>
            <a:r>
              <a:rPr lang="es-ES_tradnl" dirty="0">
                <a:solidFill>
                  <a:schemeClr val="tx2"/>
                </a:solidFill>
                <a:latin typeface="Cambria" panose="02040503050406030204" pitchFamily="18" charset="0"/>
                <a:ea typeface="MS Mincho"/>
                <a:cs typeface="Times New Roman" panose="02020603050405020304" pitchFamily="18" charset="0"/>
              </a:rPr>
              <a:t>	      </a:t>
            </a:r>
            <a:r>
              <a:rPr lang="es-ES_tradnl" dirty="0" smtClean="0">
                <a:solidFill>
                  <a:schemeClr val="tx2"/>
                </a:solidFill>
                <a:latin typeface="Cambria" panose="02040503050406030204" pitchFamily="18" charset="0"/>
                <a:ea typeface="MS Mincho"/>
                <a:cs typeface="Times New Roman" panose="02020603050405020304" pitchFamily="18" charset="0"/>
              </a:rPr>
              <a:t>45.204.852 (1,93%)</a:t>
            </a:r>
            <a:endParaRPr lang="es-CL" dirty="0">
              <a:solidFill>
                <a:schemeClr val="tx2"/>
              </a:solidFill>
              <a:latin typeface="Cambria" panose="02040503050406030204" pitchFamily="18" charset="0"/>
              <a:ea typeface="MS Mincho"/>
              <a:cs typeface="Times New Roman" panose="02020603050405020304" pitchFamily="18" charset="0"/>
            </a:endParaRPr>
          </a:p>
          <a:p>
            <a:pPr marL="342900" lvl="0" indent="-342900" algn="just">
              <a:lnSpc>
                <a:spcPct val="200000"/>
              </a:lnSpc>
              <a:spcAft>
                <a:spcPts val="0"/>
              </a:spcAft>
              <a:buFont typeface="Wingdings" panose="05000000000000000000" pitchFamily="2" charset="2"/>
              <a:buChar char=""/>
            </a:pPr>
            <a:r>
              <a:rPr lang="es-ES_tradnl" dirty="0">
                <a:solidFill>
                  <a:schemeClr val="tx2"/>
                </a:solidFill>
                <a:latin typeface="Cambria" panose="02040503050406030204" pitchFamily="18" charset="0"/>
                <a:ea typeface="MS Mincho"/>
                <a:cs typeface="Times New Roman" panose="02020603050405020304" pitchFamily="18" charset="0"/>
              </a:rPr>
              <a:t>Gastos de Operación y </a:t>
            </a:r>
            <a:r>
              <a:rPr lang="es-ES_tradnl" dirty="0" smtClean="0">
                <a:solidFill>
                  <a:schemeClr val="tx2"/>
                </a:solidFill>
                <a:latin typeface="Cambria" panose="02040503050406030204" pitchFamily="18" charset="0"/>
                <a:ea typeface="MS Mincho"/>
                <a:cs typeface="Times New Roman" panose="02020603050405020304" pitchFamily="18" charset="0"/>
              </a:rPr>
              <a:t>Servicios Básicos </a:t>
            </a:r>
            <a:r>
              <a:rPr lang="es-ES_tradnl" dirty="0">
                <a:solidFill>
                  <a:schemeClr val="tx2"/>
                </a:solidFill>
                <a:latin typeface="Cambria" panose="02040503050406030204" pitchFamily="18" charset="0"/>
                <a:ea typeface="MS Mincho"/>
                <a:cs typeface="Times New Roman" panose="02020603050405020304" pitchFamily="18" charset="0"/>
              </a:rPr>
              <a:t>	$	     </a:t>
            </a:r>
            <a:r>
              <a:rPr lang="es-ES_tradnl" dirty="0" smtClean="0">
                <a:solidFill>
                  <a:schemeClr val="tx2"/>
                </a:solidFill>
                <a:latin typeface="Cambria" panose="02040503050406030204" pitchFamily="18" charset="0"/>
                <a:ea typeface="MS Mincho"/>
                <a:cs typeface="Times New Roman" panose="02020603050405020304" pitchFamily="18" charset="0"/>
              </a:rPr>
              <a:t>79.088.066 (3,38%)</a:t>
            </a:r>
            <a:r>
              <a:rPr lang="es-ES_tradnl" dirty="0">
                <a:solidFill>
                  <a:schemeClr val="tx2"/>
                </a:solidFill>
                <a:latin typeface="Cambria" panose="02040503050406030204" pitchFamily="18" charset="0"/>
                <a:ea typeface="MS Mincho"/>
                <a:cs typeface="Times New Roman" panose="02020603050405020304" pitchFamily="18" charset="0"/>
              </a:rPr>
              <a:t>	</a:t>
            </a:r>
            <a:r>
              <a:rPr lang="es-ES_tradnl" dirty="0" smtClean="0">
                <a:solidFill>
                  <a:schemeClr val="tx2"/>
                </a:solidFill>
                <a:latin typeface="Cambria" panose="02040503050406030204" pitchFamily="18" charset="0"/>
                <a:ea typeface="MS Mincho"/>
                <a:cs typeface="Times New Roman" panose="02020603050405020304" pitchFamily="18" charset="0"/>
              </a:rPr>
              <a:t>     </a:t>
            </a:r>
            <a:endParaRPr lang="es-CL" dirty="0">
              <a:solidFill>
                <a:schemeClr val="tx2"/>
              </a:solidFill>
              <a:latin typeface="Cambria" panose="02040503050406030204" pitchFamily="18" charset="0"/>
              <a:ea typeface="MS Mincho"/>
              <a:cs typeface="Times New Roman" panose="02020603050405020304" pitchFamily="18" charset="0"/>
            </a:endParaRPr>
          </a:p>
          <a:p>
            <a:pPr marL="685800" algn="just">
              <a:lnSpc>
                <a:spcPct val="200000"/>
              </a:lnSpc>
              <a:spcAft>
                <a:spcPts val="0"/>
              </a:spcAft>
            </a:pPr>
            <a:r>
              <a:rPr lang="es-ES_tradnl" dirty="0">
                <a:solidFill>
                  <a:schemeClr val="tx2"/>
                </a:solidFill>
                <a:latin typeface="Cambria" panose="02040503050406030204" pitchFamily="18" charset="0"/>
                <a:ea typeface="MS Mincho"/>
                <a:cs typeface="Times New Roman" panose="02020603050405020304" pitchFamily="18" charset="0"/>
              </a:rPr>
              <a:t> </a:t>
            </a:r>
            <a:r>
              <a:rPr lang="es-ES_tradnl" b="1" dirty="0">
                <a:solidFill>
                  <a:schemeClr val="tx2"/>
                </a:solidFill>
                <a:latin typeface="Cambria" panose="02040503050406030204" pitchFamily="18" charset="0"/>
                <a:ea typeface="MS Mincho"/>
                <a:cs typeface="Times New Roman" panose="02020603050405020304" pitchFamily="18" charset="0"/>
              </a:rPr>
              <a:t>Total					$          2.336.056.547</a:t>
            </a:r>
            <a:endParaRPr lang="es-CL" dirty="0">
              <a:solidFill>
                <a:schemeClr val="tx2"/>
              </a:solidFill>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144003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45623" y="339634"/>
            <a:ext cx="10101943" cy="2862322"/>
          </a:xfrm>
          <a:prstGeom prst="rect">
            <a:avLst/>
          </a:prstGeom>
        </p:spPr>
        <p:txBody>
          <a:bodyPr wrap="square">
            <a:spAutoFit/>
          </a:bodyPr>
          <a:lstStyle/>
          <a:p>
            <a:pPr marL="285750" indent="-285750">
              <a:buFont typeface="Wingdings" panose="05000000000000000000" pitchFamily="2" charset="2"/>
              <a:buChar char="Ø"/>
            </a:pPr>
            <a:r>
              <a:rPr lang="es-ES" dirty="0" smtClean="0">
                <a:solidFill>
                  <a:schemeClr val="tx2"/>
                </a:solidFill>
                <a:latin typeface="Cambria" panose="02040503050406030204" pitchFamily="18" charset="0"/>
                <a:ea typeface="Cambria" panose="02040503050406030204" pitchFamily="18" charset="0"/>
              </a:rPr>
              <a:t>El 83,46% </a:t>
            </a:r>
            <a:r>
              <a:rPr lang="es-ES" dirty="0">
                <a:solidFill>
                  <a:schemeClr val="tx2"/>
                </a:solidFill>
                <a:latin typeface="Cambria" panose="02040503050406030204" pitchFamily="18" charset="0"/>
                <a:ea typeface="Cambria" panose="02040503050406030204" pitchFamily="18" charset="0"/>
              </a:rPr>
              <a:t>del Gasto corresponde a las remuneraciones del Personal </a:t>
            </a:r>
            <a:r>
              <a:rPr lang="es-ES" dirty="0" smtClean="0">
                <a:solidFill>
                  <a:schemeClr val="tx2"/>
                </a:solidFill>
                <a:latin typeface="Cambria" panose="02040503050406030204" pitchFamily="18" charset="0"/>
                <a:ea typeface="Cambria" panose="02040503050406030204" pitchFamily="18" charset="0"/>
              </a:rPr>
              <a:t>del Colegio </a:t>
            </a:r>
            <a:r>
              <a:rPr lang="es-ES" dirty="0">
                <a:solidFill>
                  <a:schemeClr val="tx2"/>
                </a:solidFill>
                <a:latin typeface="Cambria" panose="02040503050406030204" pitchFamily="18" charset="0"/>
                <a:ea typeface="Cambria" panose="02040503050406030204" pitchFamily="18" charset="0"/>
              </a:rPr>
              <a:t>Mistral (Incluidos </a:t>
            </a:r>
            <a:r>
              <a:rPr lang="es-ES" dirty="0" smtClean="0">
                <a:solidFill>
                  <a:schemeClr val="tx2"/>
                </a:solidFill>
                <a:latin typeface="Cambria" panose="02040503050406030204" pitchFamily="18" charset="0"/>
                <a:ea typeface="Cambria" panose="02040503050406030204" pitchFamily="18" charset="0"/>
              </a:rPr>
              <a:t>Honorarios</a:t>
            </a:r>
            <a:r>
              <a:rPr lang="es-ES" dirty="0" smtClean="0">
                <a:solidFill>
                  <a:schemeClr val="tx2"/>
                </a:solidFill>
                <a:latin typeface="Cambria" panose="02040503050406030204" pitchFamily="18" charset="0"/>
                <a:ea typeface="Cambria" panose="02040503050406030204" pitchFamily="18" charset="0"/>
              </a:rPr>
              <a:t>).</a:t>
            </a:r>
          </a:p>
          <a:p>
            <a:endParaRPr lang="es-ES" dirty="0">
              <a:solidFill>
                <a:schemeClr val="tx2"/>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s-ES" dirty="0" smtClean="0">
                <a:solidFill>
                  <a:schemeClr val="tx2"/>
                </a:solidFill>
                <a:latin typeface="Cambria" panose="02040503050406030204" pitchFamily="18" charset="0"/>
                <a:ea typeface="Cambria" panose="02040503050406030204" pitchFamily="18" charset="0"/>
              </a:rPr>
              <a:t>El 16,54 % </a:t>
            </a:r>
            <a:r>
              <a:rPr lang="es-ES" dirty="0">
                <a:solidFill>
                  <a:schemeClr val="tx2"/>
                </a:solidFill>
                <a:latin typeface="Cambria" panose="02040503050406030204" pitchFamily="18" charset="0"/>
                <a:ea typeface="Cambria" panose="02040503050406030204" pitchFamily="18" charset="0"/>
              </a:rPr>
              <a:t>restante se gasta en; Servicios Básicos, Gastos </a:t>
            </a:r>
            <a:r>
              <a:rPr lang="es-ES" dirty="0" smtClean="0">
                <a:solidFill>
                  <a:schemeClr val="tx2"/>
                </a:solidFill>
                <a:latin typeface="Cambria" panose="02040503050406030204" pitchFamily="18" charset="0"/>
                <a:ea typeface="Cambria" panose="02040503050406030204" pitchFamily="18" charset="0"/>
              </a:rPr>
              <a:t>Generales, Mantenciones</a:t>
            </a:r>
            <a:r>
              <a:rPr lang="es-ES" dirty="0">
                <a:solidFill>
                  <a:schemeClr val="tx2"/>
                </a:solidFill>
                <a:latin typeface="Cambria" panose="02040503050406030204" pitchFamily="18" charset="0"/>
                <a:ea typeface="Cambria" panose="02040503050406030204" pitchFamily="18" charset="0"/>
              </a:rPr>
              <a:t>, Reparaciones, y especialmente Equipamiento de </a:t>
            </a:r>
            <a:r>
              <a:rPr lang="es-ES" dirty="0" smtClean="0">
                <a:solidFill>
                  <a:schemeClr val="tx2"/>
                </a:solidFill>
                <a:latin typeface="Cambria" panose="02040503050406030204" pitchFamily="18" charset="0"/>
                <a:ea typeface="Cambria" panose="02040503050406030204" pitchFamily="18" charset="0"/>
              </a:rPr>
              <a:t>Apoyo Pedagógico</a:t>
            </a:r>
            <a:r>
              <a:rPr lang="es-ES" dirty="0">
                <a:solidFill>
                  <a:schemeClr val="tx2"/>
                </a:solidFill>
                <a:latin typeface="Cambria" panose="02040503050406030204" pitchFamily="18" charset="0"/>
                <a:ea typeface="Cambria" panose="02040503050406030204" pitchFamily="18" charset="0"/>
              </a:rPr>
              <a:t>.</a:t>
            </a:r>
          </a:p>
          <a:p>
            <a:endParaRPr lang="es-ES" b="1" dirty="0">
              <a:solidFill>
                <a:schemeClr val="tx2"/>
              </a:solidFill>
              <a:latin typeface="Cambria" panose="02040503050406030204" pitchFamily="18" charset="0"/>
              <a:ea typeface="Cambria" panose="02040503050406030204" pitchFamily="18" charset="0"/>
            </a:endParaRPr>
          </a:p>
          <a:p>
            <a:r>
              <a:rPr lang="es-ES" b="1" dirty="0">
                <a:solidFill>
                  <a:schemeClr val="tx2"/>
                </a:solidFill>
                <a:latin typeface="Cambria" panose="02040503050406030204" pitchFamily="18" charset="0"/>
                <a:ea typeface="Cambria" panose="02040503050406030204" pitchFamily="18" charset="0"/>
              </a:rPr>
              <a:t>SALDO FINAL DE CAJA: $ 220.203.063 (Diciembre 2022)</a:t>
            </a:r>
          </a:p>
          <a:p>
            <a:endParaRPr lang="es-ES" dirty="0">
              <a:solidFill>
                <a:schemeClr val="tx2"/>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s-ES" dirty="0" smtClean="0">
                <a:solidFill>
                  <a:schemeClr val="tx2"/>
                </a:solidFill>
                <a:latin typeface="Cambria" panose="02040503050406030204" pitchFamily="18" charset="0"/>
                <a:ea typeface="Cambria" panose="02040503050406030204" pitchFamily="18" charset="0"/>
              </a:rPr>
              <a:t>Saldo </a:t>
            </a:r>
            <a:r>
              <a:rPr lang="es-ES" dirty="0">
                <a:solidFill>
                  <a:schemeClr val="tx2"/>
                </a:solidFill>
                <a:latin typeface="Cambria" panose="02040503050406030204" pitchFamily="18" charset="0"/>
                <a:ea typeface="Cambria" panose="02040503050406030204" pitchFamily="18" charset="0"/>
              </a:rPr>
              <a:t>Final de Caja: Dinero con lo que se cuenta para iniciar los gastos desde </a:t>
            </a:r>
            <a:r>
              <a:rPr lang="es-ES" dirty="0" smtClean="0">
                <a:solidFill>
                  <a:schemeClr val="tx2"/>
                </a:solidFill>
                <a:latin typeface="Cambria" panose="02040503050406030204" pitchFamily="18" charset="0"/>
                <a:ea typeface="Cambria" panose="02040503050406030204" pitchFamily="18" charset="0"/>
              </a:rPr>
              <a:t>el 1 </a:t>
            </a:r>
            <a:r>
              <a:rPr lang="es-ES" dirty="0">
                <a:solidFill>
                  <a:schemeClr val="tx2"/>
                </a:solidFill>
                <a:latin typeface="Cambria" panose="02040503050406030204" pitchFamily="18" charset="0"/>
                <a:ea typeface="Cambria" panose="02040503050406030204" pitchFamily="18" charset="0"/>
              </a:rPr>
              <a:t>de Enero de 2023.-</a:t>
            </a:r>
            <a:endParaRPr lang="es-CL" dirty="0">
              <a:solidFill>
                <a:schemeClr val="tx2"/>
              </a:solidFill>
              <a:latin typeface="Cambria" panose="02040503050406030204" pitchFamily="18" charset="0"/>
              <a:ea typeface="Cambria" panose="02040503050406030204" pitchFamily="18" charset="0"/>
            </a:endParaRPr>
          </a:p>
        </p:txBody>
      </p:sp>
      <p:pic>
        <p:nvPicPr>
          <p:cNvPr id="3" name="Imagen 2"/>
          <p:cNvPicPr>
            <a:picLocks noChangeAspect="1"/>
          </p:cNvPicPr>
          <p:nvPr/>
        </p:nvPicPr>
        <p:blipFill>
          <a:blip r:embed="rId2"/>
          <a:stretch>
            <a:fillRect/>
          </a:stretch>
        </p:blipFill>
        <p:spPr>
          <a:xfrm>
            <a:off x="3483429" y="3135085"/>
            <a:ext cx="7071360" cy="3278777"/>
          </a:xfrm>
          <a:prstGeom prst="rect">
            <a:avLst/>
          </a:prstGeom>
        </p:spPr>
      </p:pic>
    </p:spTree>
    <p:extLst>
      <p:ext uri="{BB962C8B-B14F-4D97-AF65-F5344CB8AC3E}">
        <p14:creationId xmlns:p14="http://schemas.microsoft.com/office/powerpoint/2010/main" val="4190242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9166" y="165464"/>
            <a:ext cx="5617028" cy="801188"/>
          </a:xfrm>
        </p:spPr>
        <p:txBody>
          <a:bodyPr/>
          <a:lstStyle/>
          <a:p>
            <a:r>
              <a:rPr lang="es-CL" dirty="0" smtClean="0"/>
              <a:t>Análisis Cualitativo</a:t>
            </a:r>
            <a:endParaRPr lang="es-CL" dirty="0"/>
          </a:p>
        </p:txBody>
      </p:sp>
      <p:sp>
        <p:nvSpPr>
          <p:cNvPr id="3" name="Rectángulo 2"/>
          <p:cNvSpPr/>
          <p:nvPr/>
        </p:nvSpPr>
        <p:spPr>
          <a:xfrm>
            <a:off x="1318260" y="944522"/>
            <a:ext cx="10233660" cy="5529462"/>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s-ES" dirty="0">
                <a:solidFill>
                  <a:schemeClr val="tx2"/>
                </a:solidFill>
                <a:ea typeface="Calibri" panose="020F0502020204030204" pitchFamily="34" charset="0"/>
                <a:cs typeface="Times New Roman" panose="02020603050405020304" pitchFamily="18" charset="0"/>
              </a:rPr>
              <a:t>Debido a la situación post pandemia y a la brecha en el aprendizaje de los estudiantes en el primer semestre el 36,59% de los recursos fue invertido directamente a la implementación de estrategias de recuperación de aprendizajes, el 35,06 al desarrollo de habilidades socioemocionales y el 28,25 al desarrollo de habilidades del S.XXI. En el segundo semestre y en concordancia con la decisión de priorizar la estabilidad emocional y mental de los estudiantes para poder lograr aprendizajes, el </a:t>
            </a:r>
            <a:r>
              <a:rPr lang="es-ES" dirty="0" smtClean="0">
                <a:solidFill>
                  <a:schemeClr val="tx2"/>
                </a:solidFill>
                <a:ea typeface="Calibri" panose="020F0502020204030204" pitchFamily="34" charset="0"/>
                <a:cs typeface="Times New Roman" panose="02020603050405020304" pitchFamily="18" charset="0"/>
              </a:rPr>
              <a:t>40,70% </a:t>
            </a:r>
            <a:r>
              <a:rPr lang="es-ES" dirty="0">
                <a:solidFill>
                  <a:schemeClr val="tx2"/>
                </a:solidFill>
                <a:ea typeface="Calibri" panose="020F0502020204030204" pitchFamily="34" charset="0"/>
                <a:cs typeface="Times New Roman" panose="02020603050405020304" pitchFamily="18" charset="0"/>
              </a:rPr>
              <a:t>de los recursos invertidos apuntó al desarrollo de habilidades socioemocionales, el </a:t>
            </a:r>
            <a:r>
              <a:rPr lang="es-ES" dirty="0" smtClean="0">
                <a:solidFill>
                  <a:schemeClr val="tx2"/>
                </a:solidFill>
                <a:ea typeface="Calibri" panose="020F0502020204030204" pitchFamily="34" charset="0"/>
                <a:cs typeface="Times New Roman" panose="02020603050405020304" pitchFamily="18" charset="0"/>
              </a:rPr>
              <a:t>31,41 % </a:t>
            </a:r>
            <a:r>
              <a:rPr lang="es-ES" dirty="0">
                <a:solidFill>
                  <a:schemeClr val="tx2"/>
                </a:solidFill>
                <a:ea typeface="Calibri" panose="020F0502020204030204" pitchFamily="34" charset="0"/>
                <a:cs typeface="Times New Roman" panose="02020603050405020304" pitchFamily="18" charset="0"/>
              </a:rPr>
              <a:t>a la recuperación de aprendizajes y el 27,89 al desarrollo de habilidades del S.XXI. </a:t>
            </a:r>
            <a:endParaRPr lang="es-ES" dirty="0" smtClean="0">
              <a:solidFill>
                <a:schemeClr val="tx2"/>
              </a:solidFill>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s-ES" dirty="0">
                <a:solidFill>
                  <a:schemeClr val="tx2"/>
                </a:solidFill>
                <a:ea typeface="Calibri" panose="020F0502020204030204" pitchFamily="34" charset="0"/>
                <a:cs typeface="Times New Roman" panose="02020603050405020304" pitchFamily="18" charset="0"/>
              </a:rPr>
              <a:t>Importante es señalar que el 53% de los recursos SEP está destinado a remuneración de personal y esta cifra representa la prioridad de la Institución </a:t>
            </a:r>
            <a:r>
              <a:rPr lang="es-ES" dirty="0" smtClean="0">
                <a:solidFill>
                  <a:schemeClr val="tx2"/>
                </a:solidFill>
                <a:ea typeface="Calibri" panose="020F0502020204030204" pitchFamily="34" charset="0"/>
                <a:cs typeface="Times New Roman" panose="02020603050405020304" pitchFamily="18" charset="0"/>
              </a:rPr>
              <a:t>en cuanto a </a:t>
            </a:r>
            <a:r>
              <a:rPr lang="es-ES" dirty="0">
                <a:solidFill>
                  <a:schemeClr val="tx2"/>
                </a:solidFill>
                <a:ea typeface="Calibri" panose="020F0502020204030204" pitchFamily="34" charset="0"/>
                <a:cs typeface="Times New Roman" panose="02020603050405020304" pitchFamily="18" charset="0"/>
              </a:rPr>
              <a:t>la recuperación de aprendizajes ya </a:t>
            </a:r>
            <a:r>
              <a:rPr lang="es-ES" dirty="0" smtClean="0">
                <a:solidFill>
                  <a:schemeClr val="tx2"/>
                </a:solidFill>
                <a:ea typeface="Calibri" panose="020F0502020204030204" pitchFamily="34" charset="0"/>
                <a:cs typeface="Times New Roman" panose="02020603050405020304" pitchFamily="18" charset="0"/>
              </a:rPr>
              <a:t>que, </a:t>
            </a:r>
            <a:r>
              <a:rPr lang="es-ES" dirty="0">
                <a:solidFill>
                  <a:schemeClr val="tx2"/>
                </a:solidFill>
                <a:ea typeface="Calibri" panose="020F0502020204030204" pitchFamily="34" charset="0"/>
                <a:cs typeface="Times New Roman" panose="02020603050405020304" pitchFamily="18" charset="0"/>
              </a:rPr>
              <a:t>con esos recursos se dispuso un asistente de aula desde primero a sexto básico como estrategia de apoyo a los estudiantes descendidos, se contrató una terapeuta ocupacional para apoyar a estudiantes del PIE, se implementó una sala </a:t>
            </a:r>
            <a:r>
              <a:rPr lang="es-ES" dirty="0" err="1">
                <a:solidFill>
                  <a:schemeClr val="tx2"/>
                </a:solidFill>
                <a:ea typeface="Calibri" panose="020F0502020204030204" pitchFamily="34" charset="0"/>
                <a:cs typeface="Times New Roman" panose="02020603050405020304" pitchFamily="18" charset="0"/>
              </a:rPr>
              <a:t>multisensorial</a:t>
            </a:r>
            <a:r>
              <a:rPr lang="es-ES" dirty="0">
                <a:solidFill>
                  <a:schemeClr val="tx2"/>
                </a:solidFill>
                <a:ea typeface="Calibri" panose="020F0502020204030204" pitchFamily="34" charset="0"/>
                <a:cs typeface="Times New Roman" panose="02020603050405020304" pitchFamily="18" charset="0"/>
              </a:rPr>
              <a:t>, se  pagó un bus y un furgón para estudiantes con dificultades de traslado, se invirtió en insumos computacionales y </a:t>
            </a:r>
            <a:r>
              <a:rPr lang="es-ES" dirty="0" err="1">
                <a:solidFill>
                  <a:schemeClr val="tx2"/>
                </a:solidFill>
                <a:ea typeface="Calibri" panose="020F0502020204030204" pitchFamily="34" charset="0"/>
                <a:cs typeface="Times New Roman" panose="02020603050405020304" pitchFamily="18" charset="0"/>
              </a:rPr>
              <a:t>ship</a:t>
            </a:r>
            <a:r>
              <a:rPr lang="es-ES" dirty="0">
                <a:solidFill>
                  <a:schemeClr val="tx2"/>
                </a:solidFill>
                <a:ea typeface="Calibri" panose="020F0502020204030204" pitchFamily="34" charset="0"/>
                <a:cs typeface="Times New Roman" panose="02020603050405020304" pitchFamily="18" charset="0"/>
              </a:rPr>
              <a:t> de internet para motivar a los estudiantes al proceso educativo, se capacitó a los docentes en Estrategias de Lectura Comprensiva, a través de una ATE, considerando los dos años de confinamiento de los estudiantes y la importancia de la lectura en el proceso de recuperación de aprendizajes</a:t>
            </a:r>
            <a:r>
              <a:rPr lang="es-ES" dirty="0">
                <a:solidFill>
                  <a:schemeClr val="tx2"/>
                </a:solidFill>
                <a:latin typeface="Calibri" panose="020F0502020204030204" pitchFamily="34" charset="0"/>
                <a:ea typeface="Calibri" panose="020F0502020204030204" pitchFamily="34" charset="0"/>
                <a:cs typeface="Times New Roman" panose="02020603050405020304" pitchFamily="18" charset="0"/>
              </a:rPr>
              <a:t>.</a:t>
            </a:r>
            <a:endParaRPr lang="es-CL" dirty="0">
              <a:solidFill>
                <a:schemeClr val="tx2"/>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801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81100" y="617220"/>
            <a:ext cx="10424160" cy="6186309"/>
          </a:xfrm>
          <a:prstGeom prst="rect">
            <a:avLst/>
          </a:prstGeom>
        </p:spPr>
        <p:txBody>
          <a:bodyPr wrap="square">
            <a:spAutoFit/>
          </a:bodyPr>
          <a:lstStyle/>
          <a:p>
            <a:pPr marL="285750" indent="-285750" algn="just">
              <a:buFont typeface="Wingdings" panose="05000000000000000000" pitchFamily="2" charset="2"/>
              <a:buChar char="Ø"/>
            </a:pPr>
            <a:r>
              <a:rPr lang="es-ES" dirty="0">
                <a:solidFill>
                  <a:schemeClr val="tx2"/>
                </a:solidFill>
              </a:rPr>
              <a:t>En lo socioemocional se invirtió en bienestar de la comunidad tomando en cuenta los lineamientos ministeriales respecto a generar acciones de autocuidado, de bienestar y salud mental. En esa misma línea se pagaron consultas psiquiátricas para estudiantes con problemas de salud mental y que afectaban directamente en su aprendizaje</a:t>
            </a:r>
            <a:r>
              <a:rPr lang="es-ES" dirty="0" smtClean="0">
                <a:solidFill>
                  <a:schemeClr val="tx2"/>
                </a:solidFill>
              </a:rPr>
              <a:t>.</a:t>
            </a:r>
          </a:p>
          <a:p>
            <a:pPr marL="285750" indent="-285750" algn="just">
              <a:buFont typeface="Wingdings" panose="05000000000000000000" pitchFamily="2" charset="2"/>
              <a:buChar char="Ø"/>
            </a:pPr>
            <a:endParaRPr lang="es-ES" dirty="0">
              <a:solidFill>
                <a:schemeClr val="tx2"/>
              </a:solidFill>
            </a:endParaRPr>
          </a:p>
          <a:p>
            <a:pPr marL="285750" indent="-285750" algn="just">
              <a:buFont typeface="Wingdings" panose="05000000000000000000" pitchFamily="2" charset="2"/>
              <a:buChar char="Ø"/>
            </a:pPr>
            <a:r>
              <a:rPr lang="es-ES" dirty="0">
                <a:solidFill>
                  <a:schemeClr val="tx2"/>
                </a:solidFill>
              </a:rPr>
              <a:t>Respecto al foco de desarrollo de habilidades del S.XXI se invirtió en insumos para clases de Ciencias en básica, se adquirieron libros para trabajar el plan de Sexualidad, se compraron instrumentos musicales para habilitar sala de música y se pagó a docente para implementar un taller de emprendimiento, otro para taller de Robótica y se financiaron diversos proyectos interdisciplinarios. </a:t>
            </a:r>
            <a:r>
              <a:rPr lang="es-ES" dirty="0" smtClean="0">
                <a:solidFill>
                  <a:schemeClr val="tx2"/>
                </a:solidFill>
              </a:rPr>
              <a:t>Se </a:t>
            </a:r>
            <a:r>
              <a:rPr lang="es-ES" dirty="0">
                <a:solidFill>
                  <a:schemeClr val="tx2"/>
                </a:solidFill>
              </a:rPr>
              <a:t>invirtió en insumos para la implementación del laboratorio de </a:t>
            </a:r>
            <a:r>
              <a:rPr lang="es-ES" dirty="0" smtClean="0">
                <a:solidFill>
                  <a:schemeClr val="tx2"/>
                </a:solidFill>
              </a:rPr>
              <a:t>Ciencias, </a:t>
            </a:r>
            <a:r>
              <a:rPr lang="es-ES" dirty="0">
                <a:solidFill>
                  <a:schemeClr val="tx2"/>
                </a:solidFill>
              </a:rPr>
              <a:t>se habilitó el patio de </a:t>
            </a:r>
            <a:r>
              <a:rPr lang="es-ES" dirty="0" err="1">
                <a:solidFill>
                  <a:schemeClr val="tx2"/>
                </a:solidFill>
              </a:rPr>
              <a:t>prebásica</a:t>
            </a:r>
            <a:r>
              <a:rPr lang="es-ES" dirty="0">
                <a:solidFill>
                  <a:schemeClr val="tx2"/>
                </a:solidFill>
              </a:rPr>
              <a:t> construyendo una estructura metálica para que los niños y niñas, como lo dice el MBE EP, adquieran aprendizajes a través del juego y se puso pasto sintético a una cancha para que los estudiantes puedan practicar diferentes deportes. Además, se dio continuidad al taller de emprendimiento, robótica y proyectos de asignaturas e interdisciplinarios</a:t>
            </a:r>
            <a:r>
              <a:rPr lang="es-ES" dirty="0" smtClean="0">
                <a:solidFill>
                  <a:schemeClr val="tx2"/>
                </a:solidFill>
              </a:rPr>
              <a:t>.</a:t>
            </a:r>
          </a:p>
          <a:p>
            <a:pPr algn="just"/>
            <a:endParaRPr lang="es-ES" dirty="0" smtClean="0">
              <a:solidFill>
                <a:schemeClr val="tx2"/>
              </a:solidFill>
            </a:endParaRPr>
          </a:p>
          <a:p>
            <a:pPr marL="285750" indent="-285750" algn="just">
              <a:buFont typeface="Wingdings" panose="05000000000000000000" pitchFamily="2" charset="2"/>
              <a:buChar char="Ø"/>
            </a:pPr>
            <a:r>
              <a:rPr lang="es-ES" dirty="0" smtClean="0">
                <a:solidFill>
                  <a:schemeClr val="tx2"/>
                </a:solidFill>
              </a:rPr>
              <a:t>Recursos pie 2022: implementación sala </a:t>
            </a:r>
            <a:r>
              <a:rPr lang="es-ES" dirty="0" err="1" smtClean="0">
                <a:solidFill>
                  <a:schemeClr val="tx2"/>
                </a:solidFill>
              </a:rPr>
              <a:t>multisensorial</a:t>
            </a:r>
            <a:r>
              <a:rPr lang="es-ES" dirty="0" smtClean="0">
                <a:solidFill>
                  <a:schemeClr val="tx2"/>
                </a:solidFill>
              </a:rPr>
              <a:t>, compra batería ados-2, compra tratamiento </a:t>
            </a:r>
            <a:r>
              <a:rPr lang="es-ES" dirty="0" err="1" smtClean="0">
                <a:solidFill>
                  <a:schemeClr val="tx2"/>
                </a:solidFill>
              </a:rPr>
              <a:t>ortésico</a:t>
            </a:r>
            <a:r>
              <a:rPr lang="es-ES" dirty="0" smtClean="0">
                <a:solidFill>
                  <a:schemeClr val="tx2"/>
                </a:solidFill>
              </a:rPr>
              <a:t>, implementación cojines sensoriales ,material didáctico, recursos para actividad de cierre de talleres.  </a:t>
            </a:r>
            <a:endParaRPr lang="es-ES" dirty="0">
              <a:solidFill>
                <a:schemeClr val="tx2"/>
              </a:solidFill>
            </a:endParaRPr>
          </a:p>
          <a:p>
            <a:pPr marL="285750" indent="-285750" algn="just">
              <a:buFont typeface="Wingdings" panose="05000000000000000000" pitchFamily="2" charset="2"/>
              <a:buChar char="Ø"/>
            </a:pPr>
            <a:endParaRPr lang="es-ES" dirty="0">
              <a:solidFill>
                <a:schemeClr val="tx2"/>
              </a:solidFill>
            </a:endParaRPr>
          </a:p>
          <a:p>
            <a:pPr marL="285750" indent="-285750" algn="just">
              <a:buFont typeface="Wingdings" panose="05000000000000000000" pitchFamily="2" charset="2"/>
              <a:buChar char="Ø"/>
            </a:pPr>
            <a:endParaRPr lang="es-ES" dirty="0">
              <a:solidFill>
                <a:schemeClr val="tx2"/>
              </a:solidFill>
            </a:endParaRPr>
          </a:p>
          <a:p>
            <a:pPr marL="285750" indent="-285750" algn="just">
              <a:buFont typeface="Wingdings" panose="05000000000000000000" pitchFamily="2" charset="2"/>
              <a:buChar char="Ø"/>
            </a:pPr>
            <a:endParaRPr lang="es-ES" dirty="0">
              <a:solidFill>
                <a:schemeClr val="tx2"/>
              </a:solidFill>
            </a:endParaRPr>
          </a:p>
          <a:p>
            <a:pPr marL="285750" indent="-285750" algn="just">
              <a:buFont typeface="Wingdings" panose="05000000000000000000" pitchFamily="2" charset="2"/>
              <a:buChar char="Ø"/>
            </a:pPr>
            <a:endParaRPr lang="es-CL" dirty="0">
              <a:solidFill>
                <a:schemeClr val="tx2"/>
              </a:solidFill>
            </a:endParaRPr>
          </a:p>
        </p:txBody>
      </p:sp>
    </p:spTree>
    <p:extLst>
      <p:ext uri="{BB962C8B-B14F-4D97-AF65-F5344CB8AC3E}">
        <p14:creationId xmlns:p14="http://schemas.microsoft.com/office/powerpoint/2010/main" val="318684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DF258-FBDF-4B27-9629-7EDE5A44E595}"/>
              </a:ext>
            </a:extLst>
          </p:cNvPr>
          <p:cNvSpPr>
            <a:spLocks noGrp="1"/>
          </p:cNvSpPr>
          <p:nvPr>
            <p:ph type="title"/>
          </p:nvPr>
        </p:nvSpPr>
        <p:spPr>
          <a:xfrm>
            <a:off x="1062447" y="685800"/>
            <a:ext cx="10929256" cy="720213"/>
          </a:xfrm>
        </p:spPr>
        <p:txBody>
          <a:bodyPr rtlCol="0"/>
          <a:lstStyle/>
          <a:p>
            <a:pPr rtl="0"/>
            <a:r>
              <a:rPr lang="es-ES" dirty="0" smtClean="0"/>
              <a:t>GESTIÓN PEDAGÓGICA. Datos cuantitativos </a:t>
            </a:r>
            <a:endParaRPr lang="es-ES" dirty="0"/>
          </a:p>
        </p:txBody>
      </p:sp>
      <p:sp>
        <p:nvSpPr>
          <p:cNvPr id="3" name="Marcador de posición de contenido 2">
            <a:extLst>
              <a:ext uri="{FF2B5EF4-FFF2-40B4-BE49-F238E27FC236}">
                <a16:creationId xmlns:a16="http://schemas.microsoft.com/office/drawing/2014/main" id="{9276B044-A495-4FDE-B341-D8F787F3BAD4}"/>
              </a:ext>
            </a:extLst>
          </p:cNvPr>
          <p:cNvSpPr>
            <a:spLocks noGrp="1"/>
          </p:cNvSpPr>
          <p:nvPr>
            <p:ph idx="1"/>
          </p:nvPr>
        </p:nvSpPr>
        <p:spPr>
          <a:xfrm>
            <a:off x="1371600" y="1484671"/>
            <a:ext cx="9601200" cy="5102396"/>
          </a:xfrm>
        </p:spPr>
        <p:txBody>
          <a:bodyPr rtlCol="0"/>
          <a:lstStyle/>
          <a:p>
            <a:pPr rtl="0"/>
            <a:r>
              <a:rPr lang="es-ES" dirty="0" smtClean="0"/>
              <a:t>Prueba DIA final</a:t>
            </a:r>
            <a:endParaRPr lang="es-ES" dirty="0"/>
          </a:p>
        </p:txBody>
      </p:sp>
      <p:graphicFrame>
        <p:nvGraphicFramePr>
          <p:cNvPr id="4" name="Objeto 3"/>
          <p:cNvGraphicFramePr>
            <a:graphicFrameLocks noChangeAspect="1"/>
          </p:cNvGraphicFramePr>
          <p:nvPr>
            <p:extLst>
              <p:ext uri="{D42A27DB-BD31-4B8C-83A1-F6EECF244321}">
                <p14:modId xmlns:p14="http://schemas.microsoft.com/office/powerpoint/2010/main" val="3697523575"/>
              </p:ext>
            </p:extLst>
          </p:nvPr>
        </p:nvGraphicFramePr>
        <p:xfrm>
          <a:off x="1549399" y="1947333"/>
          <a:ext cx="3842661" cy="4428067"/>
        </p:xfrm>
        <a:graphic>
          <a:graphicData uri="http://schemas.openxmlformats.org/presentationml/2006/ole">
            <mc:AlternateContent xmlns:mc="http://schemas.openxmlformats.org/markup-compatibility/2006">
              <mc:Choice xmlns:v="urn:schemas-microsoft-com:vml" Requires="v">
                <p:oleObj spid="_x0000_s1070" name="Hoja de cálculo" r:id="rId4" imgW="3657600" imgH="4214064" progId="Excel.Sheet.12">
                  <p:embed/>
                </p:oleObj>
              </mc:Choice>
              <mc:Fallback>
                <p:oleObj name="Hoja de cálculo" r:id="rId4" imgW="3657600" imgH="4214064" progId="Excel.Sheet.12">
                  <p:embed/>
                  <p:pic>
                    <p:nvPicPr>
                      <p:cNvPr id="0" name=""/>
                      <p:cNvPicPr/>
                      <p:nvPr/>
                    </p:nvPicPr>
                    <p:blipFill>
                      <a:blip r:embed="rId5"/>
                      <a:stretch>
                        <a:fillRect/>
                      </a:stretch>
                    </p:blipFill>
                    <p:spPr>
                      <a:xfrm>
                        <a:off x="1549399" y="1947333"/>
                        <a:ext cx="3842661" cy="4428067"/>
                      </a:xfrm>
                      <a:prstGeom prst="rect">
                        <a:avLst/>
                      </a:prstGeom>
                    </p:spPr>
                  </p:pic>
                </p:oleObj>
              </mc:Fallback>
            </mc:AlternateContent>
          </a:graphicData>
        </a:graphic>
      </p:graphicFrame>
      <p:graphicFrame>
        <p:nvGraphicFramePr>
          <p:cNvPr id="5" name="Objeto 4"/>
          <p:cNvGraphicFramePr>
            <a:graphicFrameLocks noChangeAspect="1"/>
          </p:cNvGraphicFramePr>
          <p:nvPr>
            <p:extLst>
              <p:ext uri="{D42A27DB-BD31-4B8C-83A1-F6EECF244321}">
                <p14:modId xmlns:p14="http://schemas.microsoft.com/office/powerpoint/2010/main" val="3008352511"/>
              </p:ext>
            </p:extLst>
          </p:nvPr>
        </p:nvGraphicFramePr>
        <p:xfrm>
          <a:off x="5721078" y="1947333"/>
          <a:ext cx="6118225" cy="1562100"/>
        </p:xfrm>
        <a:graphic>
          <a:graphicData uri="http://schemas.openxmlformats.org/presentationml/2006/ole">
            <mc:AlternateContent xmlns:mc="http://schemas.openxmlformats.org/markup-compatibility/2006">
              <mc:Choice xmlns:v="urn:schemas-microsoft-com:vml" Requires="v">
                <p:oleObj spid="_x0000_s1071" name="Hoja de cálculo" r:id="rId6" imgW="6118825" imgH="1561927" progId="Excel.Sheet.12">
                  <p:embed/>
                </p:oleObj>
              </mc:Choice>
              <mc:Fallback>
                <p:oleObj name="Hoja de cálculo" r:id="rId6" imgW="6118825" imgH="1561927" progId="Excel.Sheet.12">
                  <p:embed/>
                  <p:pic>
                    <p:nvPicPr>
                      <p:cNvPr id="0" name=""/>
                      <p:cNvPicPr/>
                      <p:nvPr/>
                    </p:nvPicPr>
                    <p:blipFill>
                      <a:blip r:embed="rId7"/>
                      <a:stretch>
                        <a:fillRect/>
                      </a:stretch>
                    </p:blipFill>
                    <p:spPr>
                      <a:xfrm>
                        <a:off x="5721078" y="1947333"/>
                        <a:ext cx="6118225" cy="1562100"/>
                      </a:xfrm>
                      <a:prstGeom prst="rect">
                        <a:avLst/>
                      </a:prstGeom>
                    </p:spPr>
                  </p:pic>
                </p:oleObj>
              </mc:Fallback>
            </mc:AlternateContent>
          </a:graphicData>
        </a:graphic>
      </p:graphicFrame>
      <p:pic>
        <p:nvPicPr>
          <p:cNvPr id="6" name="Imagen 5"/>
          <p:cNvPicPr>
            <a:picLocks noChangeAspect="1"/>
          </p:cNvPicPr>
          <p:nvPr/>
        </p:nvPicPr>
        <p:blipFill>
          <a:blip r:embed="rId8"/>
          <a:stretch>
            <a:fillRect/>
          </a:stretch>
        </p:blipFill>
        <p:spPr>
          <a:xfrm>
            <a:off x="6515100" y="3588091"/>
            <a:ext cx="4457700" cy="2787309"/>
          </a:xfrm>
          <a:prstGeom prst="rect">
            <a:avLst/>
          </a:prstGeom>
        </p:spPr>
      </p:pic>
    </p:spTree>
    <p:extLst>
      <p:ext uri="{BB962C8B-B14F-4D97-AF65-F5344CB8AC3E}">
        <p14:creationId xmlns:p14="http://schemas.microsoft.com/office/powerpoint/2010/main" val="268453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187F3-6B4A-40F1-BCC1-2E7D4A05E81D}"/>
              </a:ext>
            </a:extLst>
          </p:cNvPr>
          <p:cNvSpPr>
            <a:spLocks noGrp="1"/>
          </p:cNvSpPr>
          <p:nvPr>
            <p:ph type="title"/>
          </p:nvPr>
        </p:nvSpPr>
        <p:spPr>
          <a:xfrm>
            <a:off x="917425" y="524121"/>
            <a:ext cx="7997975" cy="1952379"/>
          </a:xfrm>
        </p:spPr>
        <p:txBody>
          <a:bodyPr rtlCol="0"/>
          <a:lstStyle/>
          <a:p>
            <a:pPr rtl="0"/>
            <a:r>
              <a:rPr lang="es-ES" dirty="0"/>
              <a:t>	</a:t>
            </a:r>
            <a:r>
              <a:rPr lang="es-ES" dirty="0" smtClean="0"/>
              <a:t>MUCHAS GRACIAS</a:t>
            </a:r>
            <a:endParaRPr lang="es-ES" dirty="0"/>
          </a:p>
        </p:txBody>
      </p:sp>
      <p:pic>
        <p:nvPicPr>
          <p:cNvPr id="5" name="image2.jpeg" descr="Imagen relacionada"/>
          <p:cNvPicPr/>
          <p:nvPr/>
        </p:nvPicPr>
        <p:blipFill>
          <a:blip r:embed="rId3" cstate="print"/>
          <a:stretch>
            <a:fillRect/>
          </a:stretch>
        </p:blipFill>
        <p:spPr>
          <a:xfrm>
            <a:off x="3947361" y="2504066"/>
            <a:ext cx="3248298" cy="2855586"/>
          </a:xfrm>
          <a:prstGeom prst="rect">
            <a:avLst/>
          </a:prstGeom>
        </p:spPr>
      </p:pic>
    </p:spTree>
    <p:extLst>
      <p:ext uri="{BB962C8B-B14F-4D97-AF65-F5344CB8AC3E}">
        <p14:creationId xmlns:p14="http://schemas.microsoft.com/office/powerpoint/2010/main" val="2483801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p:cNvGraphicFramePr>
            <a:graphicFrameLocks noChangeAspect="1"/>
          </p:cNvGraphicFramePr>
          <p:nvPr>
            <p:extLst>
              <p:ext uri="{D42A27DB-BD31-4B8C-83A1-F6EECF244321}">
                <p14:modId xmlns:p14="http://schemas.microsoft.com/office/powerpoint/2010/main" val="2899869076"/>
              </p:ext>
            </p:extLst>
          </p:nvPr>
        </p:nvGraphicFramePr>
        <p:xfrm>
          <a:off x="1337734" y="423332"/>
          <a:ext cx="4555065" cy="4969935"/>
        </p:xfrm>
        <a:graphic>
          <a:graphicData uri="http://schemas.openxmlformats.org/presentationml/2006/ole">
            <mc:AlternateContent xmlns:mc="http://schemas.openxmlformats.org/markup-compatibility/2006">
              <mc:Choice xmlns:v="urn:schemas-microsoft-com:vml" Requires="v">
                <p:oleObj spid="_x0000_s2091" name="Hoja de cálculo" r:id="rId3" imgW="3421557" imgH="3847974" progId="Excel.Sheet.12">
                  <p:embed/>
                </p:oleObj>
              </mc:Choice>
              <mc:Fallback>
                <p:oleObj name="Hoja de cálculo" r:id="rId3" imgW="3421557" imgH="3847974" progId="Excel.Sheet.12">
                  <p:embed/>
                  <p:pic>
                    <p:nvPicPr>
                      <p:cNvPr id="0" name=""/>
                      <p:cNvPicPr/>
                      <p:nvPr/>
                    </p:nvPicPr>
                    <p:blipFill>
                      <a:blip r:embed="rId4"/>
                      <a:stretch>
                        <a:fillRect/>
                      </a:stretch>
                    </p:blipFill>
                    <p:spPr>
                      <a:xfrm>
                        <a:off x="1337734" y="423332"/>
                        <a:ext cx="4555065" cy="4969935"/>
                      </a:xfrm>
                      <a:prstGeom prst="rect">
                        <a:avLst/>
                      </a:prstGeom>
                    </p:spPr>
                  </p:pic>
                </p:oleObj>
              </mc:Fallback>
            </mc:AlternateContent>
          </a:graphicData>
        </a:graphic>
      </p:graphicFrame>
      <p:graphicFrame>
        <p:nvGraphicFramePr>
          <p:cNvPr id="4" name="Objeto 3"/>
          <p:cNvGraphicFramePr>
            <a:graphicFrameLocks noChangeAspect="1"/>
          </p:cNvGraphicFramePr>
          <p:nvPr>
            <p:extLst>
              <p:ext uri="{D42A27DB-BD31-4B8C-83A1-F6EECF244321}">
                <p14:modId xmlns:p14="http://schemas.microsoft.com/office/powerpoint/2010/main" val="4176971509"/>
              </p:ext>
            </p:extLst>
          </p:nvPr>
        </p:nvGraphicFramePr>
        <p:xfrm>
          <a:off x="6460068" y="423332"/>
          <a:ext cx="4385732" cy="3361268"/>
        </p:xfrm>
        <a:graphic>
          <a:graphicData uri="http://schemas.openxmlformats.org/presentationml/2006/ole">
            <mc:AlternateContent xmlns:mc="http://schemas.openxmlformats.org/markup-compatibility/2006">
              <mc:Choice xmlns:v="urn:schemas-microsoft-com:vml" Requires="v">
                <p:oleObj spid="_x0000_s2092" name="Hoja de cálculo" r:id="rId5" imgW="3474720" imgH="2133757" progId="Excel.Sheet.12">
                  <p:embed/>
                </p:oleObj>
              </mc:Choice>
              <mc:Fallback>
                <p:oleObj name="Hoja de cálculo" r:id="rId5" imgW="3474720" imgH="2133757" progId="Excel.Sheet.12">
                  <p:embed/>
                  <p:pic>
                    <p:nvPicPr>
                      <p:cNvPr id="0" name=""/>
                      <p:cNvPicPr/>
                      <p:nvPr/>
                    </p:nvPicPr>
                    <p:blipFill>
                      <a:blip r:embed="rId6"/>
                      <a:stretch>
                        <a:fillRect/>
                      </a:stretch>
                    </p:blipFill>
                    <p:spPr>
                      <a:xfrm>
                        <a:off x="6460068" y="423332"/>
                        <a:ext cx="4385732" cy="3361268"/>
                      </a:xfrm>
                      <a:prstGeom prst="rect">
                        <a:avLst/>
                      </a:prstGeom>
                    </p:spPr>
                  </p:pic>
                </p:oleObj>
              </mc:Fallback>
            </mc:AlternateContent>
          </a:graphicData>
        </a:graphic>
      </p:graphicFrame>
      <p:pic>
        <p:nvPicPr>
          <p:cNvPr id="5" name="Imagen 4"/>
          <p:cNvPicPr>
            <a:picLocks noChangeAspect="1"/>
          </p:cNvPicPr>
          <p:nvPr/>
        </p:nvPicPr>
        <p:blipFill>
          <a:blip r:embed="rId7"/>
          <a:stretch>
            <a:fillRect/>
          </a:stretch>
        </p:blipFill>
        <p:spPr>
          <a:xfrm>
            <a:off x="6558386" y="3996903"/>
            <a:ext cx="4287413" cy="2426758"/>
          </a:xfrm>
          <a:prstGeom prst="rect">
            <a:avLst/>
          </a:prstGeom>
        </p:spPr>
      </p:pic>
    </p:spTree>
    <p:extLst>
      <p:ext uri="{BB962C8B-B14F-4D97-AF65-F5344CB8AC3E}">
        <p14:creationId xmlns:p14="http://schemas.microsoft.com/office/powerpoint/2010/main" val="206074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dirty="0" smtClean="0"/>
              <a:t>Avance en la brecha de aprendizaje</a:t>
            </a:r>
            <a:endParaRPr lang="es-CL" dirty="0"/>
          </a:p>
        </p:txBody>
      </p:sp>
      <p:sp>
        <p:nvSpPr>
          <p:cNvPr id="3" name="Marcador de contenido 2"/>
          <p:cNvSpPr>
            <a:spLocks noGrp="1"/>
          </p:cNvSpPr>
          <p:nvPr>
            <p:ph idx="1"/>
          </p:nvPr>
        </p:nvSpPr>
        <p:spPr/>
        <p:txBody>
          <a:bodyPr/>
          <a:lstStyle/>
          <a:p>
            <a:endParaRPr lang="es-CL" dirty="0"/>
          </a:p>
        </p:txBody>
      </p:sp>
      <p:graphicFrame>
        <p:nvGraphicFramePr>
          <p:cNvPr id="4" name="Objeto 3"/>
          <p:cNvGraphicFramePr>
            <a:graphicFrameLocks noChangeAspect="1"/>
          </p:cNvGraphicFramePr>
          <p:nvPr>
            <p:extLst>
              <p:ext uri="{D42A27DB-BD31-4B8C-83A1-F6EECF244321}">
                <p14:modId xmlns:p14="http://schemas.microsoft.com/office/powerpoint/2010/main" val="3143547200"/>
              </p:ext>
            </p:extLst>
          </p:nvPr>
        </p:nvGraphicFramePr>
        <p:xfrm>
          <a:off x="1551229" y="1484671"/>
          <a:ext cx="9421571" cy="4797596"/>
        </p:xfrm>
        <a:graphic>
          <a:graphicData uri="http://schemas.openxmlformats.org/presentationml/2006/ole">
            <mc:AlternateContent xmlns:mc="http://schemas.openxmlformats.org/markup-compatibility/2006">
              <mc:Choice xmlns:v="urn:schemas-microsoft-com:vml" Requires="v">
                <p:oleObj spid="_x0000_s3094" name="Hoja de cálculo" r:id="rId3" imgW="10889015" imgH="6103479" progId="Excel.Sheet.12">
                  <p:embed/>
                </p:oleObj>
              </mc:Choice>
              <mc:Fallback>
                <p:oleObj name="Hoja de cálculo" r:id="rId3" imgW="10889015" imgH="6103479" progId="Excel.Sheet.12">
                  <p:embed/>
                  <p:pic>
                    <p:nvPicPr>
                      <p:cNvPr id="0" name=""/>
                      <p:cNvPicPr/>
                      <p:nvPr/>
                    </p:nvPicPr>
                    <p:blipFill>
                      <a:blip r:embed="rId4"/>
                      <a:stretch>
                        <a:fillRect/>
                      </a:stretch>
                    </p:blipFill>
                    <p:spPr>
                      <a:xfrm>
                        <a:off x="1551229" y="1484671"/>
                        <a:ext cx="9421571" cy="4797596"/>
                      </a:xfrm>
                      <a:prstGeom prst="rect">
                        <a:avLst/>
                      </a:prstGeom>
                    </p:spPr>
                  </p:pic>
                </p:oleObj>
              </mc:Fallback>
            </mc:AlternateContent>
          </a:graphicData>
        </a:graphic>
      </p:graphicFrame>
    </p:spTree>
    <p:extLst>
      <p:ext uri="{BB962C8B-B14F-4D97-AF65-F5344CB8AC3E}">
        <p14:creationId xmlns:p14="http://schemas.microsoft.com/office/powerpoint/2010/main" val="203274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03960" y="707874"/>
            <a:ext cx="10035540" cy="720213"/>
          </a:xfrm>
        </p:spPr>
        <p:txBody>
          <a:bodyPr/>
          <a:lstStyle/>
          <a:p>
            <a:r>
              <a:rPr lang="es-CL" dirty="0" smtClean="0"/>
              <a:t>Gestión pedagógica. Datos cualitativos</a:t>
            </a:r>
            <a:endParaRPr lang="es-CL" dirty="0"/>
          </a:p>
        </p:txBody>
      </p:sp>
      <p:sp>
        <p:nvSpPr>
          <p:cNvPr id="3" name="Marcador de contenido 2"/>
          <p:cNvSpPr>
            <a:spLocks noGrp="1"/>
          </p:cNvSpPr>
          <p:nvPr>
            <p:ph idx="1"/>
          </p:nvPr>
        </p:nvSpPr>
        <p:spPr>
          <a:xfrm>
            <a:off x="1018903" y="1510797"/>
            <a:ext cx="10946674" cy="5190449"/>
          </a:xfrm>
        </p:spPr>
        <p:txBody>
          <a:bodyPr/>
          <a:lstStyle/>
          <a:p>
            <a:pPr marL="0" indent="0" algn="ctr">
              <a:buNone/>
            </a:pPr>
            <a:r>
              <a:rPr lang="es-CL" dirty="0" smtClean="0"/>
              <a:t>Los focos a trabajar en gestión pedagógica en el 2022 fueron la </a:t>
            </a:r>
            <a:r>
              <a:rPr lang="es-CL" b="1" dirty="0" smtClean="0"/>
              <a:t>recuperación de aprendizajes y el desarrollo de habilidades del siglo XXI</a:t>
            </a:r>
          </a:p>
          <a:p>
            <a:pPr marL="0" indent="0" algn="ctr">
              <a:buNone/>
            </a:pPr>
            <a:endParaRPr lang="es-CL" b="1" dirty="0"/>
          </a:p>
          <a:p>
            <a:pPr marL="0" indent="0" algn="ctr">
              <a:buNone/>
            </a:pPr>
            <a:endParaRPr lang="es-CL" b="1" dirty="0" smtClean="0"/>
          </a:p>
          <a:p>
            <a:pPr marL="0" indent="0" algn="ctr">
              <a:buNone/>
            </a:pPr>
            <a:endParaRPr lang="es-CL" b="1" dirty="0" smtClean="0"/>
          </a:p>
          <a:p>
            <a:pPr marL="0" indent="0" algn="ctr">
              <a:buNone/>
            </a:pPr>
            <a:endParaRPr lang="es-CL" b="1" dirty="0"/>
          </a:p>
          <a:p>
            <a:pPr marL="0" indent="0" algn="ctr">
              <a:buNone/>
            </a:pPr>
            <a:endParaRPr lang="es-CL" b="1" dirty="0" smtClean="0"/>
          </a:p>
        </p:txBody>
      </p:sp>
      <p:sp>
        <p:nvSpPr>
          <p:cNvPr id="4" name="Rectángulo 3"/>
          <p:cNvSpPr/>
          <p:nvPr/>
        </p:nvSpPr>
        <p:spPr>
          <a:xfrm>
            <a:off x="1101634" y="2342605"/>
            <a:ext cx="10781211" cy="4247317"/>
          </a:xfrm>
          <a:prstGeom prst="rect">
            <a:avLst/>
          </a:prstGeom>
        </p:spPr>
        <p:txBody>
          <a:bodyPr wrap="square">
            <a:spAutoFit/>
          </a:bodyPr>
          <a:lstStyle/>
          <a:p>
            <a:pPr marL="285750" indent="-285750" algn="just">
              <a:buFont typeface="Wingdings" panose="05000000000000000000" pitchFamily="2" charset="2"/>
              <a:buChar char="v"/>
            </a:pPr>
            <a:r>
              <a:rPr lang="es-ES" dirty="0" smtClean="0">
                <a:solidFill>
                  <a:schemeClr val="tx2"/>
                </a:solidFill>
              </a:rPr>
              <a:t>El </a:t>
            </a:r>
            <a:r>
              <a:rPr lang="es-ES" dirty="0">
                <a:solidFill>
                  <a:schemeClr val="tx2"/>
                </a:solidFill>
              </a:rPr>
              <a:t>impacto cuantitativo en el aprendizaje de los estudiantes se </a:t>
            </a:r>
            <a:r>
              <a:rPr lang="es-ES" dirty="0" err="1" smtClean="0">
                <a:solidFill>
                  <a:schemeClr val="tx2"/>
                </a:solidFill>
              </a:rPr>
              <a:t>vió</a:t>
            </a:r>
            <a:r>
              <a:rPr lang="es-ES" dirty="0" smtClean="0">
                <a:solidFill>
                  <a:schemeClr val="tx2"/>
                </a:solidFill>
              </a:rPr>
              <a:t> </a:t>
            </a:r>
            <a:r>
              <a:rPr lang="es-ES" dirty="0">
                <a:solidFill>
                  <a:schemeClr val="tx2"/>
                </a:solidFill>
              </a:rPr>
              <a:t>reflejado en los resultados de la prueba DIA:  en Lectura hubo una movilidad del 24%, en Matemática del 41% y el mayor porcentaje de estudiantes se ubica en los niveles intermedio y satisfactorio. Respecto a los resultados académicos en Lenguaje el 67% de estudiantes descendidos logró avanzar y en Matemática el 57</a:t>
            </a:r>
            <a:r>
              <a:rPr lang="es-ES" dirty="0" smtClean="0">
                <a:solidFill>
                  <a:schemeClr val="tx2"/>
                </a:solidFill>
              </a:rPr>
              <a:t>%</a:t>
            </a:r>
          </a:p>
          <a:p>
            <a:pPr algn="just"/>
            <a:endParaRPr lang="es-ES" dirty="0" smtClean="0">
              <a:solidFill>
                <a:schemeClr val="tx2"/>
              </a:solidFill>
            </a:endParaRPr>
          </a:p>
          <a:p>
            <a:pPr marL="285750" indent="-285750" algn="just">
              <a:buFont typeface="Wingdings" panose="05000000000000000000" pitchFamily="2" charset="2"/>
              <a:buChar char="v"/>
            </a:pPr>
            <a:r>
              <a:rPr lang="es-ES" dirty="0">
                <a:solidFill>
                  <a:schemeClr val="tx2"/>
                </a:solidFill>
              </a:rPr>
              <a:t>En lo cualitativo, se evidenció que los estudiantes lograron desarrollar habilidades del S.XXI a través de la diversificación de actividades e instrumentos de evaluación propuestos por los docentes: comunicación, colaboración, pensamiento crítico, creatividad, metacognición, entre otras. . Este avance tiene directa relación con las acciones de implementación de </a:t>
            </a:r>
            <a:r>
              <a:rPr lang="es-ES" dirty="0" err="1">
                <a:solidFill>
                  <a:schemeClr val="tx2"/>
                </a:solidFill>
              </a:rPr>
              <a:t>Mentorías</a:t>
            </a:r>
            <a:r>
              <a:rPr lang="es-ES" dirty="0">
                <a:solidFill>
                  <a:schemeClr val="tx2"/>
                </a:solidFill>
              </a:rPr>
              <a:t>, CAPS y acompañamiento a los docentes, lo que permitió que se capacitaran y, por ende, implementaran estrategias de mejora orientadas a los tres focos del PME</a:t>
            </a:r>
            <a:r>
              <a:rPr lang="es-ES" dirty="0" smtClean="0">
                <a:solidFill>
                  <a:schemeClr val="tx2"/>
                </a:solidFill>
              </a:rPr>
              <a:t>.</a:t>
            </a:r>
          </a:p>
          <a:p>
            <a:pPr marL="285750" indent="-285750" algn="just">
              <a:buFont typeface="Wingdings" panose="05000000000000000000" pitchFamily="2" charset="2"/>
              <a:buChar char="v"/>
            </a:pPr>
            <a:endParaRPr lang="es-ES" dirty="0">
              <a:solidFill>
                <a:schemeClr val="tx2"/>
              </a:solidFill>
            </a:endParaRPr>
          </a:p>
          <a:p>
            <a:pPr marL="285750" indent="-285750" algn="just">
              <a:buFont typeface="Wingdings" panose="05000000000000000000" pitchFamily="2" charset="2"/>
              <a:buChar char="v"/>
            </a:pPr>
            <a:r>
              <a:rPr lang="es-ES" dirty="0" smtClean="0">
                <a:solidFill>
                  <a:schemeClr val="tx2"/>
                </a:solidFill>
              </a:rPr>
              <a:t>Es importante señalar que los resultados académicos de un gran porcentaje de estudiantes, se vieron en desmedro por el alto porcentaje de inasistencia, información proporcionada por el MINEDUC a través de 3 informes sobre trayectoria educativa.</a:t>
            </a:r>
            <a:endParaRPr lang="es-CL" dirty="0">
              <a:solidFill>
                <a:schemeClr val="tx2"/>
              </a:solidFill>
            </a:endParaRPr>
          </a:p>
        </p:txBody>
      </p:sp>
    </p:spTree>
    <p:extLst>
      <p:ext uri="{BB962C8B-B14F-4D97-AF65-F5344CB8AC3E}">
        <p14:creationId xmlns:p14="http://schemas.microsoft.com/office/powerpoint/2010/main" val="323810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p:cNvSpPr/>
          <p:nvPr/>
        </p:nvSpPr>
        <p:spPr>
          <a:xfrm>
            <a:off x="1478280" y="670560"/>
            <a:ext cx="9692640" cy="5507983"/>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v"/>
            </a:pPr>
            <a:r>
              <a:rPr lang="es-ES" dirty="0">
                <a:solidFill>
                  <a:schemeClr val="tx2"/>
                </a:solidFill>
                <a:ea typeface="Calibri" panose="020F0502020204030204" pitchFamily="34" charset="0"/>
                <a:cs typeface="Times New Roman" panose="02020603050405020304" pitchFamily="18" charset="0"/>
              </a:rPr>
              <a:t>El resultado de las encuestas de satisfacción realizadas en cada </a:t>
            </a:r>
            <a:r>
              <a:rPr lang="es-ES" dirty="0" err="1">
                <a:solidFill>
                  <a:schemeClr val="tx2"/>
                </a:solidFill>
                <a:ea typeface="Calibri" panose="020F0502020204030204" pitchFamily="34" charset="0"/>
                <a:cs typeface="Times New Roman" panose="02020603050405020304" pitchFamily="18" charset="0"/>
              </a:rPr>
              <a:t>mentoría</a:t>
            </a:r>
            <a:r>
              <a:rPr lang="es-ES" dirty="0">
                <a:solidFill>
                  <a:schemeClr val="tx2"/>
                </a:solidFill>
                <a:ea typeface="Calibri" panose="020F0502020204030204" pitchFamily="34" charset="0"/>
                <a:cs typeface="Times New Roman" panose="02020603050405020304" pitchFamily="18" charset="0"/>
              </a:rPr>
              <a:t> arroja que un 77% de los docentes considera que las </a:t>
            </a:r>
            <a:r>
              <a:rPr lang="es-ES" dirty="0" err="1">
                <a:solidFill>
                  <a:schemeClr val="tx2"/>
                </a:solidFill>
                <a:ea typeface="Calibri" panose="020F0502020204030204" pitchFamily="34" charset="0"/>
                <a:cs typeface="Times New Roman" panose="02020603050405020304" pitchFamily="18" charset="0"/>
              </a:rPr>
              <a:t>mentorías</a:t>
            </a:r>
            <a:r>
              <a:rPr lang="es-ES" dirty="0">
                <a:solidFill>
                  <a:schemeClr val="tx2"/>
                </a:solidFill>
                <a:ea typeface="Calibri" panose="020F0502020204030204" pitchFamily="34" charset="0"/>
                <a:cs typeface="Times New Roman" panose="02020603050405020304" pitchFamily="18" charset="0"/>
              </a:rPr>
              <a:t> fueron un aporte para su práctica pedagógica, mientras que un 85% opina que esta estrategia de desarrollo profesional docente debe tener continuidad. Respecto a las CAPS el 81% de los docentes considera que las CAPS fueron un aporte para su práctica pedagógica, 86% que el trabajo colaborativo es de utilidad y 88% que esta instancia de desarrollo profesional debe continuar. Recordar que el primer factor que impacta en el logro de aprendizaje de los estudiantes son los docentes, por ello nuestro foco en este año de implementación fueron ellos y ya el próximo año debemos avanzar para medir la implementación de los focos en los estudiantes</a:t>
            </a:r>
            <a:r>
              <a:rPr lang="es-ES" dirty="0" smtClean="0">
                <a:solidFill>
                  <a:schemeClr val="tx2"/>
                </a:solidFill>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v"/>
            </a:pPr>
            <a:r>
              <a:rPr lang="es-ES" dirty="0">
                <a:solidFill>
                  <a:schemeClr val="tx2"/>
                </a:solidFill>
                <a:ea typeface="Calibri" panose="020F0502020204030204" pitchFamily="34" charset="0"/>
                <a:cs typeface="Times New Roman" panose="02020603050405020304" pitchFamily="18" charset="0"/>
              </a:rPr>
              <a:t>El segundo factor que incide en la mejora del aprendizaje de los estudiantes es </a:t>
            </a:r>
            <a:r>
              <a:rPr lang="es-ES" dirty="0" smtClean="0">
                <a:solidFill>
                  <a:schemeClr val="tx2"/>
                </a:solidFill>
                <a:ea typeface="Calibri" panose="020F0502020204030204" pitchFamily="34" charset="0"/>
                <a:cs typeface="Times New Roman" panose="02020603050405020304" pitchFamily="18" charset="0"/>
              </a:rPr>
              <a:t>el </a:t>
            </a:r>
            <a:r>
              <a:rPr lang="es-ES" dirty="0">
                <a:solidFill>
                  <a:schemeClr val="tx2"/>
                </a:solidFill>
                <a:ea typeface="Calibri" panose="020F0502020204030204" pitchFamily="34" charset="0"/>
                <a:cs typeface="Times New Roman" panose="02020603050405020304" pitchFamily="18" charset="0"/>
              </a:rPr>
              <a:t>Liderazgo. Indirectamente nuestras acciones de Liderazgo (elaborar pautas de monitoreo de acciones y medir el impacto) aportaron en la mejora de logros académicos de los estudiantes ya que al implementar una visión estratégica compartida logramos un alto porcentaje de adhesión a nuestro proyecto institucional lo que facilitó recoger información cuantitativa y cualitativa sobre el impacto de nuestras prácticas institucionales; analizar, ordenar y rediseñar nuestro ciclo de mejora continua, fijando metas claras en función del logro de aprendizajes. </a:t>
            </a:r>
            <a:endParaRPr lang="es-CL" dirty="0">
              <a:solidFill>
                <a:schemeClr val="tx2"/>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57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28594-E3E7-4921-BB26-C93A4252F5E9}"/>
              </a:ext>
            </a:extLst>
          </p:cNvPr>
          <p:cNvSpPr>
            <a:spLocks noGrp="1"/>
          </p:cNvSpPr>
          <p:nvPr>
            <p:ph type="ctrTitle"/>
          </p:nvPr>
        </p:nvSpPr>
        <p:spPr/>
        <p:txBody>
          <a:bodyPr rtlCol="0"/>
          <a:lstStyle/>
          <a:p>
            <a:pPr rtl="0"/>
            <a:r>
              <a:rPr lang="es-ES" dirty="0" smtClean="0">
                <a:latin typeface="Impact" panose="020B0806030902050204" pitchFamily="34" charset="0"/>
              </a:rPr>
              <a:t>Convivencia Escolar</a:t>
            </a:r>
            <a:endParaRPr lang="es-ES" cap="none" dirty="0">
              <a:latin typeface="Impact" panose="020B0806030902050204" pitchFamily="34" charset="0"/>
            </a:endParaRPr>
          </a:p>
        </p:txBody>
      </p:sp>
      <p:sp>
        <p:nvSpPr>
          <p:cNvPr id="3" name="Subtítulo 2">
            <a:extLst>
              <a:ext uri="{FF2B5EF4-FFF2-40B4-BE49-F238E27FC236}">
                <a16:creationId xmlns:a16="http://schemas.microsoft.com/office/drawing/2014/main" id="{3BCAE2CE-F5D8-4BB6-A52B-9737F0CA11B5}"/>
              </a:ext>
            </a:extLst>
          </p:cNvPr>
          <p:cNvSpPr>
            <a:spLocks noGrp="1"/>
          </p:cNvSpPr>
          <p:nvPr>
            <p:ph type="subTitle" idx="1"/>
          </p:nvPr>
        </p:nvSpPr>
        <p:spPr>
          <a:xfrm>
            <a:off x="2606040" y="3764280"/>
            <a:ext cx="6905539" cy="1796981"/>
          </a:xfrm>
        </p:spPr>
        <p:txBody>
          <a:bodyPr rtlCol="0">
            <a:noAutofit/>
          </a:bodyPr>
          <a:lstStyle/>
          <a:p>
            <a:pPr rtl="0"/>
            <a:r>
              <a:rPr lang="es-ES" sz="3600" dirty="0" smtClean="0"/>
              <a:t>Foco: desarrollo de habilidades socioemocionales</a:t>
            </a:r>
            <a:endParaRPr lang="es-ES" sz="3600" dirty="0"/>
          </a:p>
        </p:txBody>
      </p:sp>
    </p:spTree>
    <p:extLst>
      <p:ext uri="{BB962C8B-B14F-4D97-AF65-F5344CB8AC3E}">
        <p14:creationId xmlns:p14="http://schemas.microsoft.com/office/powerpoint/2010/main" val="268254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883920"/>
          </a:xfrm>
        </p:spPr>
        <p:txBody>
          <a:bodyPr/>
          <a:lstStyle/>
          <a:p>
            <a:r>
              <a:rPr lang="es-CL" dirty="0" smtClean="0"/>
              <a:t>Aprendizaje Socioemocional (DIA)</a:t>
            </a:r>
            <a:endParaRPr lang="es-CL" dirty="0"/>
          </a:p>
        </p:txBody>
      </p:sp>
      <p:graphicFrame>
        <p:nvGraphicFramePr>
          <p:cNvPr id="3" name="Tabla 2"/>
          <p:cNvGraphicFramePr>
            <a:graphicFrameLocks noGrp="1"/>
          </p:cNvGraphicFramePr>
          <p:nvPr>
            <p:extLst>
              <p:ext uri="{D42A27DB-BD31-4B8C-83A1-F6EECF244321}">
                <p14:modId xmlns:p14="http://schemas.microsoft.com/office/powerpoint/2010/main" val="2596838284"/>
              </p:ext>
            </p:extLst>
          </p:nvPr>
        </p:nvGraphicFramePr>
        <p:xfrm>
          <a:off x="1371600" y="2042160"/>
          <a:ext cx="6484620" cy="4427227"/>
        </p:xfrm>
        <a:graphic>
          <a:graphicData uri="http://schemas.openxmlformats.org/drawingml/2006/table">
            <a:tbl>
              <a:tblPr/>
              <a:tblGrid>
                <a:gridCol w="1157601">
                  <a:extLst>
                    <a:ext uri="{9D8B030D-6E8A-4147-A177-3AD203B41FA5}">
                      <a16:colId xmlns:a16="http://schemas.microsoft.com/office/drawing/2014/main" val="2855982315"/>
                    </a:ext>
                  </a:extLst>
                </a:gridCol>
                <a:gridCol w="799052">
                  <a:extLst>
                    <a:ext uri="{9D8B030D-6E8A-4147-A177-3AD203B41FA5}">
                      <a16:colId xmlns:a16="http://schemas.microsoft.com/office/drawing/2014/main" val="3312042051"/>
                    </a:ext>
                  </a:extLst>
                </a:gridCol>
                <a:gridCol w="758077">
                  <a:extLst>
                    <a:ext uri="{9D8B030D-6E8A-4147-A177-3AD203B41FA5}">
                      <a16:colId xmlns:a16="http://schemas.microsoft.com/office/drawing/2014/main" val="1592686069"/>
                    </a:ext>
                  </a:extLst>
                </a:gridCol>
                <a:gridCol w="932229">
                  <a:extLst>
                    <a:ext uri="{9D8B030D-6E8A-4147-A177-3AD203B41FA5}">
                      <a16:colId xmlns:a16="http://schemas.microsoft.com/office/drawing/2014/main" val="2047600958"/>
                    </a:ext>
                  </a:extLst>
                </a:gridCol>
                <a:gridCol w="1034671">
                  <a:extLst>
                    <a:ext uri="{9D8B030D-6E8A-4147-A177-3AD203B41FA5}">
                      <a16:colId xmlns:a16="http://schemas.microsoft.com/office/drawing/2014/main" val="2188214102"/>
                    </a:ext>
                  </a:extLst>
                </a:gridCol>
                <a:gridCol w="901495">
                  <a:extLst>
                    <a:ext uri="{9D8B030D-6E8A-4147-A177-3AD203B41FA5}">
                      <a16:colId xmlns:a16="http://schemas.microsoft.com/office/drawing/2014/main" val="733606693"/>
                    </a:ext>
                  </a:extLst>
                </a:gridCol>
                <a:gridCol w="901495">
                  <a:extLst>
                    <a:ext uri="{9D8B030D-6E8A-4147-A177-3AD203B41FA5}">
                      <a16:colId xmlns:a16="http://schemas.microsoft.com/office/drawing/2014/main" val="826713027"/>
                    </a:ext>
                  </a:extLst>
                </a:gridCol>
              </a:tblGrid>
              <a:tr h="469869">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Curso</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1" i="0" u="none" strike="noStrike">
                          <a:solidFill>
                            <a:srgbClr val="000000"/>
                          </a:solidFill>
                          <a:effectLst/>
                          <a:latin typeface="Calibri" panose="020F0502020204030204" pitchFamily="34" charset="0"/>
                        </a:rPr>
                        <a:t>ASE Personal Inicial</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1" i="0" u="none" strike="noStrike">
                          <a:solidFill>
                            <a:srgbClr val="000000"/>
                          </a:solidFill>
                          <a:effectLst/>
                          <a:latin typeface="Calibri" panose="020F0502020204030204" pitchFamily="34" charset="0"/>
                        </a:rPr>
                        <a:t>ASE Personal Final</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1" i="0" u="none" strike="noStrike">
                          <a:solidFill>
                            <a:srgbClr val="000000"/>
                          </a:solidFill>
                          <a:effectLst/>
                          <a:latin typeface="Calibri" panose="020F0502020204030204" pitchFamily="34" charset="0"/>
                        </a:rPr>
                        <a:t>ASE Comunitario Inicial</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1" i="0" u="none" strike="noStrike">
                          <a:solidFill>
                            <a:srgbClr val="000000"/>
                          </a:solidFill>
                          <a:effectLst/>
                          <a:latin typeface="Calibri" panose="020F0502020204030204" pitchFamily="34" charset="0"/>
                        </a:rPr>
                        <a:t>ASE Comunitario Final</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1" i="0" u="none" strike="noStrike">
                          <a:solidFill>
                            <a:srgbClr val="000000"/>
                          </a:solidFill>
                          <a:effectLst/>
                          <a:latin typeface="Calibri" panose="020F0502020204030204" pitchFamily="34" charset="0"/>
                        </a:rPr>
                        <a:t>ASE Ciudadano Inicial</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1" i="0" u="none" strike="noStrike">
                          <a:solidFill>
                            <a:srgbClr val="000000"/>
                          </a:solidFill>
                          <a:effectLst/>
                          <a:latin typeface="Calibri" panose="020F0502020204030204" pitchFamily="34" charset="0"/>
                        </a:rPr>
                        <a:t>ASE Ciudadano Inicial</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43579059"/>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4° 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49,05%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70,28%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62,20%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82,50%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76,36%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91,11%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717534482"/>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4°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51,28%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59,35%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70,51%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76,83%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77,71%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89,16%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710530038"/>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5°A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54,01%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dirty="0">
                          <a:solidFill>
                            <a:srgbClr val="000000"/>
                          </a:solidFill>
                          <a:effectLst/>
                          <a:latin typeface="Calibri" panose="020F0502020204030204" pitchFamily="34" charset="0"/>
                        </a:rPr>
                        <a:t>60,98%</a:t>
                      </a:r>
                      <a:endParaRPr lang="es-CL" sz="1200" dirty="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62,50%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63,41%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74,15%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79,13%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738494578"/>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5°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55,56%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64,77%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65,63%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dirty="0">
                          <a:solidFill>
                            <a:srgbClr val="000000"/>
                          </a:solidFill>
                          <a:effectLst/>
                          <a:latin typeface="Calibri" panose="020F0502020204030204" pitchFamily="34" charset="0"/>
                        </a:rPr>
                        <a:t>67,07%</a:t>
                      </a:r>
                      <a:endParaRPr lang="es-CL" sz="1200" dirty="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77,31%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78,59%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3794313023"/>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6° 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49,00%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55,83%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64,10%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66,88%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80,41%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79,17%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066536990"/>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6°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47,47%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50,71%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65,91%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69,23%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75,99%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82,91%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952227036"/>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7° 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53,33%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52,30%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dirty="0">
                          <a:solidFill>
                            <a:srgbClr val="000000"/>
                          </a:solidFill>
                          <a:effectLst/>
                          <a:latin typeface="Calibri" panose="020F0502020204030204" pitchFamily="34" charset="0"/>
                        </a:rPr>
                        <a:t>60,00%</a:t>
                      </a:r>
                      <a:endParaRPr lang="es-CL" sz="1200" dirty="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57,93%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74,64%</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dirty="0">
                          <a:solidFill>
                            <a:srgbClr val="000000"/>
                          </a:solidFill>
                          <a:effectLst/>
                          <a:latin typeface="Calibri" panose="020F0502020204030204" pitchFamily="34" charset="0"/>
                        </a:rPr>
                        <a:t>67,21%</a:t>
                      </a:r>
                      <a:endParaRPr lang="es-CL" sz="1200" dirty="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950488940"/>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7°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60,43%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62,87%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68,29%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75,61%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75,78%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73,17%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424767132"/>
                  </a:ext>
                </a:extLst>
              </a:tr>
              <a:tr h="208282">
                <a:tc>
                  <a:txBody>
                    <a:bodyPr/>
                    <a:lstStyle/>
                    <a:p>
                      <a:pPr algn="ctr" rtl="0" fontAlgn="ctr">
                        <a:spcBef>
                          <a:spcPts val="0"/>
                        </a:spcBef>
                        <a:spcAft>
                          <a:spcPts val="0"/>
                        </a:spcAft>
                      </a:pPr>
                      <a:r>
                        <a:rPr lang="es-CL" sz="700" b="1" i="0" u="none" strike="noStrike" dirty="0">
                          <a:solidFill>
                            <a:srgbClr val="000000"/>
                          </a:solidFill>
                          <a:effectLst/>
                          <a:latin typeface="Calibri" panose="020F0502020204030204" pitchFamily="34" charset="0"/>
                        </a:rPr>
                        <a:t>8° A</a:t>
                      </a:r>
                      <a:endParaRPr lang="es-CL" sz="1200" dirty="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57,45%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55,85%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62,20%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65,79%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72,30%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67,54%</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722800282"/>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8°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62,27%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62,70%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68,60%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77,38%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74,25%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79,63%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266943187"/>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 MEDIO 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52,03%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59,08%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58,54%</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68,29%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69,86%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72,09%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79946782"/>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 MEDIO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63,73%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60,28%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64,71%</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65,00%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78,99%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74,72%</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4158878289"/>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II MEDIO 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63,06%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61,99%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63,13%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73,68%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78,93%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80,99%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678804187"/>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II MEDIO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66,39%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59,57%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65,63%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60,42%</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76,96%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69,44%</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739751193"/>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II MEDIO C</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59,38%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52,85%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65,63%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62,16%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76,56%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74,77%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58098335"/>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III MEDIO A</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69,70%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61,25%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72,73%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65,38%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75,54%</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70,09%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060285946"/>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III MEDIO B</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69,17%</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62,22%</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74,38%</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77,50%</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82,32%</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83,06%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888276791"/>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III MEDIO C</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59,26%</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57,89%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56,25%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63,82%</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69,05%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71,05%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1854074919"/>
                  </a:ext>
                </a:extLst>
              </a:tr>
              <a:tr h="208282">
                <a:tc>
                  <a:txBody>
                    <a:bodyPr/>
                    <a:lstStyle/>
                    <a:p>
                      <a:pPr algn="ctr" rtl="0" fontAlgn="ctr">
                        <a:spcBef>
                          <a:spcPts val="0"/>
                        </a:spcBef>
                        <a:spcAft>
                          <a:spcPts val="0"/>
                        </a:spcAft>
                      </a:pPr>
                      <a:r>
                        <a:rPr lang="es-CL" sz="700" b="1" i="0" u="none" strike="noStrike">
                          <a:solidFill>
                            <a:srgbClr val="000000"/>
                          </a:solidFill>
                          <a:effectLst/>
                          <a:latin typeface="Calibri" panose="020F0502020204030204" pitchFamily="34" charset="0"/>
                        </a:rPr>
                        <a:t>Promedio</a:t>
                      </a:r>
                      <a:endParaRPr lang="es-CL" sz="1200">
                        <a:effectLst/>
                      </a:endParaRPr>
                    </a:p>
                  </a:txBody>
                  <a:tcPr marL="30723" marR="30723" marT="31601" marB="3160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57,92%</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59,49%</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65,05%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68,83%</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rtl="0" fontAlgn="b">
                        <a:spcBef>
                          <a:spcPts val="0"/>
                        </a:spcBef>
                        <a:spcAft>
                          <a:spcPts val="0"/>
                        </a:spcAft>
                      </a:pPr>
                      <a:r>
                        <a:rPr lang="es-CL" sz="700" b="0" i="0" u="none" strike="noStrike">
                          <a:solidFill>
                            <a:srgbClr val="000000"/>
                          </a:solidFill>
                          <a:effectLst/>
                          <a:latin typeface="Calibri" panose="020F0502020204030204" pitchFamily="34" charset="0"/>
                        </a:rPr>
                        <a:t>75,95%</a:t>
                      </a:r>
                      <a:endParaRPr lang="es-CL" sz="120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rtl="0" fontAlgn="b">
                        <a:spcBef>
                          <a:spcPts val="0"/>
                        </a:spcBef>
                        <a:spcAft>
                          <a:spcPts val="0"/>
                        </a:spcAft>
                      </a:pPr>
                      <a:r>
                        <a:rPr lang="es-CL" sz="700" b="0" i="0" u="none" strike="noStrike" dirty="0">
                          <a:solidFill>
                            <a:srgbClr val="000000"/>
                          </a:solidFill>
                          <a:effectLst/>
                          <a:latin typeface="Calibri" panose="020F0502020204030204" pitchFamily="34" charset="0"/>
                        </a:rPr>
                        <a:t>76,88%</a:t>
                      </a:r>
                      <a:endParaRPr lang="es-CL" sz="1200" dirty="0">
                        <a:effectLst/>
                      </a:endParaRPr>
                    </a:p>
                  </a:txBody>
                  <a:tcPr marL="30723" marR="30723" marT="31601" marB="31601"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827795761"/>
                  </a:ext>
                </a:extLst>
              </a:tr>
            </a:tbl>
          </a:graphicData>
        </a:graphic>
      </p:graphicFrame>
      <p:sp>
        <p:nvSpPr>
          <p:cNvPr id="4" name="Rectangle 1"/>
          <p:cNvSpPr>
            <a:spLocks noChangeArrowheads="1"/>
          </p:cNvSpPr>
          <p:nvPr/>
        </p:nvSpPr>
        <p:spPr bwMode="auto">
          <a:xfrm>
            <a:off x="725805" y="19745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smtClean="0">
                <a:ln>
                  <a:noFill/>
                </a:ln>
                <a:solidFill>
                  <a:srgbClr val="000000"/>
                </a:solidFill>
                <a:effectLst/>
                <a:latin typeface="Calibri" panose="020F0502020204030204" pitchFamily="34" charset="0"/>
                <a:cs typeface="Calibri" panose="020F0502020204030204" pitchFamily="34" charset="0"/>
              </a:rPr>
              <a:t>A continuación, se presentan resultados detallados, que permiten generar un análisis más específico para comprender el bajo impacto evidenciado respecto al ASE de los estudiantes.</a:t>
            </a:r>
            <a:endParaRPr kumimoji="0" lang="es-CL" altLang="es-CL" sz="800" b="0" i="0" u="none" strike="noStrike" cap="none" normalizeH="0" baseline="0" dirty="0" smtClean="0">
              <a:ln>
                <a:noFill/>
              </a:ln>
              <a:solidFill>
                <a:schemeClr val="tx1"/>
              </a:solidFill>
              <a:effectLst/>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CL" altLang="es-CL" sz="1800" b="0" i="0" u="none" strike="noStrike" cap="none" normalizeH="0" baseline="0" dirty="0" smtClean="0">
                <a:ln>
                  <a:noFill/>
                </a:ln>
                <a:solidFill>
                  <a:schemeClr val="tx1"/>
                </a:solidFill>
                <a:effectLst/>
                <a:latin typeface="Arial" panose="020B0604020202020204" pitchFamily="34" charset="0"/>
              </a:rPr>
              <a:t/>
            </a:r>
            <a:br>
              <a:rPr kumimoji="0" lang="es-CL" altLang="es-CL" sz="1800" b="0" i="0" u="none" strike="noStrike" cap="none" normalizeH="0" baseline="0" dirty="0" smtClean="0">
                <a:ln>
                  <a:noFill/>
                </a:ln>
                <a:solidFill>
                  <a:schemeClr val="tx1"/>
                </a:solidFill>
                <a:effectLst/>
                <a:latin typeface="Arial" panose="020B0604020202020204" pitchFamily="34" charset="0"/>
              </a:rPr>
            </a:br>
            <a:endParaRPr kumimoji="0" lang="es-CL" altLang="es-CL" sz="1800" b="0" i="0" u="none" strike="noStrike" cap="none" normalizeH="0" baseline="0" dirty="0" smtClean="0">
              <a:ln>
                <a:noFill/>
              </a:ln>
              <a:solidFill>
                <a:schemeClr val="tx1"/>
              </a:solidFill>
              <a:effectLst/>
              <a:latin typeface="Arial" panose="020B0604020202020204"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CL" altLang="es-CL"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8046720" y="2133599"/>
            <a:ext cx="3383280" cy="4023361"/>
          </a:xfrm>
          <a:prstGeom prst="rect">
            <a:avLst/>
          </a:prstGeom>
        </p:spPr>
      </p:pic>
    </p:spTree>
    <p:extLst>
      <p:ext uri="{BB962C8B-B14F-4D97-AF65-F5344CB8AC3E}">
        <p14:creationId xmlns:p14="http://schemas.microsoft.com/office/powerpoint/2010/main" val="2273367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4480" y="213360"/>
            <a:ext cx="9517380" cy="1150620"/>
          </a:xfrm>
        </p:spPr>
        <p:txBody>
          <a:bodyPr>
            <a:normAutofit fontScale="90000"/>
          </a:bodyPr>
          <a:lstStyle/>
          <a:p>
            <a:pPr algn="ctr"/>
            <a:r>
              <a:rPr lang="es-CL" dirty="0" smtClean="0"/>
              <a:t>Implementación de programa de habilidades Socioemocionales</a:t>
            </a:r>
            <a:endParaRPr lang="es-CL" dirty="0"/>
          </a:p>
        </p:txBody>
      </p:sp>
      <p:pic>
        <p:nvPicPr>
          <p:cNvPr id="6146" name="Picture 2" descr="Gráfico de las respuestas de Formularios. Título de la pregunta: El Programa permitió desarrollar mis habilidades socioemocionales (autoconciencia, autorregulación, conciencia del otro, habilidades sociales y toma responsable de decisiones).. Número de respuestas: 586 respuest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45" y="1524001"/>
            <a:ext cx="5446395" cy="239268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Gráfico de las respuestas de Formularios. Título de la pregunta: El Programa permitió mejorar el clima de convivencia escolar.. Número de respuestas: 581 respuest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460" y="1524001"/>
            <a:ext cx="5135880" cy="239268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ráfico de las respuestas de Formularios. Título de la pregunta: Considero que el programa me permitió  favorecer la incorporación de estas habilidades en mi práctica docente.. Número de respuestas: 20 respuest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145" y="4076702"/>
            <a:ext cx="5488305"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Gráfico de las respuestas de Formularios. Título de la pregunta: Considero que el programa de habilidades socioemocionales tuvo un impacto positivo en los y las estudiantes, respecto al desarrollo de habilidades socioemocionales.. Número de respuestas: 20 respuesta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8460" y="4076702"/>
            <a:ext cx="513588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952662"/>
      </p:ext>
    </p:extLst>
  </p:cSld>
  <p:clrMapOvr>
    <a:masterClrMapping/>
  </p:clrMapOvr>
</p:sld>
</file>

<file path=ppt/theme/theme1.xml><?xml version="1.0" encoding="utf-8"?>
<a:theme xmlns:a="http://schemas.openxmlformats.org/drawingml/2006/main" name="Recorte">
  <a:themeElements>
    <a:clrScheme name="Custom 27">
      <a:dk1>
        <a:sysClr val="windowText" lastClr="000000"/>
      </a:dk1>
      <a:lt1>
        <a:sysClr val="window" lastClr="FFFFFF"/>
      </a:lt1>
      <a:dk2>
        <a:srgbClr val="1F497D"/>
      </a:dk2>
      <a:lt2>
        <a:srgbClr val="EEECE1"/>
      </a:lt2>
      <a:accent1>
        <a:srgbClr val="4F81BD"/>
      </a:accent1>
      <a:accent2>
        <a:srgbClr val="C0504D"/>
      </a:accent2>
      <a:accent3>
        <a:srgbClr val="76923C"/>
      </a:accent3>
      <a:accent4>
        <a:srgbClr val="8064A2"/>
      </a:accent4>
      <a:accent5>
        <a:srgbClr val="4BACC6"/>
      </a:accent5>
      <a:accent6>
        <a:srgbClr val="F79646"/>
      </a:accent6>
      <a:hlink>
        <a:srgbClr val="0000FF"/>
      </a:hlink>
      <a:folHlink>
        <a:srgbClr val="800080"/>
      </a:folHlink>
    </a:clrScheme>
    <a:fontScheme name="Custom 9">
      <a:majorFont>
        <a:latin typeface="Impact"/>
        <a:ea typeface=""/>
        <a:cs typeface=""/>
      </a:majorFont>
      <a:minorFont>
        <a:latin typeface="Arial"/>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Office_30307896_TF22874644" id="{98DC1231-51BD-46F1-99CD-C69FA1A1F24B}" vid="{8E840EAD-9C85-40B5-A9DA-493DE6628EE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C31DB6-321D-4487-B0E2-6DD8623328A9}">
  <ds:schemaRefs>
    <ds:schemaRef ds:uri="http://schemas.microsoft.com/sharepoint/v3/contenttype/forms"/>
  </ds:schemaRefs>
</ds:datastoreItem>
</file>

<file path=customXml/itemProps2.xml><?xml version="1.0" encoding="utf-8"?>
<ds:datastoreItem xmlns:ds="http://schemas.openxmlformats.org/officeDocument/2006/customXml" ds:itemID="{B385ACAB-C996-4B2F-9E78-9D032D37D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8E1E7B-2E87-4FF3-8F3F-2C35BCD32914}">
  <ds:schemaRefs>
    <ds:schemaRef ds:uri="6dc4bcd6-49db-4c07-9060-8acfc67cef9f"/>
    <ds:schemaRef ds:uri="fb0879af-3eba-417a-a55a-ffe6dcd6ca77"/>
    <ds:schemaRef ds:uri="http://www.w3.org/XML/1998/namespace"/>
    <ds:schemaRef ds:uri="http://schemas.microsoft.com/office/2006/documentManagement/types"/>
    <ds:schemaRef ds:uri="http://schemas.microsoft.com/office/2006/metadata/properties"/>
    <ds:schemaRef ds:uri="http://purl.org/dc/dcmitype/"/>
    <ds:schemaRef ds:uri="http://purl.org/dc/elements/1.1/"/>
    <ds:schemaRef ds:uri="http://schemas.microsoft.com/sharepoint/v3"/>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Tarjetas coleccionables</Template>
  <TotalTime>0</TotalTime>
  <Words>2135</Words>
  <Application>Microsoft Office PowerPoint</Application>
  <PresentationFormat>Panorámica</PresentationFormat>
  <Paragraphs>225</Paragraphs>
  <Slides>20</Slides>
  <Notes>5</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30" baseType="lpstr">
      <vt:lpstr>Arial</vt:lpstr>
      <vt:lpstr>Calibri</vt:lpstr>
      <vt:lpstr>Cambria</vt:lpstr>
      <vt:lpstr>Franklin Gothic Book</vt:lpstr>
      <vt:lpstr>Impact</vt:lpstr>
      <vt:lpstr>MS Mincho</vt:lpstr>
      <vt:lpstr>Times New Roman</vt:lpstr>
      <vt:lpstr>Wingdings</vt:lpstr>
      <vt:lpstr>Recorte</vt:lpstr>
      <vt:lpstr>Hoja de cálculo</vt:lpstr>
      <vt:lpstr>CUENTA PÚBLICA 2023</vt:lpstr>
      <vt:lpstr>GESTIÓN PEDAGÓGICA. Datos cuantitativos </vt:lpstr>
      <vt:lpstr>Presentación de PowerPoint</vt:lpstr>
      <vt:lpstr>Avance en la brecha de aprendizaje</vt:lpstr>
      <vt:lpstr>Gestión pedagógica. Datos cualitativos</vt:lpstr>
      <vt:lpstr>Presentación de PowerPoint</vt:lpstr>
      <vt:lpstr>Convivencia Escolar</vt:lpstr>
      <vt:lpstr>Aprendizaje Socioemocional (DIA)</vt:lpstr>
      <vt:lpstr>Implementación de programa de habilidades Socioemocionales</vt:lpstr>
      <vt:lpstr>Presentación de PowerPoint</vt:lpstr>
      <vt:lpstr>Presentación de PowerPoint</vt:lpstr>
      <vt:lpstr>LIDERAZGO</vt:lpstr>
      <vt:lpstr>La implementación de pautas de monitoreo sirvió para:</vt:lpstr>
      <vt:lpstr>Gestión de Recursos</vt:lpstr>
      <vt:lpstr> TOTAL DE INGRESOS AÑO 2022: $ 2.562.321.018 </vt:lpstr>
      <vt:lpstr>TOTAL DE GASTOS AÑO 2022: $  2.342.117.955.    </vt:lpstr>
      <vt:lpstr>Presentación de PowerPoint</vt:lpstr>
      <vt:lpstr>Análisis Cualitativo</vt:lpstr>
      <vt:lpstr>Presentación de PowerPoint</vt:lpstr>
      <vt:lpstr> 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2023-03-20T11:13:17Z</dcterms:created>
  <dcterms:modified xsi:type="dcterms:W3CDTF">2023-03-29T20:46:03Z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