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7" r:id="rId6"/>
    <p:sldId id="261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68" r:id="rId2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1144" autoAdjust="0"/>
  </p:normalViewPr>
  <p:slideViewPr>
    <p:cSldViewPr snapToGrid="0">
      <p:cViewPr varScale="1">
        <p:scale>
          <a:sx n="66" d="100"/>
          <a:sy n="66" d="100"/>
        </p:scale>
        <p:origin x="93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C23686-56D6-4482-B4E3-3F9784E8899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5" csCatId="accent1" phldr="1"/>
      <dgm:spPr/>
      <dgm:t>
        <a:bodyPr rtlCol="0"/>
        <a:lstStyle/>
        <a:p>
          <a:pPr rtl="0"/>
          <a:endParaRPr lang="en-US"/>
        </a:p>
      </dgm:t>
    </dgm:pt>
    <dgm:pt modelId="{666F1301-07F7-4F1E-88B9-30CCDFF34C22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es-ES" sz="2000" b="1" noProof="0" dirty="0" smtClean="0"/>
            <a:t>LENGUAJE</a:t>
          </a:r>
          <a:endParaRPr lang="es-ES" sz="2000" b="1" noProof="0" dirty="0"/>
        </a:p>
      </dgm:t>
    </dgm:pt>
    <dgm:pt modelId="{48B1B5E3-336B-4618-B3E0-EEC37F417F42}" type="parTrans" cxnId="{70BD86B9-A297-4D90-B59D-12F1AB3DD124}">
      <dgm:prSet/>
      <dgm:spPr/>
      <dgm:t>
        <a:bodyPr rtlCol="0"/>
        <a:lstStyle/>
        <a:p>
          <a:pPr rtl="0"/>
          <a:endParaRPr lang="es-ES" noProof="0" dirty="0"/>
        </a:p>
      </dgm:t>
    </dgm:pt>
    <dgm:pt modelId="{1CCA38C8-B866-440C-8B7A-A6514DD31A53}" type="sibTrans" cxnId="{70BD86B9-A297-4D90-B59D-12F1AB3DD124}">
      <dgm:prSet/>
      <dgm:spPr/>
      <dgm:t>
        <a:bodyPr rtlCol="0"/>
        <a:lstStyle/>
        <a:p>
          <a:pPr rtl="0"/>
          <a:endParaRPr lang="es-ES" noProof="0" dirty="0"/>
        </a:p>
      </dgm:t>
    </dgm:pt>
    <dgm:pt modelId="{FAB24D57-B1C7-4D8E-AC64-2B894434FD26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es-ES" sz="1400" noProof="0" dirty="0" smtClean="0"/>
            <a:t>9% de un total de 1061 estudiantes</a:t>
          </a:r>
          <a:endParaRPr lang="es-ES" sz="1400" noProof="0" dirty="0"/>
        </a:p>
      </dgm:t>
    </dgm:pt>
    <dgm:pt modelId="{CD0FD54E-5BBF-4E82-865D-51354C8CDCA2}" type="parTrans" cxnId="{A38FED00-85A7-427C-9360-47C26F9AB789}">
      <dgm:prSet/>
      <dgm:spPr/>
      <dgm:t>
        <a:bodyPr rtlCol="0"/>
        <a:lstStyle/>
        <a:p>
          <a:pPr rtl="0"/>
          <a:endParaRPr lang="es-ES" noProof="0" dirty="0"/>
        </a:p>
      </dgm:t>
    </dgm:pt>
    <dgm:pt modelId="{B23B556F-AEFB-447F-8725-D19838C91DE9}" type="sibTrans" cxnId="{A38FED00-85A7-427C-9360-47C26F9AB789}">
      <dgm:prSet/>
      <dgm:spPr/>
      <dgm:t>
        <a:bodyPr rtlCol="0"/>
        <a:lstStyle/>
        <a:p>
          <a:pPr rtl="0"/>
          <a:endParaRPr lang="es-ES" noProof="0" dirty="0"/>
        </a:p>
      </dgm:t>
    </dgm:pt>
    <dgm:pt modelId="{CB88D0C4-6C39-4629-9DEF-57288A3EBE4C}">
      <dgm:prSet phldrT="[Text]" custT="1"/>
      <dgm:spPr>
        <a:ln>
          <a:noFill/>
        </a:ln>
      </dgm:spPr>
      <dgm:t>
        <a:bodyPr rtlCol="0"/>
        <a:lstStyle/>
        <a:p>
          <a:pPr rtl="0"/>
          <a:endParaRPr lang="es-ES" sz="2000" b="1" i="0" noProof="0" dirty="0" smtClean="0"/>
        </a:p>
        <a:p>
          <a:pPr rtl="0"/>
          <a:r>
            <a:rPr lang="es-ES" sz="2000" b="1" i="0" noProof="0" dirty="0" smtClean="0"/>
            <a:t>MATEMÁTICA</a:t>
          </a:r>
          <a:r>
            <a:rPr lang="es-ES" sz="2000" b="1" i="0" noProof="0" dirty="0"/>
            <a:t> </a:t>
          </a:r>
          <a:endParaRPr lang="es-ES" sz="2000" noProof="0" dirty="0"/>
        </a:p>
      </dgm:t>
    </dgm:pt>
    <dgm:pt modelId="{1A5BA4AE-234F-486F-B65A-ABB37EC6EDAF}" type="parTrans" cxnId="{7B18691A-FAB3-4686-A97D-DF2644B3F9A6}">
      <dgm:prSet/>
      <dgm:spPr/>
      <dgm:t>
        <a:bodyPr rtlCol="0"/>
        <a:lstStyle/>
        <a:p>
          <a:pPr rtl="0"/>
          <a:endParaRPr lang="es-ES" noProof="0" dirty="0"/>
        </a:p>
      </dgm:t>
    </dgm:pt>
    <dgm:pt modelId="{7ADFA01E-1246-464F-8347-8DA3C53B199C}" type="sibTrans" cxnId="{7B18691A-FAB3-4686-A97D-DF2644B3F9A6}">
      <dgm:prSet/>
      <dgm:spPr/>
      <dgm:t>
        <a:bodyPr rtlCol="0"/>
        <a:lstStyle/>
        <a:p>
          <a:pPr rtl="0"/>
          <a:endParaRPr lang="es-ES" noProof="0" dirty="0"/>
        </a:p>
      </dgm:t>
    </dgm:pt>
    <dgm:pt modelId="{B35207EC-8A84-45E2-822E-30EC4F991BE5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es-ES" sz="1400" noProof="0" dirty="0" smtClean="0"/>
            <a:t>20% de un total de 1061 estudiantes</a:t>
          </a:r>
          <a:endParaRPr lang="es-ES" sz="1400" noProof="0" dirty="0"/>
        </a:p>
      </dgm:t>
    </dgm:pt>
    <dgm:pt modelId="{98AF3B30-53E4-48D8-9030-4BA4DD6814FB}" type="parTrans" cxnId="{E56D384D-0A6A-4CCA-BA88-B89DDB425E0F}">
      <dgm:prSet/>
      <dgm:spPr/>
      <dgm:t>
        <a:bodyPr rtlCol="0"/>
        <a:lstStyle/>
        <a:p>
          <a:pPr rtl="0"/>
          <a:endParaRPr lang="es-ES" noProof="0" dirty="0"/>
        </a:p>
      </dgm:t>
    </dgm:pt>
    <dgm:pt modelId="{CC5C0F74-5CFA-4E95-A7C9-A61FC467CCF3}" type="sibTrans" cxnId="{E56D384D-0A6A-4CCA-BA88-B89DDB425E0F}">
      <dgm:prSet/>
      <dgm:spPr/>
      <dgm:t>
        <a:bodyPr rtlCol="0"/>
        <a:lstStyle/>
        <a:p>
          <a:pPr rtl="0"/>
          <a:endParaRPr lang="es-ES" noProof="0" dirty="0"/>
        </a:p>
      </dgm:t>
    </dgm:pt>
    <dgm:pt modelId="{07DC5EEB-1654-4ECB-A96A-EED4BE9D4BB4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es-ES" sz="2000" b="1" noProof="0" dirty="0" smtClean="0"/>
            <a:t>CIENCIAS</a:t>
          </a:r>
          <a:endParaRPr lang="es-ES" sz="2000" b="1" noProof="0" dirty="0"/>
        </a:p>
      </dgm:t>
    </dgm:pt>
    <dgm:pt modelId="{0B98E39A-7037-46A6-8799-DDA1D4C4A2D3}" type="parTrans" cxnId="{A3496BEC-7D4E-41F2-B6B2-38A84003D33E}">
      <dgm:prSet/>
      <dgm:spPr/>
      <dgm:t>
        <a:bodyPr rtlCol="0"/>
        <a:lstStyle/>
        <a:p>
          <a:pPr rtl="0"/>
          <a:endParaRPr lang="es-ES" noProof="0" dirty="0"/>
        </a:p>
      </dgm:t>
    </dgm:pt>
    <dgm:pt modelId="{42EB8256-925E-4B15-B238-A97EE64E9CC8}" type="sibTrans" cxnId="{A3496BEC-7D4E-41F2-B6B2-38A84003D33E}">
      <dgm:prSet/>
      <dgm:spPr/>
      <dgm:t>
        <a:bodyPr rtlCol="0"/>
        <a:lstStyle/>
        <a:p>
          <a:pPr rtl="0"/>
          <a:endParaRPr lang="es-ES" noProof="0" dirty="0"/>
        </a:p>
      </dgm:t>
    </dgm:pt>
    <dgm:pt modelId="{A4D5A457-886F-42EF-B4E7-69B609D8F88F}">
      <dgm:prSet phldrT="[Text]" custT="1"/>
      <dgm:spPr>
        <a:ln>
          <a:noFill/>
        </a:ln>
      </dgm:spPr>
      <dgm:t>
        <a:bodyPr rtlCol="0"/>
        <a:lstStyle/>
        <a:p>
          <a:pPr rtl="0"/>
          <a:r>
            <a:rPr lang="es-ES" sz="1400" noProof="0" dirty="0" smtClean="0"/>
            <a:t>16% de un total de 1061 estudiantes</a:t>
          </a:r>
          <a:endParaRPr lang="es-ES" sz="1400" noProof="0" dirty="0"/>
        </a:p>
      </dgm:t>
    </dgm:pt>
    <dgm:pt modelId="{2BE0F2D0-A38B-4B09-BF77-E82C9CCE1007}" type="sibTrans" cxnId="{F78AAD78-4CA1-4A2A-9799-CACE880CEC0E}">
      <dgm:prSet/>
      <dgm:spPr/>
      <dgm:t>
        <a:bodyPr rtlCol="0"/>
        <a:lstStyle/>
        <a:p>
          <a:pPr rtl="0"/>
          <a:endParaRPr lang="es-ES" noProof="0" dirty="0"/>
        </a:p>
      </dgm:t>
    </dgm:pt>
    <dgm:pt modelId="{BCA798BD-A9FA-4E5E-91AB-D66082D47D5C}" type="parTrans" cxnId="{F78AAD78-4CA1-4A2A-9799-CACE880CEC0E}">
      <dgm:prSet/>
      <dgm:spPr/>
      <dgm:t>
        <a:bodyPr rtlCol="0"/>
        <a:lstStyle/>
        <a:p>
          <a:pPr rtl="0"/>
          <a:endParaRPr lang="es-ES" noProof="0" dirty="0"/>
        </a:p>
      </dgm:t>
    </dgm:pt>
    <dgm:pt modelId="{392BD774-C085-4A5F-9A51-A7B763656626}" type="pres">
      <dgm:prSet presAssocID="{1EC23686-56D6-4482-B4E3-3F9784E8899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EC3CA56C-2533-45D2-85BC-E16849296D3E}" type="pres">
      <dgm:prSet presAssocID="{666F1301-07F7-4F1E-88B9-30CCDFF34C22}" presName="root" presStyleCnt="0"/>
      <dgm:spPr/>
    </dgm:pt>
    <dgm:pt modelId="{F40B5046-211D-4901-86A8-F98D975458E3}" type="pres">
      <dgm:prSet presAssocID="{666F1301-07F7-4F1E-88B9-30CCDFF34C22}" presName="rootComposite" presStyleCnt="0"/>
      <dgm:spPr/>
    </dgm:pt>
    <dgm:pt modelId="{6D1E6A60-BF22-4A28-AB71-D6FBD55F6255}" type="pres">
      <dgm:prSet presAssocID="{666F1301-07F7-4F1E-88B9-30CCDFF34C22}" presName="rootText" presStyleLbl="node1" presStyleIdx="0" presStyleCnt="3"/>
      <dgm:spPr/>
      <dgm:t>
        <a:bodyPr/>
        <a:lstStyle/>
        <a:p>
          <a:endParaRPr lang="es-ES"/>
        </a:p>
      </dgm:t>
    </dgm:pt>
    <dgm:pt modelId="{E4C8305A-487D-4C6D-90DF-F56360EE1B54}" type="pres">
      <dgm:prSet presAssocID="{666F1301-07F7-4F1E-88B9-30CCDFF34C22}" presName="rootConnector" presStyleLbl="node1" presStyleIdx="0" presStyleCnt="3"/>
      <dgm:spPr/>
      <dgm:t>
        <a:bodyPr/>
        <a:lstStyle/>
        <a:p>
          <a:endParaRPr lang="es-ES"/>
        </a:p>
      </dgm:t>
    </dgm:pt>
    <dgm:pt modelId="{517B4218-665E-4E62-8B0C-466D8E32709A}" type="pres">
      <dgm:prSet presAssocID="{666F1301-07F7-4F1E-88B9-30CCDFF34C22}" presName="childShape" presStyleCnt="0"/>
      <dgm:spPr/>
    </dgm:pt>
    <dgm:pt modelId="{BBF534DB-5C7C-4508-A8A3-720B3945AF68}" type="pres">
      <dgm:prSet presAssocID="{CD0FD54E-5BBF-4E82-865D-51354C8CDCA2}" presName="Name13" presStyleLbl="parChTrans1D2" presStyleIdx="0" presStyleCnt="3"/>
      <dgm:spPr/>
      <dgm:t>
        <a:bodyPr/>
        <a:lstStyle/>
        <a:p>
          <a:endParaRPr lang="es-ES"/>
        </a:p>
      </dgm:t>
    </dgm:pt>
    <dgm:pt modelId="{AC0E1D88-1704-4366-8415-80DDA39920D2}" type="pres">
      <dgm:prSet presAssocID="{FAB24D57-B1C7-4D8E-AC64-2B894434FD26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F6EEDEA-1FBD-4029-8FB6-247AB0A85F73}" type="pres">
      <dgm:prSet presAssocID="{CB88D0C4-6C39-4629-9DEF-57288A3EBE4C}" presName="root" presStyleCnt="0"/>
      <dgm:spPr/>
    </dgm:pt>
    <dgm:pt modelId="{7F6B875F-7DEB-4CB6-AD0F-9A5170395430}" type="pres">
      <dgm:prSet presAssocID="{CB88D0C4-6C39-4629-9DEF-57288A3EBE4C}" presName="rootComposite" presStyleCnt="0"/>
      <dgm:spPr/>
    </dgm:pt>
    <dgm:pt modelId="{6FF0EC8A-23B1-41C4-A62B-2F13CC32819F}" type="pres">
      <dgm:prSet presAssocID="{CB88D0C4-6C39-4629-9DEF-57288A3EBE4C}" presName="rootText" presStyleLbl="node1" presStyleIdx="1" presStyleCnt="3"/>
      <dgm:spPr/>
      <dgm:t>
        <a:bodyPr/>
        <a:lstStyle/>
        <a:p>
          <a:endParaRPr lang="es-ES"/>
        </a:p>
      </dgm:t>
    </dgm:pt>
    <dgm:pt modelId="{C9DEFF5E-C7D5-41E1-B35C-96D814C6D1E1}" type="pres">
      <dgm:prSet presAssocID="{CB88D0C4-6C39-4629-9DEF-57288A3EBE4C}" presName="rootConnector" presStyleLbl="node1" presStyleIdx="1" presStyleCnt="3"/>
      <dgm:spPr/>
      <dgm:t>
        <a:bodyPr/>
        <a:lstStyle/>
        <a:p>
          <a:endParaRPr lang="es-ES"/>
        </a:p>
      </dgm:t>
    </dgm:pt>
    <dgm:pt modelId="{AAB00052-2492-4EDA-A470-5B3B2B8BA5AE}" type="pres">
      <dgm:prSet presAssocID="{CB88D0C4-6C39-4629-9DEF-57288A3EBE4C}" presName="childShape" presStyleCnt="0"/>
      <dgm:spPr/>
    </dgm:pt>
    <dgm:pt modelId="{6C5F0676-2961-474B-BBB1-9A0AC71F42F2}" type="pres">
      <dgm:prSet presAssocID="{98AF3B30-53E4-48D8-9030-4BA4DD6814FB}" presName="Name13" presStyleLbl="parChTrans1D2" presStyleIdx="1" presStyleCnt="3"/>
      <dgm:spPr/>
      <dgm:t>
        <a:bodyPr/>
        <a:lstStyle/>
        <a:p>
          <a:endParaRPr lang="es-ES"/>
        </a:p>
      </dgm:t>
    </dgm:pt>
    <dgm:pt modelId="{1C30A876-0563-4AB6-B117-43754FE8A966}" type="pres">
      <dgm:prSet presAssocID="{B35207EC-8A84-45E2-822E-30EC4F991BE5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51B10B-B87F-495A-B211-C931B11F18F5}" type="pres">
      <dgm:prSet presAssocID="{07DC5EEB-1654-4ECB-A96A-EED4BE9D4BB4}" presName="root" presStyleCnt="0"/>
      <dgm:spPr/>
    </dgm:pt>
    <dgm:pt modelId="{D64F365A-2A6A-4937-AC8F-C8B959747F01}" type="pres">
      <dgm:prSet presAssocID="{07DC5EEB-1654-4ECB-A96A-EED4BE9D4BB4}" presName="rootComposite" presStyleCnt="0"/>
      <dgm:spPr/>
    </dgm:pt>
    <dgm:pt modelId="{DC68E120-BA63-400C-B1ED-4D52C1E309EC}" type="pres">
      <dgm:prSet presAssocID="{07DC5EEB-1654-4ECB-A96A-EED4BE9D4BB4}" presName="rootText" presStyleLbl="node1" presStyleIdx="2" presStyleCnt="3" custLinFactNeighborY="1220"/>
      <dgm:spPr/>
      <dgm:t>
        <a:bodyPr/>
        <a:lstStyle/>
        <a:p>
          <a:endParaRPr lang="es-ES"/>
        </a:p>
      </dgm:t>
    </dgm:pt>
    <dgm:pt modelId="{DAEEA9AD-488E-4842-838A-3E710A695A10}" type="pres">
      <dgm:prSet presAssocID="{07DC5EEB-1654-4ECB-A96A-EED4BE9D4BB4}" presName="rootConnector" presStyleLbl="node1" presStyleIdx="2" presStyleCnt="3"/>
      <dgm:spPr/>
      <dgm:t>
        <a:bodyPr/>
        <a:lstStyle/>
        <a:p>
          <a:endParaRPr lang="es-ES"/>
        </a:p>
      </dgm:t>
    </dgm:pt>
    <dgm:pt modelId="{06820FA1-59BF-4ED2-8C11-4EB88035DAD2}" type="pres">
      <dgm:prSet presAssocID="{07DC5EEB-1654-4ECB-A96A-EED4BE9D4BB4}" presName="childShape" presStyleCnt="0"/>
      <dgm:spPr/>
    </dgm:pt>
    <dgm:pt modelId="{B5198F5F-18F7-4782-AB68-03BD25DC9507}" type="pres">
      <dgm:prSet presAssocID="{BCA798BD-A9FA-4E5E-91AB-D66082D47D5C}" presName="Name13" presStyleLbl="parChTrans1D2" presStyleIdx="2" presStyleCnt="3"/>
      <dgm:spPr/>
      <dgm:t>
        <a:bodyPr/>
        <a:lstStyle/>
        <a:p>
          <a:endParaRPr lang="es-ES"/>
        </a:p>
      </dgm:t>
    </dgm:pt>
    <dgm:pt modelId="{7CC29F92-D164-4FCA-9280-3FD56ACC8821}" type="pres">
      <dgm:prSet presAssocID="{A4D5A457-886F-42EF-B4E7-69B609D8F88F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78AAD78-4CA1-4A2A-9799-CACE880CEC0E}" srcId="{07DC5EEB-1654-4ECB-A96A-EED4BE9D4BB4}" destId="{A4D5A457-886F-42EF-B4E7-69B609D8F88F}" srcOrd="0" destOrd="0" parTransId="{BCA798BD-A9FA-4E5E-91AB-D66082D47D5C}" sibTransId="{2BE0F2D0-A38B-4B09-BF77-E82C9CCE1007}"/>
    <dgm:cxn modelId="{9C9E167B-D9C8-4A81-9585-88F964B314CA}" type="presOf" srcId="{FAB24D57-B1C7-4D8E-AC64-2B894434FD26}" destId="{AC0E1D88-1704-4366-8415-80DDA39920D2}" srcOrd="0" destOrd="0" presId="urn:microsoft.com/office/officeart/2005/8/layout/hierarchy3"/>
    <dgm:cxn modelId="{70BD86B9-A297-4D90-B59D-12F1AB3DD124}" srcId="{1EC23686-56D6-4482-B4E3-3F9784E88994}" destId="{666F1301-07F7-4F1E-88B9-30CCDFF34C22}" srcOrd="0" destOrd="0" parTransId="{48B1B5E3-336B-4618-B3E0-EEC37F417F42}" sibTransId="{1CCA38C8-B866-440C-8B7A-A6514DD31A53}"/>
    <dgm:cxn modelId="{928EB900-D973-4288-998A-8B788458416E}" type="presOf" srcId="{CB88D0C4-6C39-4629-9DEF-57288A3EBE4C}" destId="{6FF0EC8A-23B1-41C4-A62B-2F13CC32819F}" srcOrd="0" destOrd="0" presId="urn:microsoft.com/office/officeart/2005/8/layout/hierarchy3"/>
    <dgm:cxn modelId="{1A99ACB1-BCF9-4FC9-9DB0-770B28D6E606}" type="presOf" srcId="{B35207EC-8A84-45E2-822E-30EC4F991BE5}" destId="{1C30A876-0563-4AB6-B117-43754FE8A966}" srcOrd="0" destOrd="0" presId="urn:microsoft.com/office/officeart/2005/8/layout/hierarchy3"/>
    <dgm:cxn modelId="{A3496BEC-7D4E-41F2-B6B2-38A84003D33E}" srcId="{1EC23686-56D6-4482-B4E3-3F9784E88994}" destId="{07DC5EEB-1654-4ECB-A96A-EED4BE9D4BB4}" srcOrd="2" destOrd="0" parTransId="{0B98E39A-7037-46A6-8799-DDA1D4C4A2D3}" sibTransId="{42EB8256-925E-4B15-B238-A97EE64E9CC8}"/>
    <dgm:cxn modelId="{99D00E51-AF23-4D38-B3A1-16B8214919B6}" type="presOf" srcId="{07DC5EEB-1654-4ECB-A96A-EED4BE9D4BB4}" destId="{DC68E120-BA63-400C-B1ED-4D52C1E309EC}" srcOrd="0" destOrd="0" presId="urn:microsoft.com/office/officeart/2005/8/layout/hierarchy3"/>
    <dgm:cxn modelId="{7B18691A-FAB3-4686-A97D-DF2644B3F9A6}" srcId="{1EC23686-56D6-4482-B4E3-3F9784E88994}" destId="{CB88D0C4-6C39-4629-9DEF-57288A3EBE4C}" srcOrd="1" destOrd="0" parTransId="{1A5BA4AE-234F-486F-B65A-ABB37EC6EDAF}" sibTransId="{7ADFA01E-1246-464F-8347-8DA3C53B199C}"/>
    <dgm:cxn modelId="{89131E2B-2263-437F-B1FF-6434B18FFDB2}" type="presOf" srcId="{BCA798BD-A9FA-4E5E-91AB-D66082D47D5C}" destId="{B5198F5F-18F7-4782-AB68-03BD25DC9507}" srcOrd="0" destOrd="0" presId="urn:microsoft.com/office/officeart/2005/8/layout/hierarchy3"/>
    <dgm:cxn modelId="{0C62A411-4043-46AF-A2F4-0FA474110080}" type="presOf" srcId="{07DC5EEB-1654-4ECB-A96A-EED4BE9D4BB4}" destId="{DAEEA9AD-488E-4842-838A-3E710A695A10}" srcOrd="1" destOrd="0" presId="urn:microsoft.com/office/officeart/2005/8/layout/hierarchy3"/>
    <dgm:cxn modelId="{46BBC745-215C-4BF6-AE41-2704768B5046}" type="presOf" srcId="{1EC23686-56D6-4482-B4E3-3F9784E88994}" destId="{392BD774-C085-4A5F-9A51-A7B763656626}" srcOrd="0" destOrd="0" presId="urn:microsoft.com/office/officeart/2005/8/layout/hierarchy3"/>
    <dgm:cxn modelId="{D76EBB94-00A8-4F35-83B6-BCB4DF59A650}" type="presOf" srcId="{CD0FD54E-5BBF-4E82-865D-51354C8CDCA2}" destId="{BBF534DB-5C7C-4508-A8A3-720B3945AF68}" srcOrd="0" destOrd="0" presId="urn:microsoft.com/office/officeart/2005/8/layout/hierarchy3"/>
    <dgm:cxn modelId="{FD93496E-AFC0-4525-B049-250901453B0F}" type="presOf" srcId="{98AF3B30-53E4-48D8-9030-4BA4DD6814FB}" destId="{6C5F0676-2961-474B-BBB1-9A0AC71F42F2}" srcOrd="0" destOrd="0" presId="urn:microsoft.com/office/officeart/2005/8/layout/hierarchy3"/>
    <dgm:cxn modelId="{E56D384D-0A6A-4CCA-BA88-B89DDB425E0F}" srcId="{CB88D0C4-6C39-4629-9DEF-57288A3EBE4C}" destId="{B35207EC-8A84-45E2-822E-30EC4F991BE5}" srcOrd="0" destOrd="0" parTransId="{98AF3B30-53E4-48D8-9030-4BA4DD6814FB}" sibTransId="{CC5C0F74-5CFA-4E95-A7C9-A61FC467CCF3}"/>
    <dgm:cxn modelId="{E8226E99-0789-4C6C-AA7E-5A3ACF10D8C9}" type="presOf" srcId="{666F1301-07F7-4F1E-88B9-30CCDFF34C22}" destId="{E4C8305A-487D-4C6D-90DF-F56360EE1B54}" srcOrd="1" destOrd="0" presId="urn:microsoft.com/office/officeart/2005/8/layout/hierarchy3"/>
    <dgm:cxn modelId="{A38FED00-85A7-427C-9360-47C26F9AB789}" srcId="{666F1301-07F7-4F1E-88B9-30CCDFF34C22}" destId="{FAB24D57-B1C7-4D8E-AC64-2B894434FD26}" srcOrd="0" destOrd="0" parTransId="{CD0FD54E-5BBF-4E82-865D-51354C8CDCA2}" sibTransId="{B23B556F-AEFB-447F-8725-D19838C91DE9}"/>
    <dgm:cxn modelId="{6551E6FB-6807-4D5B-B691-F6D782E39952}" type="presOf" srcId="{A4D5A457-886F-42EF-B4E7-69B609D8F88F}" destId="{7CC29F92-D164-4FCA-9280-3FD56ACC8821}" srcOrd="0" destOrd="0" presId="urn:microsoft.com/office/officeart/2005/8/layout/hierarchy3"/>
    <dgm:cxn modelId="{DD0D25F1-E912-45CC-A30B-DC47DFF811B6}" type="presOf" srcId="{CB88D0C4-6C39-4629-9DEF-57288A3EBE4C}" destId="{C9DEFF5E-C7D5-41E1-B35C-96D814C6D1E1}" srcOrd="1" destOrd="0" presId="urn:microsoft.com/office/officeart/2005/8/layout/hierarchy3"/>
    <dgm:cxn modelId="{0D469C41-43F6-4334-BFAD-792E15E80727}" type="presOf" srcId="{666F1301-07F7-4F1E-88B9-30CCDFF34C22}" destId="{6D1E6A60-BF22-4A28-AB71-D6FBD55F6255}" srcOrd="0" destOrd="0" presId="urn:microsoft.com/office/officeart/2005/8/layout/hierarchy3"/>
    <dgm:cxn modelId="{B7828F40-2707-4E8E-816A-97A756F5BBEE}" type="presParOf" srcId="{392BD774-C085-4A5F-9A51-A7B763656626}" destId="{EC3CA56C-2533-45D2-85BC-E16849296D3E}" srcOrd="0" destOrd="0" presId="urn:microsoft.com/office/officeart/2005/8/layout/hierarchy3"/>
    <dgm:cxn modelId="{C9461F25-C06D-433F-9D22-14DE6A173D90}" type="presParOf" srcId="{EC3CA56C-2533-45D2-85BC-E16849296D3E}" destId="{F40B5046-211D-4901-86A8-F98D975458E3}" srcOrd="0" destOrd="0" presId="urn:microsoft.com/office/officeart/2005/8/layout/hierarchy3"/>
    <dgm:cxn modelId="{33B48201-8970-4281-A7C3-E67B73C5D40B}" type="presParOf" srcId="{F40B5046-211D-4901-86A8-F98D975458E3}" destId="{6D1E6A60-BF22-4A28-AB71-D6FBD55F6255}" srcOrd="0" destOrd="0" presId="urn:microsoft.com/office/officeart/2005/8/layout/hierarchy3"/>
    <dgm:cxn modelId="{A7D3EB08-74E5-46B2-BB27-9037C669D96E}" type="presParOf" srcId="{F40B5046-211D-4901-86A8-F98D975458E3}" destId="{E4C8305A-487D-4C6D-90DF-F56360EE1B54}" srcOrd="1" destOrd="0" presId="urn:microsoft.com/office/officeart/2005/8/layout/hierarchy3"/>
    <dgm:cxn modelId="{A75FC945-D3B0-4DF7-824E-5ADEE669490E}" type="presParOf" srcId="{EC3CA56C-2533-45D2-85BC-E16849296D3E}" destId="{517B4218-665E-4E62-8B0C-466D8E32709A}" srcOrd="1" destOrd="0" presId="urn:microsoft.com/office/officeart/2005/8/layout/hierarchy3"/>
    <dgm:cxn modelId="{27369A37-89F6-4009-8A64-126DDA8FAB83}" type="presParOf" srcId="{517B4218-665E-4E62-8B0C-466D8E32709A}" destId="{BBF534DB-5C7C-4508-A8A3-720B3945AF68}" srcOrd="0" destOrd="0" presId="urn:microsoft.com/office/officeart/2005/8/layout/hierarchy3"/>
    <dgm:cxn modelId="{2D25D7F6-A78C-486B-9925-3A176B610100}" type="presParOf" srcId="{517B4218-665E-4E62-8B0C-466D8E32709A}" destId="{AC0E1D88-1704-4366-8415-80DDA39920D2}" srcOrd="1" destOrd="0" presId="urn:microsoft.com/office/officeart/2005/8/layout/hierarchy3"/>
    <dgm:cxn modelId="{4505178E-62B1-4270-B669-ADDB9F5A7F01}" type="presParOf" srcId="{392BD774-C085-4A5F-9A51-A7B763656626}" destId="{9F6EEDEA-1FBD-4029-8FB6-247AB0A85F73}" srcOrd="1" destOrd="0" presId="urn:microsoft.com/office/officeart/2005/8/layout/hierarchy3"/>
    <dgm:cxn modelId="{037392B0-07C0-4730-BD8E-84A6380F7179}" type="presParOf" srcId="{9F6EEDEA-1FBD-4029-8FB6-247AB0A85F73}" destId="{7F6B875F-7DEB-4CB6-AD0F-9A5170395430}" srcOrd="0" destOrd="0" presId="urn:microsoft.com/office/officeart/2005/8/layout/hierarchy3"/>
    <dgm:cxn modelId="{DFD17812-5DAB-41A5-BB65-9DF228EC1810}" type="presParOf" srcId="{7F6B875F-7DEB-4CB6-AD0F-9A5170395430}" destId="{6FF0EC8A-23B1-41C4-A62B-2F13CC32819F}" srcOrd="0" destOrd="0" presId="urn:microsoft.com/office/officeart/2005/8/layout/hierarchy3"/>
    <dgm:cxn modelId="{F974751E-CFFB-4D6A-A1A7-50C758C93766}" type="presParOf" srcId="{7F6B875F-7DEB-4CB6-AD0F-9A5170395430}" destId="{C9DEFF5E-C7D5-41E1-B35C-96D814C6D1E1}" srcOrd="1" destOrd="0" presId="urn:microsoft.com/office/officeart/2005/8/layout/hierarchy3"/>
    <dgm:cxn modelId="{C59BDA16-7454-4AD9-A0B3-916A9818B5B9}" type="presParOf" srcId="{9F6EEDEA-1FBD-4029-8FB6-247AB0A85F73}" destId="{AAB00052-2492-4EDA-A470-5B3B2B8BA5AE}" srcOrd="1" destOrd="0" presId="urn:microsoft.com/office/officeart/2005/8/layout/hierarchy3"/>
    <dgm:cxn modelId="{B273C063-82BF-4D56-B8B7-4B0E447248D0}" type="presParOf" srcId="{AAB00052-2492-4EDA-A470-5B3B2B8BA5AE}" destId="{6C5F0676-2961-474B-BBB1-9A0AC71F42F2}" srcOrd="0" destOrd="0" presId="urn:microsoft.com/office/officeart/2005/8/layout/hierarchy3"/>
    <dgm:cxn modelId="{8B9F4BB4-377E-463F-9618-0127FE31D4BB}" type="presParOf" srcId="{AAB00052-2492-4EDA-A470-5B3B2B8BA5AE}" destId="{1C30A876-0563-4AB6-B117-43754FE8A966}" srcOrd="1" destOrd="0" presId="urn:microsoft.com/office/officeart/2005/8/layout/hierarchy3"/>
    <dgm:cxn modelId="{22791873-EEE3-402A-852C-A800FCB9C38C}" type="presParOf" srcId="{392BD774-C085-4A5F-9A51-A7B763656626}" destId="{4F51B10B-B87F-495A-B211-C931B11F18F5}" srcOrd="2" destOrd="0" presId="urn:microsoft.com/office/officeart/2005/8/layout/hierarchy3"/>
    <dgm:cxn modelId="{F5FD547C-3C18-4A5B-8952-5E48806DE1BC}" type="presParOf" srcId="{4F51B10B-B87F-495A-B211-C931B11F18F5}" destId="{D64F365A-2A6A-4937-AC8F-C8B959747F01}" srcOrd="0" destOrd="0" presId="urn:microsoft.com/office/officeart/2005/8/layout/hierarchy3"/>
    <dgm:cxn modelId="{81370883-CBCA-4509-9952-86238934B2EA}" type="presParOf" srcId="{D64F365A-2A6A-4937-AC8F-C8B959747F01}" destId="{DC68E120-BA63-400C-B1ED-4D52C1E309EC}" srcOrd="0" destOrd="0" presId="urn:microsoft.com/office/officeart/2005/8/layout/hierarchy3"/>
    <dgm:cxn modelId="{D60BC3CA-2C36-42A2-9352-33BF0A5EBBE4}" type="presParOf" srcId="{D64F365A-2A6A-4937-AC8F-C8B959747F01}" destId="{DAEEA9AD-488E-4842-838A-3E710A695A10}" srcOrd="1" destOrd="0" presId="urn:microsoft.com/office/officeart/2005/8/layout/hierarchy3"/>
    <dgm:cxn modelId="{328F217E-E840-4F2B-BC41-F07C8CBEBD08}" type="presParOf" srcId="{4F51B10B-B87F-495A-B211-C931B11F18F5}" destId="{06820FA1-59BF-4ED2-8C11-4EB88035DAD2}" srcOrd="1" destOrd="0" presId="urn:microsoft.com/office/officeart/2005/8/layout/hierarchy3"/>
    <dgm:cxn modelId="{5C27A5E5-ED98-4043-8D9F-A808E8EF970B}" type="presParOf" srcId="{06820FA1-59BF-4ED2-8C11-4EB88035DAD2}" destId="{B5198F5F-18F7-4782-AB68-03BD25DC9507}" srcOrd="0" destOrd="0" presId="urn:microsoft.com/office/officeart/2005/8/layout/hierarchy3"/>
    <dgm:cxn modelId="{CF28031F-180A-46F2-9300-4B1C088DCD35}" type="presParOf" srcId="{06820FA1-59BF-4ED2-8C11-4EB88035DAD2}" destId="{7CC29F92-D164-4FCA-9280-3FD56ACC882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E6A60-BF22-4A28-AB71-D6FBD55F6255}">
      <dsp:nvSpPr>
        <dsp:cNvPr id="0" name=""/>
        <dsp:cNvSpPr/>
      </dsp:nvSpPr>
      <dsp:spPr>
        <a:xfrm>
          <a:off x="755" y="690248"/>
          <a:ext cx="1768963" cy="88448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noProof="0" dirty="0" smtClean="0"/>
            <a:t>LENGUAJE</a:t>
          </a:r>
          <a:endParaRPr lang="es-ES" sz="2000" b="1" kern="1200" noProof="0" dirty="0"/>
        </a:p>
      </dsp:txBody>
      <dsp:txXfrm>
        <a:off x="26661" y="716154"/>
        <a:ext cx="1717151" cy="832669"/>
      </dsp:txXfrm>
    </dsp:sp>
    <dsp:sp modelId="{BBF534DB-5C7C-4508-A8A3-720B3945AF68}">
      <dsp:nvSpPr>
        <dsp:cNvPr id="0" name=""/>
        <dsp:cNvSpPr/>
      </dsp:nvSpPr>
      <dsp:spPr>
        <a:xfrm>
          <a:off x="177652" y="1574730"/>
          <a:ext cx="176896" cy="663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3361"/>
              </a:lnTo>
              <a:lnTo>
                <a:pt x="176896" y="663361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E1D88-1704-4366-8415-80DDA39920D2}">
      <dsp:nvSpPr>
        <dsp:cNvPr id="0" name=""/>
        <dsp:cNvSpPr/>
      </dsp:nvSpPr>
      <dsp:spPr>
        <a:xfrm>
          <a:off x="354548" y="1795850"/>
          <a:ext cx="1415170" cy="8844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noProof="0" dirty="0" smtClean="0"/>
            <a:t>9% de un total de 1061 estudiantes</a:t>
          </a:r>
          <a:endParaRPr lang="es-ES" sz="1400" kern="1200" noProof="0" dirty="0"/>
        </a:p>
      </dsp:txBody>
      <dsp:txXfrm>
        <a:off x="380454" y="1821756"/>
        <a:ext cx="1363358" cy="832669"/>
      </dsp:txXfrm>
    </dsp:sp>
    <dsp:sp modelId="{6FF0EC8A-23B1-41C4-A62B-2F13CC32819F}">
      <dsp:nvSpPr>
        <dsp:cNvPr id="0" name=""/>
        <dsp:cNvSpPr/>
      </dsp:nvSpPr>
      <dsp:spPr>
        <a:xfrm>
          <a:off x="2211959" y="690248"/>
          <a:ext cx="1768963" cy="88448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000" b="1" i="0" kern="1200" noProof="0" dirty="0" smtClean="0"/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i="0" kern="1200" noProof="0" dirty="0" smtClean="0"/>
            <a:t>MATEMÁTICA</a:t>
          </a:r>
          <a:r>
            <a:rPr lang="es-ES" sz="2000" b="1" i="0" kern="1200" noProof="0" dirty="0"/>
            <a:t> </a:t>
          </a:r>
          <a:endParaRPr lang="es-ES" sz="2000" kern="1200" noProof="0" dirty="0"/>
        </a:p>
      </dsp:txBody>
      <dsp:txXfrm>
        <a:off x="2237865" y="716154"/>
        <a:ext cx="1717151" cy="832669"/>
      </dsp:txXfrm>
    </dsp:sp>
    <dsp:sp modelId="{6C5F0676-2961-474B-BBB1-9A0AC71F42F2}">
      <dsp:nvSpPr>
        <dsp:cNvPr id="0" name=""/>
        <dsp:cNvSpPr/>
      </dsp:nvSpPr>
      <dsp:spPr>
        <a:xfrm>
          <a:off x="2388856" y="1574730"/>
          <a:ext cx="176896" cy="663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3361"/>
              </a:lnTo>
              <a:lnTo>
                <a:pt x="176896" y="663361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30A876-0563-4AB6-B117-43754FE8A966}">
      <dsp:nvSpPr>
        <dsp:cNvPr id="0" name=""/>
        <dsp:cNvSpPr/>
      </dsp:nvSpPr>
      <dsp:spPr>
        <a:xfrm>
          <a:off x="2565752" y="1795850"/>
          <a:ext cx="1415170" cy="8844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noProof="0" dirty="0" smtClean="0"/>
            <a:t>20% de un total de 1061 estudiantes</a:t>
          </a:r>
          <a:endParaRPr lang="es-ES" sz="1400" kern="1200" noProof="0" dirty="0"/>
        </a:p>
      </dsp:txBody>
      <dsp:txXfrm>
        <a:off x="2591658" y="1821756"/>
        <a:ext cx="1363358" cy="832669"/>
      </dsp:txXfrm>
    </dsp:sp>
    <dsp:sp modelId="{DC68E120-BA63-400C-B1ED-4D52C1E309EC}">
      <dsp:nvSpPr>
        <dsp:cNvPr id="0" name=""/>
        <dsp:cNvSpPr/>
      </dsp:nvSpPr>
      <dsp:spPr>
        <a:xfrm>
          <a:off x="4423163" y="701039"/>
          <a:ext cx="1768963" cy="88448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rtlCol="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noProof="0" dirty="0" smtClean="0"/>
            <a:t>CIENCIAS</a:t>
          </a:r>
          <a:endParaRPr lang="es-ES" sz="2000" b="1" kern="1200" noProof="0" dirty="0"/>
        </a:p>
      </dsp:txBody>
      <dsp:txXfrm>
        <a:off x="4449069" y="726945"/>
        <a:ext cx="1717151" cy="832669"/>
      </dsp:txXfrm>
    </dsp:sp>
    <dsp:sp modelId="{B5198F5F-18F7-4782-AB68-03BD25DC9507}">
      <dsp:nvSpPr>
        <dsp:cNvPr id="0" name=""/>
        <dsp:cNvSpPr/>
      </dsp:nvSpPr>
      <dsp:spPr>
        <a:xfrm>
          <a:off x="4600060" y="1585520"/>
          <a:ext cx="176896" cy="652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2570"/>
              </a:lnTo>
              <a:lnTo>
                <a:pt x="176896" y="652570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29F92-D164-4FCA-9280-3FD56ACC8821}">
      <dsp:nvSpPr>
        <dsp:cNvPr id="0" name=""/>
        <dsp:cNvSpPr/>
      </dsp:nvSpPr>
      <dsp:spPr>
        <a:xfrm>
          <a:off x="4776956" y="1795850"/>
          <a:ext cx="1415170" cy="8844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rtlCol="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noProof="0" dirty="0" smtClean="0"/>
            <a:t>16% de un total de 1061 estudiantes</a:t>
          </a:r>
          <a:endParaRPr lang="es-ES" sz="1400" kern="1200" noProof="0" dirty="0"/>
        </a:p>
      </dsp:txBody>
      <dsp:txXfrm>
        <a:off x="4802862" y="1821756"/>
        <a:ext cx="1363358" cy="832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219FF07-3582-4280-B7AE-68B70D8B43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920923-DE44-4655-8D4A-D9864325C3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6C447-CE6B-450E-BAFF-A71A02E24ACF}" type="datetimeFigureOut">
              <a:rPr lang="es-ES" smtClean="0"/>
              <a:t>28/03/2024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299DEC-70F8-420C-AEFE-280D9AE394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734BE5-CF96-41A1-852C-9F9FB5A636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9DF3A-D80F-4329-8E02-6780F7FB7A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8608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677C7-0751-4719-8DC2-ED463921356F}" type="datetimeFigureOut">
              <a:rPr lang="es-ES" noProof="0" smtClean="0"/>
              <a:t>28/03/2024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1E7DB-07A9-4E74-B91B-9410E3A155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8753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1E7DB-07A9-4E74-B91B-9410E3A155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163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1E7DB-07A9-4E74-B91B-9410E3A155F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90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1E7DB-07A9-4E74-B91B-9410E3A155F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140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1E7DB-07A9-4E74-B91B-9410E3A155F9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80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rtlCol="0"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8772A-0463-4A90-9412-545A7E608CBF}" type="datetime1">
              <a:rPr lang="es-ES" noProof="0" smtClean="0"/>
              <a:t>28/03/2024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6" name="Conector recto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7" name="Marcador de posición de imagen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16" name="Marcador de posición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2" y="3843867"/>
            <a:ext cx="8304210" cy="457200"/>
          </a:xfrm>
        </p:spPr>
        <p:txBody>
          <a:bodyPr rtlCol="0"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465195-732D-4D87-8790-475DD5D5049F}" type="datetime1">
              <a:rPr lang="es-ES" noProof="0" smtClean="0"/>
              <a:t>28/03/2024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rtlCol="0" anchor="ctr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4212" y="4114800"/>
            <a:ext cx="8535988" cy="18796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F8486B-F093-4187-B37C-C8DBF7636AA7}" type="datetime1">
              <a:rPr lang="es-ES" noProof="0" smtClean="0"/>
              <a:t>28/03/2024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446212" y="3429000"/>
            <a:ext cx="8534400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4213" y="4301067"/>
            <a:ext cx="8534400" cy="168486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F46B39-6A12-4BF9-82C9-F6D29A747139}" type="datetime1">
              <a:rPr lang="es-ES" noProof="0" smtClean="0"/>
              <a:t>28/03/2024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Cuadro de texto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Cuadro de texto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rtlCol="0" anchor="b">
            <a:normAutofit/>
          </a:bodyPr>
          <a:lstStyle>
            <a:lvl1pPr algn="l">
              <a:defRPr sz="3200" b="0" cap="all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4211" y="5132981"/>
            <a:ext cx="8535990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FD9087-481A-4BD8-BBD6-63D44B44A587}" type="datetime1">
              <a:rPr lang="es-ES" noProof="0" smtClean="0"/>
              <a:t>28/03/2024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85800"/>
            <a:ext cx="9144000" cy="2743200"/>
          </a:xfrm>
        </p:spPr>
        <p:txBody>
          <a:bodyPr rtlCol="0"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4211" y="4978400"/>
            <a:ext cx="8534401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8D8F84-4176-459C-A226-AFC21CE9F522}" type="datetime1">
              <a:rPr lang="es-ES" noProof="0" smtClean="0"/>
              <a:t>28/03/2024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Cuadro de texto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Cuadro de texto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4211" y="4766732"/>
            <a:ext cx="8534401" cy="12276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52418C-7F41-4C80-8FCF-19469E8A20E3}" type="datetime1">
              <a:rPr lang="es-ES" noProof="0" smtClean="0"/>
              <a:t>28/03/2024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1E8AFE-44F4-421B-91D8-ED5433A76CE0}" type="datetime1">
              <a:rPr lang="es-ES" noProof="0" smtClean="0"/>
              <a:t>28/03/2024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85800"/>
            <a:ext cx="7823200" cy="5308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DF714-F5A0-4DEF-88D1-E8A05EEFD67F}" type="datetime1">
              <a:rPr lang="es-ES" noProof="0" smtClean="0"/>
              <a:t>28/03/2024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FBF590-AEED-4ADC-8329-ECF2E8841C06}" type="datetime1">
              <a:rPr lang="es-ES" noProof="0" smtClean="0"/>
              <a:t>28/03/2024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rtlCol="0" anchor="b">
            <a:normAutofit/>
          </a:bodyPr>
          <a:lstStyle>
            <a:lvl1pPr algn="l">
              <a:defRPr sz="3600" b="0" cap="all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4213" y="4495800"/>
            <a:ext cx="8534400" cy="14986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C4C0B6-AD25-4C2B-A54F-4383386AF5EE}" type="datetime1">
              <a:rPr lang="es-ES" noProof="0" smtClean="0"/>
              <a:t>28/03/2024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4211" y="685800"/>
            <a:ext cx="4937655" cy="361526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08133" y="685801"/>
            <a:ext cx="4934479" cy="3615266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7EBC77-3F89-46C1-86EB-578B6DA078C8}" type="datetime1">
              <a:rPr lang="es-ES" noProof="0" smtClean="0"/>
              <a:t>28/03/2024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972080" y="685800"/>
            <a:ext cx="464978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4211" y="1270529"/>
            <a:ext cx="4937655" cy="303053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79066" y="685800"/>
            <a:ext cx="46651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806545" y="1262062"/>
            <a:ext cx="4929188" cy="303053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F8422C-688F-4A86-9DD8-4AE1FB7D491E}" type="datetime1">
              <a:rPr lang="es-ES" noProof="0" smtClean="0"/>
              <a:t>28/03/2024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F97401-D2C3-4EDC-A8D9-E9BC10C99AD2}" type="datetime1">
              <a:rPr lang="es-ES" noProof="0" smtClean="0"/>
              <a:t>28/03/2024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E12E97-F9CB-490F-B5BE-4434EB2503BC}" type="datetime1">
              <a:rPr lang="es-ES" noProof="0" smtClean="0"/>
              <a:t>28/03/2024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684212" y="685800"/>
            <a:ext cx="5943601" cy="5308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085012" y="2209799"/>
            <a:ext cx="3657600" cy="2091267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DECEF9-AB42-428A-98D0-42115F411085}" type="datetime1">
              <a:rPr lang="es-ES" noProof="0" smtClean="0"/>
              <a:t>28/03/2024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722812" y="2777066"/>
            <a:ext cx="6021388" cy="2048933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FF7D85-6B52-4ABF-AE90-6D3416DD6426}" type="datetime1">
              <a:rPr lang="es-ES" noProof="0" smtClean="0"/>
              <a:t>28/03/2024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Conector recto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ECF4A538-9A8E-4087-B0E5-0D5B34FF6B06}" type="datetime1">
              <a:rPr lang="es-ES" noProof="0" smtClean="0"/>
              <a:t>28/03/2024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ángulo 65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6BA91D-915C-49E9-BA6D-FB9B677A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2710" y="628617"/>
            <a:ext cx="3971902" cy="3028983"/>
          </a:xfrm>
        </p:spPr>
        <p:txBody>
          <a:bodyPr rtlCol="0">
            <a:normAutofit/>
          </a:bodyPr>
          <a:lstStyle/>
          <a:p>
            <a:pPr rtl="0"/>
            <a:r>
              <a:rPr lang="es-ES" b="1" dirty="0" smtClean="0"/>
              <a:t>Cuenta publica año 2023</a:t>
            </a:r>
            <a:endParaRPr lang="es-E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DB1A8A-4EF6-4157-8A00-84AEDB088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709" y="3843868"/>
            <a:ext cx="2827315" cy="1564744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Colegio Mistral</a:t>
            </a:r>
          </a:p>
          <a:p>
            <a:pPr algn="ctr" rtl="0"/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Las Cabras, </a:t>
            </a:r>
          </a:p>
          <a:p>
            <a:pPr algn="ctr" rtl="0"/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marzo 2024</a:t>
            </a:r>
            <a:endParaRPr lang="es-E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Rectángulo con las esquinas opuestas recortadas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Estudiante escribiendo en el escritorio">
            <a:extLst>
              <a:ext uri="{FF2B5EF4-FFF2-40B4-BE49-F238E27FC236}">
                <a16:creationId xmlns:a16="http://schemas.microsoft.com/office/drawing/2014/main" id="{DB01D247-521D-46B2-B29A-935ED000F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25" r="476" b="1"/>
          <a:stretch/>
        </p:blipFill>
        <p:spPr>
          <a:xfrm>
            <a:off x="79907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70" name="Grupo 69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2.jpeg" descr="Imagen relacionada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92291" y="107267"/>
            <a:ext cx="1739589" cy="163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2" y="152401"/>
            <a:ext cx="8534400" cy="830580"/>
          </a:xfrm>
        </p:spPr>
        <p:txBody>
          <a:bodyPr/>
          <a:lstStyle/>
          <a:p>
            <a:r>
              <a:rPr lang="es-CL" b="1" dirty="0" smtClean="0"/>
              <a:t>Competencia matemática 1</a:t>
            </a:r>
            <a:endParaRPr lang="es-CL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1" y="1170840"/>
            <a:ext cx="9812829" cy="187706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39140" y="1463040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1%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575560" y="1463040"/>
            <a:ext cx="122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 44%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488180" y="1463040"/>
            <a:ext cx="122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 39%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652260" y="1463040"/>
            <a:ext cx="118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14%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755380" y="1463040"/>
            <a:ext cx="92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>
                <a:solidFill>
                  <a:schemeClr val="bg1"/>
                </a:solidFill>
              </a:rPr>
              <a:t>2%</a:t>
            </a:r>
            <a:endParaRPr lang="es-CL" sz="3600" b="1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08012" y="2590800"/>
            <a:ext cx="125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100-400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522220" y="2590800"/>
            <a:ext cx="1363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/>
                </a:solidFill>
              </a:rPr>
              <a:t>  </a:t>
            </a:r>
            <a:r>
              <a:rPr lang="es-CL" b="1" dirty="0" smtClean="0">
                <a:solidFill>
                  <a:schemeClr val="bg1"/>
                </a:solidFill>
              </a:rPr>
              <a:t>401-550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4602480" y="2590800"/>
            <a:ext cx="128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/>
                </a:solidFill>
              </a:rPr>
              <a:t>  </a:t>
            </a:r>
            <a:r>
              <a:rPr lang="es-CL" b="1" dirty="0" smtClean="0">
                <a:solidFill>
                  <a:schemeClr val="bg1"/>
                </a:solidFill>
              </a:rPr>
              <a:t>551-700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515100" y="2644140"/>
            <a:ext cx="147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701-850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618220" y="2644140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851-1000</a:t>
            </a:r>
            <a:endParaRPr lang="es-CL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599558"/>
              </p:ext>
            </p:extLst>
          </p:nvPr>
        </p:nvGraphicFramePr>
        <p:xfrm>
          <a:off x="867410" y="3494901"/>
          <a:ext cx="846836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672">
                  <a:extLst>
                    <a:ext uri="{9D8B030D-6E8A-4147-A177-3AD203B41FA5}">
                      <a16:colId xmlns:a16="http://schemas.microsoft.com/office/drawing/2014/main" val="3773797921"/>
                    </a:ext>
                  </a:extLst>
                </a:gridCol>
                <a:gridCol w="1693672">
                  <a:extLst>
                    <a:ext uri="{9D8B030D-6E8A-4147-A177-3AD203B41FA5}">
                      <a16:colId xmlns:a16="http://schemas.microsoft.com/office/drawing/2014/main" val="512340876"/>
                    </a:ext>
                  </a:extLst>
                </a:gridCol>
                <a:gridCol w="1693672">
                  <a:extLst>
                    <a:ext uri="{9D8B030D-6E8A-4147-A177-3AD203B41FA5}">
                      <a16:colId xmlns:a16="http://schemas.microsoft.com/office/drawing/2014/main" val="3281144908"/>
                    </a:ext>
                  </a:extLst>
                </a:gridCol>
                <a:gridCol w="1693672">
                  <a:extLst>
                    <a:ext uri="{9D8B030D-6E8A-4147-A177-3AD203B41FA5}">
                      <a16:colId xmlns:a16="http://schemas.microsoft.com/office/drawing/2014/main" val="3152199462"/>
                    </a:ext>
                  </a:extLst>
                </a:gridCol>
                <a:gridCol w="1693672">
                  <a:extLst>
                    <a:ext uri="{9D8B030D-6E8A-4147-A177-3AD203B41FA5}">
                      <a16:colId xmlns:a16="http://schemas.microsoft.com/office/drawing/2014/main" val="4181900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 Colegio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 Comuna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 </a:t>
                      </a:r>
                    </a:p>
                    <a:p>
                      <a:r>
                        <a:rPr lang="es-CL" dirty="0" smtClean="0"/>
                        <a:t>Provincia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 Región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 Nacional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270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583,3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559,2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603,7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606,8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605,6</a:t>
                      </a:r>
                      <a:endParaRPr lang="es-CL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360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5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319193"/>
            <a:ext cx="8534400" cy="721098"/>
          </a:xfrm>
        </p:spPr>
        <p:txBody>
          <a:bodyPr/>
          <a:lstStyle/>
          <a:p>
            <a:r>
              <a:rPr lang="es-CL" b="1" dirty="0" smtClean="0"/>
              <a:t>Competencia matemática 2</a:t>
            </a:r>
            <a:endParaRPr lang="es-CL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1275555"/>
            <a:ext cx="11264521" cy="175990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02920" y="1719441"/>
            <a:ext cx="131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/>
              <a:t>76%</a:t>
            </a:r>
            <a:endParaRPr lang="es-CL" sz="36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667000" y="1688663"/>
            <a:ext cx="1577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/>
              <a:t>23%</a:t>
            </a:r>
            <a:endParaRPr lang="es-CL" sz="40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5258879" y="1473219"/>
            <a:ext cx="100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 smtClean="0"/>
          </a:p>
          <a:p>
            <a:r>
              <a:rPr lang="es-CL" sz="3600" b="1" dirty="0" smtClean="0"/>
              <a:t>0%</a:t>
            </a:r>
            <a:endParaRPr lang="es-CL" sz="36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190009" y="1750218"/>
            <a:ext cx="16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       </a:t>
            </a:r>
            <a:r>
              <a:rPr lang="es-CL" sz="3600" b="1" dirty="0" smtClean="0"/>
              <a:t>2%</a:t>
            </a:r>
            <a:endParaRPr lang="es-CL" sz="36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9806939" y="1473219"/>
            <a:ext cx="98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 </a:t>
            </a:r>
          </a:p>
          <a:p>
            <a:r>
              <a:rPr lang="es-CL" sz="3600" b="1" dirty="0" smtClean="0"/>
              <a:t>0%</a:t>
            </a:r>
            <a:endParaRPr lang="es-CL" sz="36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461010" y="2601036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100-400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491740" y="260103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>
                <a:solidFill>
                  <a:schemeClr val="bg1"/>
                </a:solidFill>
              </a:rPr>
              <a:t>    </a:t>
            </a:r>
            <a:r>
              <a:rPr lang="es-CL" b="1" dirty="0" smtClean="0">
                <a:solidFill>
                  <a:schemeClr val="bg1"/>
                </a:solidFill>
              </a:rPr>
              <a:t>401-550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872990" y="2600457"/>
            <a:ext cx="159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    551-700  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585708" y="256910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701-850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806938" y="2569101"/>
            <a:ext cx="145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851-1000</a:t>
            </a:r>
            <a:endParaRPr lang="es-CL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407517"/>
              </p:ext>
            </p:extLst>
          </p:nvPr>
        </p:nvGraphicFramePr>
        <p:xfrm>
          <a:off x="1361440" y="3448564"/>
          <a:ext cx="8128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354110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768694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329182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621706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780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 Colegio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 Comuna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 Provincia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 Región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 Nacional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383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372,3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372,2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399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401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402,1</a:t>
                      </a:r>
                      <a:endParaRPr lang="es-CL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9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1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9620" y="60961"/>
            <a:ext cx="9776460" cy="1036320"/>
          </a:xfrm>
        </p:spPr>
        <p:txBody>
          <a:bodyPr/>
          <a:lstStyle/>
          <a:p>
            <a:r>
              <a:rPr lang="es-CL" b="1" dirty="0" smtClean="0"/>
              <a:t>HISTORIA Y </a:t>
            </a:r>
            <a:r>
              <a:rPr lang="es-CL" b="1" dirty="0" err="1" smtClean="0"/>
              <a:t>cs</a:t>
            </a:r>
            <a:r>
              <a:rPr lang="es-CL" b="1" dirty="0" smtClean="0"/>
              <a:t>. </a:t>
            </a:r>
            <a:r>
              <a:rPr lang="es-CL" b="1" dirty="0" err="1" smtClean="0"/>
              <a:t>sOCIALES</a:t>
            </a:r>
            <a:endParaRPr lang="es-CL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0" y="1182692"/>
            <a:ext cx="11238720" cy="186751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79120" y="1569720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/>
              <a:t>26%</a:t>
            </a:r>
            <a:endParaRPr lang="es-CL" sz="36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849880" y="1569720"/>
            <a:ext cx="1287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/>
              <a:t>55%</a:t>
            </a:r>
            <a:endParaRPr lang="es-CL" sz="36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5196840" y="156972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/>
              <a:t>11%</a:t>
            </a:r>
            <a:endParaRPr lang="es-CL" sz="36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612380" y="156972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/>
              <a:t>8%</a:t>
            </a:r>
            <a:endParaRPr lang="es-CL" sz="36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9890760" y="1569720"/>
            <a:ext cx="96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/>
              <a:t>0%</a:t>
            </a:r>
            <a:endParaRPr lang="es-CL" sz="36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518160" y="2594089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100-400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876550" y="2594089"/>
            <a:ext cx="12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401-550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135880" y="2594089"/>
            <a:ext cx="135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551-700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7383780" y="2622024"/>
            <a:ext cx="159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701-850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669780" y="2622024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851-1000</a:t>
            </a:r>
            <a:endParaRPr lang="es-CL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70398"/>
              </p:ext>
            </p:extLst>
          </p:nvPr>
        </p:nvGraphicFramePr>
        <p:xfrm>
          <a:off x="1308100" y="3456175"/>
          <a:ext cx="8128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830220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66578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69582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33360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21359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</a:t>
                      </a:r>
                      <a:r>
                        <a:rPr lang="es-CL" baseline="0" dirty="0" smtClean="0"/>
                        <a:t> </a:t>
                      </a:r>
                      <a:r>
                        <a:rPr lang="es-CL" dirty="0" smtClean="0"/>
                        <a:t>Colegio</a:t>
                      </a:r>
                      <a:r>
                        <a:rPr lang="es-CL" baseline="0" dirty="0" smtClean="0"/>
                        <a:t>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</a:t>
                      </a:r>
                      <a:r>
                        <a:rPr lang="es-CL" baseline="0" dirty="0" smtClean="0"/>
                        <a:t> </a:t>
                      </a:r>
                      <a:r>
                        <a:rPr lang="es-CL" dirty="0" smtClean="0"/>
                        <a:t> Comuna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 Provincia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 Región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 Nacional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1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479,9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463,6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497,2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496,5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496,6</a:t>
                      </a:r>
                      <a:endParaRPr lang="es-CL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584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5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3272" y="121073"/>
            <a:ext cx="8534400" cy="1060028"/>
          </a:xfrm>
        </p:spPr>
        <p:txBody>
          <a:bodyPr/>
          <a:lstStyle/>
          <a:p>
            <a:r>
              <a:rPr lang="es-CL" b="1" dirty="0" smtClean="0"/>
              <a:t>Ciencias</a:t>
            </a:r>
            <a:endParaRPr lang="es-CL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92" y="1181101"/>
            <a:ext cx="10807295" cy="197357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112520" y="1592580"/>
            <a:ext cx="115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/>
              <a:t>27%</a:t>
            </a:r>
            <a:endParaRPr lang="es-CL" sz="36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3307080" y="1592580"/>
            <a:ext cx="1165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/>
              <a:t>61%</a:t>
            </a:r>
            <a:endParaRPr lang="es-CL" sz="36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5516880" y="1569720"/>
            <a:ext cx="115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/>
              <a:t>12%</a:t>
            </a:r>
            <a:endParaRPr lang="es-CL" sz="36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7879080" y="1592580"/>
            <a:ext cx="1135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/>
              <a:t>0%</a:t>
            </a:r>
            <a:endParaRPr lang="es-CL" sz="36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0073640" y="1592580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/>
              <a:t>0%</a:t>
            </a:r>
            <a:endParaRPr lang="es-CL" sz="36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967740" y="26503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100-400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070860" y="265039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  401-550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334000" y="2650390"/>
            <a:ext cx="153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  551-700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726680" y="2650390"/>
            <a:ext cx="128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 701-850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0020847" y="2650390"/>
            <a:ext cx="150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851-1000</a:t>
            </a:r>
            <a:endParaRPr lang="es-CL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804736"/>
              </p:ext>
            </p:extLst>
          </p:nvPr>
        </p:nvGraphicFramePr>
        <p:xfrm>
          <a:off x="1551940" y="3543299"/>
          <a:ext cx="8128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243528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67023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128749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623649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67469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 Colegio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 Comuna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</a:t>
                      </a:r>
                      <a:r>
                        <a:rPr lang="es-CL" baseline="0" dirty="0" smtClean="0"/>
                        <a:t> Provincia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 Región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 Nacional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7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449,9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441,2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481,3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480,5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481,7</a:t>
                      </a:r>
                      <a:endParaRPr lang="es-CL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0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7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6612" y="334432"/>
            <a:ext cx="8534400" cy="1507067"/>
          </a:xfrm>
        </p:spPr>
        <p:txBody>
          <a:bodyPr/>
          <a:lstStyle/>
          <a:p>
            <a:r>
              <a:rPr lang="es-CL" b="1" dirty="0" smtClean="0"/>
              <a:t>Movilidad según pruebas </a:t>
            </a:r>
            <a:r>
              <a:rPr lang="es-CL" b="1" dirty="0" err="1" smtClean="0"/>
              <a:t>dia</a:t>
            </a:r>
            <a:endParaRPr lang="es-CL" b="1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89206"/>
              </p:ext>
            </p:extLst>
          </p:nvPr>
        </p:nvGraphicFramePr>
        <p:xfrm>
          <a:off x="539432" y="1455417"/>
          <a:ext cx="3499169" cy="5199858"/>
        </p:xfrm>
        <a:graphic>
          <a:graphicData uri="http://schemas.openxmlformats.org/drawingml/2006/table">
            <a:tbl>
              <a:tblPr/>
              <a:tblGrid>
                <a:gridCol w="643847">
                  <a:extLst>
                    <a:ext uri="{9D8B030D-6E8A-4147-A177-3AD203B41FA5}">
                      <a16:colId xmlns:a16="http://schemas.microsoft.com/office/drawing/2014/main" val="2228787347"/>
                    </a:ext>
                  </a:extLst>
                </a:gridCol>
                <a:gridCol w="1054417">
                  <a:extLst>
                    <a:ext uri="{9D8B030D-6E8A-4147-A177-3AD203B41FA5}">
                      <a16:colId xmlns:a16="http://schemas.microsoft.com/office/drawing/2014/main" val="413922776"/>
                    </a:ext>
                  </a:extLst>
                </a:gridCol>
                <a:gridCol w="643847">
                  <a:extLst>
                    <a:ext uri="{9D8B030D-6E8A-4147-A177-3AD203B41FA5}">
                      <a16:colId xmlns:a16="http://schemas.microsoft.com/office/drawing/2014/main" val="3367600524"/>
                    </a:ext>
                  </a:extLst>
                </a:gridCol>
                <a:gridCol w="1157058">
                  <a:extLst>
                    <a:ext uri="{9D8B030D-6E8A-4147-A177-3AD203B41FA5}">
                      <a16:colId xmlns:a16="http://schemas.microsoft.com/office/drawing/2014/main" val="2363681306"/>
                    </a:ext>
                  </a:extLst>
                </a:gridCol>
              </a:tblGrid>
              <a:tr h="580155">
                <a:tc gridSpan="4">
                  <a:txBody>
                    <a:bodyPr/>
                    <a:lstStyle/>
                    <a:p>
                      <a:pPr rtl="0" fontAlgn="b"/>
                      <a:r>
                        <a:rPr lang="es-CL" sz="1800" b="1" dirty="0">
                          <a:solidFill>
                            <a:schemeClr val="bg1"/>
                          </a:solidFill>
                          <a:effectLst/>
                        </a:rPr>
                        <a:t>MOVILIDAD LENGUAJE</a:t>
                      </a:r>
                    </a:p>
                  </a:txBody>
                  <a:tcPr marL="0" marR="0" marT="0" marB="0" anchor="b">
                    <a:lnL w="7620" cap="flat" cmpd="sng" algn="ctr">
                      <a:solidFill>
                        <a:srgbClr val="D0D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D10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s-CL" sz="7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s-CL" sz="7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s-CL" sz="7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333521"/>
                  </a:ext>
                </a:extLst>
              </a:tr>
              <a:tr h="139143">
                <a:tc>
                  <a:txBody>
                    <a:bodyPr/>
                    <a:lstStyle/>
                    <a:p>
                      <a:pPr rtl="0" fontAlgn="b"/>
                      <a:endParaRPr lang="es-CL" sz="7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7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7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7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412638"/>
                  </a:ext>
                </a:extLst>
              </a:tr>
              <a:tr h="290077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CURSOS 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DIAGNÓSTICO 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FINAL 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% DE MOVILIDAD 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236281"/>
                  </a:ext>
                </a:extLst>
              </a:tr>
              <a:tr h="139143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2° A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55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165863"/>
                  </a:ext>
                </a:extLst>
              </a:tr>
              <a:tr h="139143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2°B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72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41860"/>
                  </a:ext>
                </a:extLst>
              </a:tr>
              <a:tr h="139143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3°A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96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683153"/>
                  </a:ext>
                </a:extLst>
              </a:tr>
              <a:tr h="139143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3°B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96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389129"/>
                  </a:ext>
                </a:extLst>
              </a:tr>
              <a:tr h="139143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4°A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65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554033"/>
                  </a:ext>
                </a:extLst>
              </a:tr>
              <a:tr h="139143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4°B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91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171754"/>
                  </a:ext>
                </a:extLst>
              </a:tr>
              <a:tr h="139143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5°A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33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94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17366"/>
                  </a:ext>
                </a:extLst>
              </a:tr>
              <a:tr h="139143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5°B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90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578323"/>
                  </a:ext>
                </a:extLst>
              </a:tr>
              <a:tr h="139143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6°A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94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108521"/>
                  </a:ext>
                </a:extLst>
              </a:tr>
              <a:tr h="139143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6°B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82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279406"/>
                  </a:ext>
                </a:extLst>
              </a:tr>
              <a:tr h="139143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7°A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92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718018"/>
                  </a:ext>
                </a:extLst>
              </a:tr>
              <a:tr h="139143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7°B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33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84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578668"/>
                  </a:ext>
                </a:extLst>
              </a:tr>
              <a:tr h="139143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8°A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62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289613"/>
                  </a:ext>
                </a:extLst>
              </a:tr>
              <a:tr h="139143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8°B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73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53547"/>
                  </a:ext>
                </a:extLst>
              </a:tr>
              <a:tr h="193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1°MA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33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89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930692"/>
                  </a:ext>
                </a:extLst>
              </a:tr>
              <a:tr h="193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1°MB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86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760346"/>
                  </a:ext>
                </a:extLst>
              </a:tr>
              <a:tr h="193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2°MA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66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734125"/>
                  </a:ext>
                </a:extLst>
              </a:tr>
              <a:tr h="1933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2°MB 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56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930919"/>
                  </a:ext>
                </a:extLst>
              </a:tr>
              <a:tr h="193385">
                <a:tc>
                  <a:txBody>
                    <a:bodyPr/>
                    <a:lstStyle/>
                    <a:p>
                      <a:pPr rtl="0" fontAlgn="b"/>
                      <a:endParaRPr lang="es-CL" sz="14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14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14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sz="1400" b="1" dirty="0">
                          <a:solidFill>
                            <a:schemeClr val="bg1"/>
                          </a:solidFill>
                          <a:effectLst/>
                        </a:rPr>
                        <a:t>80.16666667</a:t>
                      </a:r>
                    </a:p>
                  </a:txBody>
                  <a:tcPr marL="8860" marR="8860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978981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63860"/>
              </p:ext>
            </p:extLst>
          </p:nvPr>
        </p:nvGraphicFramePr>
        <p:xfrm>
          <a:off x="4602480" y="1348743"/>
          <a:ext cx="3215640" cy="4888010"/>
        </p:xfrm>
        <a:graphic>
          <a:graphicData uri="http://schemas.openxmlformats.org/drawingml/2006/table">
            <a:tbl>
              <a:tblPr/>
              <a:tblGrid>
                <a:gridCol w="698101">
                  <a:extLst>
                    <a:ext uri="{9D8B030D-6E8A-4147-A177-3AD203B41FA5}">
                      <a16:colId xmlns:a16="http://schemas.microsoft.com/office/drawing/2014/main" val="673909528"/>
                    </a:ext>
                  </a:extLst>
                </a:gridCol>
                <a:gridCol w="816926">
                  <a:extLst>
                    <a:ext uri="{9D8B030D-6E8A-4147-A177-3AD203B41FA5}">
                      <a16:colId xmlns:a16="http://schemas.microsoft.com/office/drawing/2014/main" val="3499355233"/>
                    </a:ext>
                  </a:extLst>
                </a:gridCol>
                <a:gridCol w="512435">
                  <a:extLst>
                    <a:ext uri="{9D8B030D-6E8A-4147-A177-3AD203B41FA5}">
                      <a16:colId xmlns:a16="http://schemas.microsoft.com/office/drawing/2014/main" val="2101605044"/>
                    </a:ext>
                  </a:extLst>
                </a:gridCol>
                <a:gridCol w="1188178">
                  <a:extLst>
                    <a:ext uri="{9D8B030D-6E8A-4147-A177-3AD203B41FA5}">
                      <a16:colId xmlns:a16="http://schemas.microsoft.com/office/drawing/2014/main" val="3011462296"/>
                    </a:ext>
                  </a:extLst>
                </a:gridCol>
              </a:tblGrid>
              <a:tr h="695142">
                <a:tc gridSpan="4">
                  <a:txBody>
                    <a:bodyPr/>
                    <a:lstStyle/>
                    <a:p>
                      <a:pPr rtl="0" fontAlgn="b"/>
                      <a:r>
                        <a:rPr lang="es-CL" sz="1800" b="1" dirty="0">
                          <a:effectLst/>
                        </a:rPr>
                        <a:t>MOVILIDAD </a:t>
                      </a:r>
                      <a:r>
                        <a:rPr lang="es-CL" sz="1800" b="1" i="1" dirty="0">
                          <a:effectLst/>
                        </a:rPr>
                        <a:t>MATEMÁTICA</a:t>
                      </a:r>
                      <a:r>
                        <a:rPr lang="es-CL" sz="1800" b="1" dirty="0">
                          <a:effectLst/>
                        </a:rPr>
                        <a:t> </a:t>
                      </a:r>
                    </a:p>
                  </a:txBody>
                  <a:tcPr marL="0" marR="0" marT="0" marB="0" anchor="b">
                    <a:lnL w="7620" cap="flat" cmpd="sng" algn="ctr">
                      <a:solidFill>
                        <a:srgbClr val="401D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1D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s-CL" sz="900" dirty="0">
                        <a:effectLst/>
                      </a:endParaRP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s-CL" sz="900" dirty="0">
                        <a:effectLst/>
                      </a:endParaRP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s-CL" sz="900" dirty="0">
                        <a:effectLst/>
                      </a:endParaRP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211053"/>
                  </a:ext>
                </a:extLst>
              </a:tr>
              <a:tr h="139028">
                <a:tc>
                  <a:txBody>
                    <a:bodyPr/>
                    <a:lstStyle/>
                    <a:p>
                      <a:pPr rtl="0" fontAlgn="b"/>
                      <a:endParaRPr lang="es-CL" sz="900">
                        <a:effectLst/>
                      </a:endParaRP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900">
                        <a:effectLst/>
                      </a:endParaRP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900">
                        <a:effectLst/>
                      </a:endParaRP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900">
                        <a:effectLst/>
                      </a:endParaRP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934382"/>
                  </a:ext>
                </a:extLst>
              </a:tr>
              <a:tr h="417085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effectLst/>
                        </a:rPr>
                        <a:t>CURSOS 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effectLst/>
                        </a:rPr>
                        <a:t>DIAGNÓSTICO 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FINAL 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% DE MOVILIDAD 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989600"/>
                  </a:ext>
                </a:extLst>
              </a:tr>
              <a:tr h="1390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3°A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effectLst/>
                        </a:rPr>
                        <a:t>34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34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100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26042"/>
                  </a:ext>
                </a:extLst>
              </a:tr>
              <a:tr h="1390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3°B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effectLst/>
                        </a:rPr>
                        <a:t>33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33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100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53408"/>
                  </a:ext>
                </a:extLst>
              </a:tr>
              <a:tr h="1390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4°A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88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326015"/>
                  </a:ext>
                </a:extLst>
              </a:tr>
              <a:tr h="1390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4°B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78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564173"/>
                  </a:ext>
                </a:extLst>
              </a:tr>
              <a:tr h="1390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5°A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88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781587"/>
                  </a:ext>
                </a:extLst>
              </a:tr>
              <a:tr h="1390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5°B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22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effectLst/>
                        </a:rPr>
                        <a:t>20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91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269477"/>
                  </a:ext>
                </a:extLst>
              </a:tr>
              <a:tr h="1390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6°A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31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effectLst/>
                        </a:rPr>
                        <a:t>18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58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144422"/>
                  </a:ext>
                </a:extLst>
              </a:tr>
              <a:tr h="1390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6°B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34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13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effectLst/>
                        </a:rPr>
                        <a:t>38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63867"/>
                  </a:ext>
                </a:extLst>
              </a:tr>
              <a:tr h="1390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7°A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31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17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effectLst/>
                        </a:rPr>
                        <a:t>55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296005"/>
                  </a:ext>
                </a:extLst>
              </a:tr>
              <a:tr h="1390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7°B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30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19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effectLst/>
                        </a:rPr>
                        <a:t>63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769203"/>
                  </a:ext>
                </a:extLst>
              </a:tr>
              <a:tr h="1390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8°A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41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6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effectLst/>
                        </a:rPr>
                        <a:t>15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629423"/>
                  </a:ext>
                </a:extLst>
              </a:tr>
              <a:tr h="1390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8°B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40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3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effectLst/>
                        </a:rPr>
                        <a:t>8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236794"/>
                  </a:ext>
                </a:extLst>
              </a:tr>
              <a:tr h="1390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1°MA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40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11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effectLst/>
                        </a:rPr>
                        <a:t>28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04208"/>
                  </a:ext>
                </a:extLst>
              </a:tr>
              <a:tr h="1390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1°MB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39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11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effectLst/>
                        </a:rPr>
                        <a:t>28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495064"/>
                  </a:ext>
                </a:extLst>
              </a:tr>
              <a:tr h="1390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2°MA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41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6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effectLst/>
                        </a:rPr>
                        <a:t>14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457977"/>
                  </a:ext>
                </a:extLst>
              </a:tr>
              <a:tr h="139028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2°MB 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38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>
                          <a:effectLst/>
                        </a:rPr>
                        <a:t>16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400" b="1" dirty="0">
                          <a:effectLst/>
                        </a:rPr>
                        <a:t>47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99452"/>
                  </a:ext>
                </a:extLst>
              </a:tr>
              <a:tr h="139028">
                <a:tc>
                  <a:txBody>
                    <a:bodyPr/>
                    <a:lstStyle/>
                    <a:p>
                      <a:pPr rtl="0" fontAlgn="b"/>
                      <a:endParaRPr lang="es-CL" sz="1400" b="1">
                        <a:effectLst/>
                      </a:endParaRP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1400" b="1">
                        <a:effectLst/>
                      </a:endParaRP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1400" b="1">
                        <a:effectLst/>
                      </a:endParaRP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sz="1400" b="1" dirty="0">
                          <a:effectLst/>
                        </a:rPr>
                        <a:t>56.1875</a:t>
                      </a:r>
                    </a:p>
                  </a:txBody>
                  <a:tcPr marL="11586" marR="1158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3634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651501"/>
              </p:ext>
            </p:extLst>
          </p:nvPr>
        </p:nvGraphicFramePr>
        <p:xfrm>
          <a:off x="8381999" y="1348743"/>
          <a:ext cx="2430780" cy="3040805"/>
        </p:xfrm>
        <a:graphic>
          <a:graphicData uri="http://schemas.openxmlformats.org/drawingml/2006/table">
            <a:tbl>
              <a:tblPr/>
              <a:tblGrid>
                <a:gridCol w="1215390">
                  <a:extLst>
                    <a:ext uri="{9D8B030D-6E8A-4147-A177-3AD203B41FA5}">
                      <a16:colId xmlns:a16="http://schemas.microsoft.com/office/drawing/2014/main" val="1259533641"/>
                    </a:ext>
                  </a:extLst>
                </a:gridCol>
                <a:gridCol w="1215390">
                  <a:extLst>
                    <a:ext uri="{9D8B030D-6E8A-4147-A177-3AD203B41FA5}">
                      <a16:colId xmlns:a16="http://schemas.microsoft.com/office/drawing/2014/main" val="1365131321"/>
                    </a:ext>
                  </a:extLst>
                </a:gridCol>
              </a:tblGrid>
              <a:tr h="1114744">
                <a:tc gridSpan="2">
                  <a:txBody>
                    <a:bodyPr/>
                    <a:lstStyle/>
                    <a:p>
                      <a:pPr rtl="0" fontAlgn="b"/>
                      <a:r>
                        <a:rPr lang="es-CL" sz="1700" b="1" dirty="0">
                          <a:solidFill>
                            <a:schemeClr val="bg1"/>
                          </a:solidFill>
                          <a:effectLst/>
                        </a:rPr>
                        <a:t>MOVILIDAD ESCRITURA </a:t>
                      </a:r>
                    </a:p>
                  </a:txBody>
                  <a:tcPr marL="0" marR="0" marT="0" marB="0" anchor="b">
                    <a:lnL w="7620" cap="flat" cmpd="sng" algn="ctr">
                      <a:solidFill>
                        <a:srgbClr val="709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9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98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s-CL" sz="1700" dirty="0">
                        <a:effectLst/>
                      </a:endParaRPr>
                    </a:p>
                  </a:txBody>
                  <a:tcPr marL="21516" marR="21516" marT="0" marB="0" anchor="b">
                    <a:lnL w="7620" cap="flat" cmpd="sng" algn="ctr">
                      <a:solidFill>
                        <a:srgbClr val="709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9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92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736259"/>
                  </a:ext>
                </a:extLst>
              </a:tr>
              <a:tr h="186427">
                <a:tc>
                  <a:txBody>
                    <a:bodyPr/>
                    <a:lstStyle/>
                    <a:p>
                      <a:pPr rtl="0" fontAlgn="b"/>
                      <a:endParaRPr lang="es-CL" sz="17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1516" marR="2151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s-CL" sz="17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1516" marR="2151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695951"/>
                  </a:ext>
                </a:extLst>
              </a:tr>
              <a:tr h="371581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700" b="1">
                          <a:solidFill>
                            <a:schemeClr val="bg1"/>
                          </a:solidFill>
                          <a:effectLst/>
                        </a:rPr>
                        <a:t>CURSOS </a:t>
                      </a:r>
                    </a:p>
                  </a:txBody>
                  <a:tcPr marL="21516" marR="21516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700" b="1" dirty="0">
                          <a:solidFill>
                            <a:schemeClr val="bg1"/>
                          </a:solidFill>
                          <a:effectLst/>
                        </a:rPr>
                        <a:t>FINAL </a:t>
                      </a:r>
                    </a:p>
                  </a:txBody>
                  <a:tcPr marL="21516" marR="2151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641332"/>
                  </a:ext>
                </a:extLst>
              </a:tr>
              <a:tr h="186427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700" b="1">
                          <a:solidFill>
                            <a:schemeClr val="bg1"/>
                          </a:solidFill>
                          <a:effectLst/>
                        </a:rPr>
                        <a:t>5°A</a:t>
                      </a:r>
                    </a:p>
                  </a:txBody>
                  <a:tcPr marL="21516" marR="21516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700" b="1" dirty="0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</a:p>
                  </a:txBody>
                  <a:tcPr marL="21516" marR="2151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516145"/>
                  </a:ext>
                </a:extLst>
              </a:tr>
              <a:tr h="186427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700" b="1">
                          <a:solidFill>
                            <a:schemeClr val="bg1"/>
                          </a:solidFill>
                          <a:effectLst/>
                        </a:rPr>
                        <a:t>5°B</a:t>
                      </a:r>
                    </a:p>
                  </a:txBody>
                  <a:tcPr marL="21516" marR="21516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700" b="1" dirty="0">
                          <a:solidFill>
                            <a:schemeClr val="bg1"/>
                          </a:solidFill>
                          <a:effectLst/>
                        </a:rPr>
                        <a:t>79</a:t>
                      </a:r>
                    </a:p>
                  </a:txBody>
                  <a:tcPr marL="21516" marR="2151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361506"/>
                  </a:ext>
                </a:extLst>
              </a:tr>
              <a:tr h="186427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700" b="1">
                          <a:solidFill>
                            <a:schemeClr val="bg1"/>
                          </a:solidFill>
                          <a:effectLst/>
                        </a:rPr>
                        <a:t>6°A</a:t>
                      </a:r>
                    </a:p>
                  </a:txBody>
                  <a:tcPr marL="21516" marR="21516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700" b="1" dirty="0">
                          <a:solidFill>
                            <a:schemeClr val="bg1"/>
                          </a:solidFill>
                          <a:effectLst/>
                        </a:rPr>
                        <a:t>80</a:t>
                      </a:r>
                    </a:p>
                  </a:txBody>
                  <a:tcPr marL="21516" marR="2151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858253"/>
                  </a:ext>
                </a:extLst>
              </a:tr>
              <a:tr h="186427"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700" b="1">
                          <a:solidFill>
                            <a:schemeClr val="bg1"/>
                          </a:solidFill>
                          <a:effectLst/>
                        </a:rPr>
                        <a:t>6°B</a:t>
                      </a:r>
                    </a:p>
                  </a:txBody>
                  <a:tcPr marL="21516" marR="21516" marT="0" marB="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CL" sz="1700" b="1" dirty="0">
                          <a:solidFill>
                            <a:schemeClr val="bg1"/>
                          </a:solidFill>
                          <a:effectLst/>
                        </a:rPr>
                        <a:t>91</a:t>
                      </a:r>
                    </a:p>
                  </a:txBody>
                  <a:tcPr marL="21516" marR="2151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989120"/>
                  </a:ext>
                </a:extLst>
              </a:tr>
              <a:tr h="186427">
                <a:tc>
                  <a:txBody>
                    <a:bodyPr/>
                    <a:lstStyle/>
                    <a:p>
                      <a:pPr rtl="0" fontAlgn="b"/>
                      <a:endParaRPr lang="es-CL" sz="17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1516" marR="2151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CL" sz="1700" b="1" dirty="0">
                          <a:solidFill>
                            <a:schemeClr val="bg1"/>
                          </a:solidFill>
                          <a:effectLst/>
                        </a:rPr>
                        <a:t>87.5</a:t>
                      </a:r>
                    </a:p>
                  </a:txBody>
                  <a:tcPr marL="21516" marR="21516" marT="0" marB="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842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9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2" y="-107528"/>
            <a:ext cx="10067608" cy="1507067"/>
          </a:xfrm>
        </p:spPr>
        <p:txBody>
          <a:bodyPr/>
          <a:lstStyle/>
          <a:p>
            <a:r>
              <a:rPr lang="es-CL" b="1" dirty="0" smtClean="0"/>
              <a:t>Convivencia escolar/Planes de apoyo</a:t>
            </a:r>
            <a:endParaRPr lang="es-CL" b="1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023878"/>
              </p:ext>
            </p:extLst>
          </p:nvPr>
        </p:nvGraphicFramePr>
        <p:xfrm>
          <a:off x="1422400" y="1123526"/>
          <a:ext cx="8128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323836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323750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137550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84291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0513366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s-CL" dirty="0" smtClean="0"/>
                        <a:t>PORECENTAJE</a:t>
                      </a:r>
                      <a:r>
                        <a:rPr lang="es-CL" baseline="0" dirty="0" smtClean="0"/>
                        <a:t> DE </a:t>
                      </a:r>
                      <a:r>
                        <a:rPr lang="es-CL" dirty="0" smtClean="0"/>
                        <a:t>PARTICIPACIÓN</a:t>
                      </a:r>
                      <a:r>
                        <a:rPr lang="es-CL" baseline="0" dirty="0" smtClean="0"/>
                        <a:t> EN ENCUESTA DE PERCEPCIÓN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15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Estamentos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Estudiantes</a:t>
                      </a:r>
                    </a:p>
                    <a:p>
                      <a:r>
                        <a:rPr lang="es-CL" dirty="0" smtClean="0"/>
                        <a:t>(1201)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Apoderados</a:t>
                      </a:r>
                      <a:r>
                        <a:rPr lang="es-CL" baseline="0" dirty="0" smtClean="0"/>
                        <a:t> (1201)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Asistentes (61)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Docentes (72)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05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Encuesta</a:t>
                      </a:r>
                      <a:r>
                        <a:rPr lang="es-CL" baseline="0" dirty="0" smtClean="0"/>
                        <a:t> Inicial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43%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43%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21%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72%</a:t>
                      </a:r>
                      <a:endParaRPr lang="es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Encuesta Final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33%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22%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20%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58%</a:t>
                      </a:r>
                      <a:endParaRPr lang="es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468971"/>
                  </a:ext>
                </a:extLst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1422400" y="3581400"/>
            <a:ext cx="91922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Ámbito Seguridad</a:t>
            </a:r>
          </a:p>
          <a:p>
            <a:r>
              <a:rPr lang="es-ES" b="1" dirty="0"/>
              <a:t>En la encuesta inicial el 92.44% de los integrantes de la comunidad educativa evalúa adecuadamente este ámbito, mientras que en </a:t>
            </a:r>
            <a:r>
              <a:rPr lang="es-ES" b="1" dirty="0" smtClean="0"/>
              <a:t>la encuesta </a:t>
            </a:r>
            <a:r>
              <a:rPr lang="es-ES" b="1" dirty="0"/>
              <a:t>final 91.78%, quienes ante preguntas realizadas en torno a la seguridad educativa señalan estar de acuerdo o mediamente de </a:t>
            </a:r>
            <a:r>
              <a:rPr lang="es-ES" b="1" dirty="0" smtClean="0"/>
              <a:t>acuerdo con </a:t>
            </a:r>
            <a:r>
              <a:rPr lang="es-ES" b="1" dirty="0"/>
              <a:t>las afirmaciones presentadas</a:t>
            </a:r>
            <a:r>
              <a:rPr lang="es-ES" dirty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9761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" y="617221"/>
            <a:ext cx="10703063" cy="3760748"/>
          </a:xfrm>
          <a:prstGeom prst="rect">
            <a:avLst/>
          </a:prstGeom>
        </p:spPr>
      </p:pic>
      <p:pic>
        <p:nvPicPr>
          <p:cNvPr id="6146" name="Picture 2" descr="Imágenes de Seguridad Escolar - Descarga gratuita en Freep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283334"/>
            <a:ext cx="4183380" cy="236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0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23900" y="335280"/>
            <a:ext cx="326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Ámbito buen trato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03860" y="704612"/>
            <a:ext cx="10576560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025" marR="70485" algn="just">
              <a:lnSpc>
                <a:spcPct val="107000"/>
              </a:lnSpc>
              <a:spcAft>
                <a:spcPts val="0"/>
              </a:spcAft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</a:rPr>
              <a:t>En la encuesta inicial 70.1% de los integrantes de la comunidad educativa evalúa de manera favorable este ámbito, mientras que en la encuesta</a:t>
            </a:r>
            <a:r>
              <a:rPr lang="es-ES" b="1" spc="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</a:rPr>
              <a:t>final</a:t>
            </a:r>
            <a:r>
              <a:rPr lang="es-ES" b="1" spc="-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</a:rPr>
              <a:t>66.46%, quienes</a:t>
            </a:r>
            <a:r>
              <a:rPr lang="es-ES" b="1" spc="-1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</a:rPr>
              <a:t>indican</a:t>
            </a:r>
            <a:r>
              <a:rPr lang="es-ES" b="1" spc="-1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</a:rPr>
              <a:t>como</a:t>
            </a:r>
            <a:r>
              <a:rPr lang="es-ES" b="1" spc="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</a:rPr>
              <a:t>respuesta ante</a:t>
            </a:r>
            <a:r>
              <a:rPr lang="es-ES" b="1" spc="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</a:rPr>
              <a:t>preguntas realizadas las</a:t>
            </a:r>
            <a:r>
              <a:rPr lang="es-ES" b="1" spc="-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</a:rPr>
              <a:t>alternativas de</a:t>
            </a:r>
            <a:r>
              <a:rPr lang="es-ES" b="1" spc="-1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</a:rPr>
              <a:t>muy</a:t>
            </a:r>
            <a:r>
              <a:rPr lang="es-ES" b="1" spc="1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</a:rPr>
              <a:t>bien</a:t>
            </a:r>
            <a:r>
              <a:rPr lang="es-ES" b="1" spc="-2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</a:rPr>
              <a:t>o</a:t>
            </a:r>
            <a:r>
              <a:rPr lang="es-ES" b="1" spc="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</a:rPr>
              <a:t>bien.</a:t>
            </a:r>
            <a:endParaRPr lang="es-CL" b="1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50520" y="1686035"/>
            <a:ext cx="11117580" cy="894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025" indent="449580">
              <a:lnSpc>
                <a:spcPct val="106000"/>
              </a:lnSpc>
              <a:spcBef>
                <a:spcPts val="155"/>
              </a:spcBef>
              <a:spcAft>
                <a:spcPts val="0"/>
              </a:spcAft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s-ES" spc="1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continuación,</a:t>
            </a:r>
            <a:r>
              <a:rPr lang="es-ES" spc="2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</a:t>
            </a:r>
            <a:r>
              <a:rPr lang="es-ES" spc="2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presentan</a:t>
            </a:r>
            <a:r>
              <a:rPr lang="es-ES" spc="1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los</a:t>
            </a:r>
            <a:r>
              <a:rPr lang="es-ES" spc="2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promedios</a:t>
            </a:r>
            <a:r>
              <a:rPr lang="es-ES" spc="2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</a:t>
            </a:r>
            <a:r>
              <a:rPr lang="es-ES" spc="1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respuestas</a:t>
            </a:r>
            <a:r>
              <a:rPr lang="es-ES" spc="2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favorables</a:t>
            </a:r>
            <a:r>
              <a:rPr lang="es-ES" spc="2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respecto</a:t>
            </a:r>
            <a:r>
              <a:rPr lang="es-ES" spc="2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s-ES" spc="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los</a:t>
            </a:r>
            <a:r>
              <a:rPr lang="es-ES" spc="1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sub-ámbitos</a:t>
            </a:r>
            <a:r>
              <a:rPr lang="es-ES" spc="2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evaluados</a:t>
            </a:r>
            <a:r>
              <a:rPr lang="es-ES" spc="1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por</a:t>
            </a:r>
            <a:r>
              <a:rPr lang="es-ES" spc="2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estamento</a:t>
            </a:r>
            <a:r>
              <a:rPr lang="es-ES" spc="2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realizando un</a:t>
            </a:r>
            <a:r>
              <a:rPr lang="es-ES" spc="-23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cuadro</a:t>
            </a:r>
            <a:r>
              <a:rPr lang="es-ES" spc="-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comparativo</a:t>
            </a:r>
            <a:r>
              <a:rPr lang="es-ES" spc="-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entre</a:t>
            </a:r>
            <a:r>
              <a:rPr lang="es-ES" spc="-1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los resultados</a:t>
            </a:r>
            <a:r>
              <a:rPr lang="es-ES" spc="-15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 la</a:t>
            </a:r>
            <a:r>
              <a:rPr lang="es-ES" spc="-1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encuesta inicial y final.</a:t>
            </a:r>
            <a:endParaRPr lang="es-CL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s-E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s-CL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8869" y="2314447"/>
            <a:ext cx="12181371" cy="388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7680" y="82973"/>
            <a:ext cx="8534400" cy="1281008"/>
          </a:xfrm>
        </p:spPr>
        <p:txBody>
          <a:bodyPr/>
          <a:lstStyle/>
          <a:p>
            <a:pPr algn="ctr"/>
            <a:r>
              <a:rPr lang="es-CL" b="1" dirty="0" smtClean="0"/>
              <a:t>LIDERAZGO</a:t>
            </a:r>
            <a:endParaRPr lang="es-CL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81940" y="1165861"/>
            <a:ext cx="114833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 smtClean="0">
                <a:solidFill>
                  <a:schemeClr val="bg1"/>
                </a:solidFill>
              </a:rPr>
              <a:t>En la dimensión de Liderazgo se implementaron las siguientes acciones: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L" dirty="0" smtClean="0">
                <a:solidFill>
                  <a:schemeClr val="bg1"/>
                </a:solidFill>
              </a:rPr>
              <a:t>Implementación de los departamentos de asignatura y trabajo sistemático de los equipos de aula desde </a:t>
            </a:r>
            <a:r>
              <a:rPr lang="es-CL" dirty="0" err="1" smtClean="0">
                <a:solidFill>
                  <a:schemeClr val="bg1"/>
                </a:solidFill>
              </a:rPr>
              <a:t>prebásica</a:t>
            </a:r>
            <a:r>
              <a:rPr lang="es-CL" dirty="0" smtClean="0">
                <a:solidFill>
                  <a:schemeClr val="bg1"/>
                </a:solidFill>
              </a:rPr>
              <a:t> hasta 4° básico.</a:t>
            </a:r>
          </a:p>
          <a:p>
            <a:pPr algn="just"/>
            <a:endParaRPr lang="es-CL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L" dirty="0" smtClean="0">
                <a:solidFill>
                  <a:schemeClr val="bg1"/>
                </a:solidFill>
              </a:rPr>
              <a:t>Monitoreo de los recursos a través de planilla que apunta a los tres focos PME: Reactivación de aprendizajes, desarrollo de habilidades y ambiente propicio para el aprendizaje.</a:t>
            </a:r>
          </a:p>
          <a:p>
            <a:pPr algn="just"/>
            <a:endParaRPr lang="es-CL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CL" dirty="0" smtClean="0">
                <a:solidFill>
                  <a:schemeClr val="bg1"/>
                </a:solidFill>
              </a:rPr>
              <a:t>Consolidación de pauta de acompañamiento al aula y planillas de monitoreo cuyas principales conclusiones fueron: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CL" dirty="0" smtClean="0">
              <a:solidFill>
                <a:schemeClr val="bg1"/>
              </a:solidFill>
            </a:endParaRPr>
          </a:p>
          <a:p>
            <a:pPr algn="just"/>
            <a:r>
              <a:rPr lang="es-ES" b="1" dirty="0"/>
              <a:t>Desarrollo de habilidades </a:t>
            </a:r>
            <a:endParaRPr lang="es-ES" dirty="0"/>
          </a:p>
          <a:p>
            <a:pPr algn="just" fontAlgn="base"/>
            <a:r>
              <a:rPr lang="es-ES" dirty="0" smtClean="0"/>
              <a:t> </a:t>
            </a:r>
            <a:r>
              <a:rPr lang="es-ES" dirty="0"/>
              <a:t>E</a:t>
            </a:r>
            <a:r>
              <a:rPr lang="es-ES" dirty="0" smtClean="0"/>
              <a:t>l </a:t>
            </a:r>
            <a:r>
              <a:rPr lang="es-ES" dirty="0"/>
              <a:t>50% de los profesores de </a:t>
            </a:r>
            <a:r>
              <a:rPr lang="es-ES" b="1" dirty="0"/>
              <a:t>Pre básica</a:t>
            </a:r>
            <a:r>
              <a:rPr lang="es-ES" dirty="0"/>
              <a:t> planifica experiencias que incluyen atención a la diversidad. </a:t>
            </a:r>
            <a:endParaRPr lang="es-ES" dirty="0" smtClean="0"/>
          </a:p>
          <a:p>
            <a:pPr algn="just" fontAlgn="base"/>
            <a:r>
              <a:rPr lang="es-ES" b="1" dirty="0"/>
              <a:t> </a:t>
            </a:r>
          </a:p>
          <a:p>
            <a:pPr algn="just"/>
            <a:r>
              <a:rPr lang="es-ES" dirty="0"/>
              <a:t>E</a:t>
            </a:r>
            <a:r>
              <a:rPr lang="es-ES" dirty="0" smtClean="0"/>
              <a:t>l </a:t>
            </a:r>
            <a:r>
              <a:rPr lang="es-ES" dirty="0"/>
              <a:t>50% de los docentes de </a:t>
            </a:r>
            <a:r>
              <a:rPr lang="es-ES" b="1" dirty="0"/>
              <a:t>Pre Básica</a:t>
            </a:r>
            <a:r>
              <a:rPr lang="es-ES" dirty="0"/>
              <a:t> aplican </a:t>
            </a:r>
            <a:r>
              <a:rPr lang="es-ES" dirty="0" smtClean="0"/>
              <a:t>estrategias </a:t>
            </a:r>
            <a:r>
              <a:rPr lang="es-ES" dirty="0"/>
              <a:t>que favorecen  experiencias de aprendizaje donde los niños y niñas puedan trabajar en forma autónoma, sin embargo, el 92% de los profesores de</a:t>
            </a:r>
            <a:r>
              <a:rPr lang="es-ES" b="1" dirty="0"/>
              <a:t> básica y media</a:t>
            </a:r>
            <a:r>
              <a:rPr lang="es-ES" dirty="0"/>
              <a:t> apoya el desarrollo de los estudiantes para transitar gradualmente desde un trabajo guiado a uno </a:t>
            </a:r>
            <a:r>
              <a:rPr lang="es-ES" dirty="0" smtClean="0"/>
              <a:t>autónomo</a:t>
            </a:r>
          </a:p>
          <a:p>
            <a:pPr algn="just"/>
            <a:endParaRPr lang="es-CL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91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27660" y="868680"/>
            <a:ext cx="1071547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 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67% de los docentes de </a:t>
            </a:r>
            <a:r>
              <a:rPr lang="es-E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Pre Básica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escucha las opiniones de los niños y niñas y usa  estos aportes como punto de   partida, valorando sus descubrimientos, vivencias, teorías, etc.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El 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67% de los profesores de </a:t>
            </a:r>
            <a:r>
              <a:rPr lang="es-E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Pre Básica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realiza experiencias que propicie la exploración y los desafíos sensorio-motrices y de expresión en aprendizajes situados; promueve el uso autónomo de materiales, objetos, utensilios e instrumentos de precisión en experiencias de aprendizaje (en periodos variables y de vida práctica) que involucren la resolución de tareas individuales o colectivas, con el objetivo de estimular la motricidad fina y desarrolla experiencias de expresión corporal donde los niños  y niñas pueden utilizar todo su cuerpo.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El 100% de los docentes de Pre Básica favorece variadas instancias de interacción entre los pares en diferentes momentos de la jornada; monitorea el nivel de comprensión de los niños y niñas en las experiencias de aprendizaje y explora las ideas de los niños y niñas formulando preguntas abiertas que permiten profundizar su comprensión.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El 50% de los profesores de </a:t>
            </a:r>
            <a:r>
              <a:rPr lang="es-E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básica y media 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no aplica estrategias en el aula para desarrollar habilidades.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 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35% de los profesores implementa estrategias para desarrollar el pensamiento crítico.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 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43% de los docentes de</a:t>
            </a:r>
            <a:r>
              <a:rPr lang="es-E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básica y media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enseña y guía a sus estudiantes a usar criterios, indicadores y atributos para procesos de auto y coevaluación, con el propósito de observar su aprendizaje y el de otros, y determinar los aprendizajes logrados y los que requieren mejoras</a:t>
            </a: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El 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49% de los docentes de básica y media incorpora en su práctica pedagógica estrategias que estimulen el pensamiento creativo.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 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59% de los profesores de básica y media promueve oportunidades para que sus estudiantes conozcan sus derechos y responsabilidades.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El53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% de los docentes de básica y media implementa estrategias para desarrollar habilidades </a:t>
            </a:r>
            <a:r>
              <a:rPr lang="es-ES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metacognitivas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en sus estudiantes</a:t>
            </a: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s-E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 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55% de los docentes de básica y media explica a sus estudiantes los criterios de evaluación, alineados al objetivo de aprendizaje, entregándoles ejemplos de los desempeños esperados para que gradualmente participen de la definición de estos criterios.</a:t>
            </a:r>
          </a:p>
        </p:txBody>
      </p:sp>
    </p:spTree>
    <p:extLst>
      <p:ext uri="{BB962C8B-B14F-4D97-AF65-F5344CB8AC3E}">
        <p14:creationId xmlns:p14="http://schemas.microsoft.com/office/powerpoint/2010/main" val="12557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3CC9E7E-C8DB-4D73-80B6-C5D35AD7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1"/>
            <a:ext cx="10414973" cy="183624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rtl="0"/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/>
              <a:t/>
            </a:r>
            <a:br>
              <a:rPr lang="es-ES" b="1" dirty="0"/>
            </a:br>
            <a:r>
              <a:rPr lang="es-ES" b="1" dirty="0" smtClean="0"/>
              <a:t>Gestión pedagógica</a:t>
            </a:r>
            <a:br>
              <a:rPr lang="es-ES" b="1" dirty="0" smtClean="0"/>
            </a:br>
            <a:r>
              <a:rPr lang="es-ES" dirty="0" smtClean="0"/>
              <a:t>resultados eficiencia interna   2023 / focos a trabajar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pic>
        <p:nvPicPr>
          <p:cNvPr id="6" name="Marcador de posición de contenido 5" descr="Estudiante escribiendo en el escritorio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5241" r="5241"/>
          <a:stretch/>
        </p:blipFill>
        <p:spPr>
          <a:xfrm>
            <a:off x="3094208" y="4876800"/>
            <a:ext cx="3522407" cy="1776449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>
          <a:xfrm>
            <a:off x="503853" y="2048334"/>
            <a:ext cx="10117461" cy="275461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CL" b="1" dirty="0" smtClean="0"/>
              <a:t>1° y 2° básico asignaturas con mayor porcentaje de estudiantes en nivel insuficiente: Historia con un 5,6% y Lenguaje con un 3% de un total de 162 niños y niñas.</a:t>
            </a:r>
          </a:p>
          <a:p>
            <a:pPr algn="just"/>
            <a:r>
              <a:rPr lang="es-CL" b="1" dirty="0" smtClean="0"/>
              <a:t>3° a 8° básico asignaturas con mayor porcentaje de estudiantes en nivel insuficiente: Ciencias con un 19%, Historia con un 18%, Inglés con un 17% de un universo de 496 niños y niñas.</a:t>
            </a:r>
          </a:p>
          <a:p>
            <a:pPr algn="just"/>
            <a:r>
              <a:rPr lang="es-CL" b="1" dirty="0" smtClean="0"/>
              <a:t>1° y 2°  medio asignaturas con mayor porcentaje de estudiantes en nivel insuficiente: Ciencias con un 44%, Matemática con 43% e Inglés con un 29% de un total de 164 niños y niñas</a:t>
            </a:r>
          </a:p>
          <a:p>
            <a:pPr algn="just"/>
            <a:r>
              <a:rPr lang="es-CL" b="1" dirty="0"/>
              <a:t>3</a:t>
            </a:r>
            <a:r>
              <a:rPr lang="es-CL" b="1" dirty="0" smtClean="0"/>
              <a:t>° y 4°  Medio asignaturas con mayor porcentaje de estudiantes en nivel insuficiente: Inglés con 48%, filosofía con 38% y matemática con un 27% de un total de 239 niños y niñas.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967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4820" y="541020"/>
            <a:ext cx="11247120" cy="5960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s-E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Reactivación de </a:t>
            </a:r>
            <a:r>
              <a:rPr lang="es-ES" sz="1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aprendizajes</a:t>
            </a:r>
            <a:endParaRPr lang="es-ES" sz="1600" dirty="0" smtClean="0"/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El 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33% de los docentes de Pre Básica planifica experiencias diversificadas que favorezcan la participación de todos los niños y niñas del aula, independiente de sus características.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E</a:t>
            </a: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 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50 % de los docentes de Pre Básica  promueve que los niños y  niñas sean protagonistas de las actividades</a:t>
            </a: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s-E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El 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67 % de los docentes de Pre Básica realiza experiencias o favorece oportunidades en donde se propicie la exploración y los desafíos sensorio-motrices y de expresión en aprendizajes situados; modela con los niños y niñas cómo realizar ciertas acciones cotidianas y de vida práctica dentro del aula y organiza las experiencias de aprendizaje junto a su equipo teniendo presente la diversidad de  apoyos requeridos por los niños y  niñas de su grupo (ajuste tareas, modifica experiencias, incorpora material complementario, etc.).</a:t>
            </a:r>
            <a:endParaRPr lang="es-ES" sz="1600" dirty="0">
              <a:solidFill>
                <a:srgbClr val="000000"/>
              </a:solidFill>
              <a:latin typeface="Noto Sans Symbols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Sólo el 33%  de los docentes de básica y media </a:t>
            </a:r>
            <a:r>
              <a:rPr lang="es-ES" sz="1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frece a sus estudiantes retroalimentación descriptiva de manera oportuna, basándose en criterios e indicadores de evaluación, para que dispongan de información diferenciada sobre los niveles de logro de los conocimientos, habilidades y actitudes definidos en los objetivos de aprendizaje evaluados; y para establecer estrategias que les permitan superar las brechas.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s-E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 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51% de los docentes de básica y media organiza el trabajo de los/as estudiantes, equilibrando momentos de aprendizaje individual y colaborativo, a través de tareas que impliquen prácticas reflexivas, comunicación de ideas, elaboración de productos, trabajo interdisciplinario y otras actividades propias de cada disciplina, en contextos de aula diversos, como laboratorios, salidas a terreno u otros.</a:t>
            </a:r>
          </a:p>
          <a:p>
            <a:pPr algn="just" fontAlgn="base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Sobre el 78 % de los docentes de básica y media comunica con claridad los objetivos de aprendizaje; entrega indicaciones e instrucciones claras y verifica que los estudiantes las comprendan para organizar su trabajo y usar productivamente el tiempo lectivo, atendiendo diferencias y ofreciendo apoyos específicos a los y las estudiantes que los requieran; presenta el contenido mediante el lenguaje técnico de la disciplina que enseña; utiliza estrategias  para posibilitar la aplicación y reelaboración de los conocimientos adquiridos y el logro de nuevos aprendizajes de sus estudiantes y realiza preguntas o actividades relevantes a sus estudiantes para comprobar su nivel de comprensión, </a:t>
            </a:r>
            <a:endParaRPr lang="es-ES" sz="16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219808"/>
            <a:ext cx="8534400" cy="1019907"/>
          </a:xfrm>
        </p:spPr>
        <p:txBody>
          <a:bodyPr/>
          <a:lstStyle/>
          <a:p>
            <a:r>
              <a:rPr lang="es-CL" b="1" dirty="0" smtClean="0"/>
              <a:t>Gestión de recursos</a:t>
            </a:r>
            <a:endParaRPr lang="es-CL" b="1" dirty="0"/>
          </a:p>
        </p:txBody>
      </p:sp>
      <p:pic>
        <p:nvPicPr>
          <p:cNvPr id="1026" name="Picture 2" descr="Programa para presupuestos de obras de construcción - BrickCont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82" y="351693"/>
            <a:ext cx="5574323" cy="55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38" y="1274884"/>
            <a:ext cx="7403124" cy="481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5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 tips financieros: gastos que debes reducir o mantener a un año de la  pandem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646" y="1028699"/>
            <a:ext cx="4290646" cy="436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6029"/>
              </p:ext>
            </p:extLst>
          </p:nvPr>
        </p:nvGraphicFramePr>
        <p:xfrm>
          <a:off x="-1" y="1367998"/>
          <a:ext cx="7953830" cy="62831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56390">
                  <a:extLst>
                    <a:ext uri="{9D8B030D-6E8A-4147-A177-3AD203B41FA5}">
                      <a16:colId xmlns:a16="http://schemas.microsoft.com/office/drawing/2014/main" val="4043695139"/>
                    </a:ext>
                  </a:extLst>
                </a:gridCol>
                <a:gridCol w="1597440">
                  <a:extLst>
                    <a:ext uri="{9D8B030D-6E8A-4147-A177-3AD203B41FA5}">
                      <a16:colId xmlns:a16="http://schemas.microsoft.com/office/drawing/2014/main" val="1804547543"/>
                    </a:ext>
                  </a:extLst>
                </a:gridCol>
              </a:tblGrid>
              <a:tr h="5079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Remuneraciones 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554" marR="555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2.243.257.299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554" marR="55554" marT="0" marB="0"/>
                </a:tc>
                <a:extLst>
                  <a:ext uri="{0D108BD9-81ED-4DB2-BD59-A6C34878D82A}">
                    <a16:rowId xmlns:a16="http://schemas.microsoft.com/office/drawing/2014/main" val="2677683891"/>
                  </a:ext>
                </a:extLst>
              </a:tr>
              <a:tr h="62913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Gastos en recursos de apoyo pedagógico y bienestar de estudiantes 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554" marR="555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57.593.108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554" marR="55554" marT="0" marB="0"/>
                </a:tc>
                <a:extLst>
                  <a:ext uri="{0D108BD9-81ED-4DB2-BD59-A6C34878D82A}">
                    <a16:rowId xmlns:a16="http://schemas.microsoft.com/office/drawing/2014/main" val="1543767828"/>
                  </a:ext>
                </a:extLst>
              </a:tr>
              <a:tr h="67566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Gastos de operación.(Transporte escolar, reproducción de documentos, materiales oficina, peajes, materiales de aseo, insumos computacionales, combustible, materiales </a:t>
                      </a:r>
                      <a:r>
                        <a:rPr lang="es-ES_tradnl" sz="1000" dirty="0" smtClean="0">
                          <a:effectLst/>
                        </a:rPr>
                        <a:t>gráficos </a:t>
                      </a:r>
                      <a:r>
                        <a:rPr lang="es-ES_tradnl" sz="1000" dirty="0">
                          <a:effectLst/>
                        </a:rPr>
                        <a:t>)   </a:t>
                      </a:r>
                      <a:endParaRPr lang="es-ES_tradnl" sz="100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ES_tradnl" sz="100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 smtClean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554" marR="555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89.438.176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554" marR="55554" marT="0" marB="0"/>
                </a:tc>
                <a:extLst>
                  <a:ext uri="{0D108BD9-81ED-4DB2-BD59-A6C34878D82A}">
                    <a16:rowId xmlns:a16="http://schemas.microsoft.com/office/drawing/2014/main" val="471195264"/>
                  </a:ext>
                </a:extLst>
              </a:tr>
              <a:tr h="6969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Servicios Básicos. (Internet, agua, electricidad, gas, telefonía y otros gastos de servicios básicos)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554" marR="555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43.514.802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554" marR="55554" marT="0" marB="0"/>
                </a:tc>
                <a:extLst>
                  <a:ext uri="{0D108BD9-81ED-4DB2-BD59-A6C34878D82A}">
                    <a16:rowId xmlns:a16="http://schemas.microsoft.com/office/drawing/2014/main" val="2928976322"/>
                  </a:ext>
                </a:extLst>
              </a:tr>
              <a:tr h="9580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Servicios generales. (Servicios legales, asesorías, otros servicios externos como amplificación, iluminación, fumigación, limpia fosas, arriendo equipos </a:t>
                      </a:r>
                      <a:r>
                        <a:rPr lang="es-ES_tradnl" sz="1000" dirty="0" err="1" smtClean="0">
                          <a:effectLst/>
                        </a:rPr>
                        <a:t>fotocopiables</a:t>
                      </a:r>
                      <a:r>
                        <a:rPr lang="es-ES_tradnl" sz="1000" dirty="0" smtClean="0">
                          <a:effectLst/>
                        </a:rPr>
                        <a:t>, </a:t>
                      </a:r>
                      <a:r>
                        <a:rPr lang="es-ES_tradnl" sz="1000" dirty="0">
                          <a:effectLst/>
                        </a:rPr>
                        <a:t>arriendo de los tres inmuebles necesarios para el funcionamiento del colegio)  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554" marR="555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60.197.074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554" marR="55554" marT="0" marB="0"/>
                </a:tc>
                <a:extLst>
                  <a:ext uri="{0D108BD9-81ED-4DB2-BD59-A6C34878D82A}">
                    <a16:rowId xmlns:a16="http://schemas.microsoft.com/office/drawing/2014/main" val="2844505467"/>
                  </a:ext>
                </a:extLst>
              </a:tr>
              <a:tr h="82931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Gastos Construcción y mantención. (Mantención y reparación de infraestructura, instalaciones eléctricas, iluminación, cierres perimetrales, mantención y reparación de equipos computacionales y obras complementarias, servicios higiénicos)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554" marR="555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160.554.900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554" marR="55554" marT="0" marB="0"/>
                </a:tc>
                <a:extLst>
                  <a:ext uri="{0D108BD9-81ED-4DB2-BD59-A6C34878D82A}">
                    <a16:rowId xmlns:a16="http://schemas.microsoft.com/office/drawing/2014/main" val="2348878429"/>
                  </a:ext>
                </a:extLst>
              </a:tr>
              <a:tr h="82931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Otros ((Reparación y mantención de bienes muebles, adquisición de muebles,  herramientas de mantención</a:t>
                      </a:r>
                      <a:r>
                        <a:rPr lang="es-ES_tradnl" sz="1000">
                          <a:effectLst/>
                        </a:rPr>
                        <a:t>, </a:t>
                      </a:r>
                      <a:r>
                        <a:rPr lang="es-ES_tradnl" sz="1000" smtClean="0">
                          <a:effectLst/>
                        </a:rPr>
                        <a:t>Multas</a:t>
                      </a:r>
                      <a:r>
                        <a:rPr lang="es-ES_tradnl" sz="1000" dirty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554" marR="555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29.318.821</a:t>
                      </a:r>
                      <a:endParaRPr lang="en-US" sz="10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554" marR="55554" marT="0" marB="0"/>
                </a:tc>
                <a:extLst>
                  <a:ext uri="{0D108BD9-81ED-4DB2-BD59-A6C34878D82A}">
                    <a16:rowId xmlns:a16="http://schemas.microsoft.com/office/drawing/2014/main" val="3723477922"/>
                  </a:ext>
                </a:extLst>
              </a:tr>
              <a:tr h="1146668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                                                                            </a:t>
                      </a:r>
                      <a:r>
                        <a:rPr lang="es-ES_tradnl" sz="1000" dirty="0" smtClean="0">
                          <a:effectLst/>
                        </a:rPr>
                        <a:t>                                                                                       </a:t>
                      </a:r>
                      <a:r>
                        <a:rPr lang="es-ES_tradnl" sz="1000" dirty="0">
                          <a:effectLst/>
                        </a:rPr>
                        <a:t>TOTAL: 2.683.874.180</a:t>
                      </a:r>
                      <a:endParaRPr lang="en-US" sz="10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55554" marR="555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57323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43340" y="898246"/>
            <a:ext cx="70103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charset="-128"/>
                <a:cs typeface="Times New Roman" panose="02020603050405020304" pitchFamily="18" charset="0"/>
              </a:rPr>
              <a:t>TOTAL DE GASTOS AÑO 2023:			$          2.683.874.180 </a:t>
            </a:r>
            <a:endParaRPr kumimoji="0" lang="es-ES_tradnl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7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69278" y="0"/>
            <a:ext cx="1095521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_tradnl" b="1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El 83,58%  del Gasto corresponde a las remuneraciones del Personal del Colegio Mistral (Incluidos Honoraros).  </a:t>
            </a:r>
            <a:endParaRPr lang="es-CL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_tradnl" b="1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El 16,42% restante se gasta en; Servicios Básicos, Gastos Generales, Mantenciones, Reparaciones, construcción y especialmente Equipamiento de Apoyo Pedagógico. </a:t>
            </a:r>
            <a:endParaRPr lang="es-CL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b="1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 </a:t>
            </a:r>
            <a:endParaRPr lang="es-CL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b="1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SALDO FINAL DE CAJA:       $ 	178.655.716  (Diciembre 2023)    </a:t>
            </a:r>
            <a:endParaRPr lang="es-CL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ES_tradnl" b="1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 </a:t>
            </a:r>
            <a:endParaRPr lang="es-CL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ES_tradnl" b="1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Saldo Final de Caja:  Dinero con lo que se cuenta para iniciar los gastos desde el 1 de Enero de 2024.-</a:t>
            </a:r>
            <a:endParaRPr lang="es-CL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pic>
        <p:nvPicPr>
          <p:cNvPr id="1026" name="Picture 2" descr="Categoría «Ingresos y gastos» de fotos, imágenes e ilustraciones |  Shutte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054" y="3508131"/>
            <a:ext cx="5750169" cy="29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296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ángulo 87">
            <a:extLst>
              <a:ext uri="{FF2B5EF4-FFF2-40B4-BE49-F238E27FC236}">
                <a16:creationId xmlns:a16="http://schemas.microsoft.com/office/drawing/2014/main" id="{58A973E8-C2D4-4C81-8ADE-C5C021A615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6BA91D-915C-49E9-BA6D-FB9B677A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641" y="4473679"/>
            <a:ext cx="9552558" cy="1233251"/>
          </a:xfrm>
        </p:spPr>
        <p:txBody>
          <a:bodyPr rtlCol="0">
            <a:normAutofit/>
          </a:bodyPr>
          <a:lstStyle/>
          <a:p>
            <a:pPr rtl="0"/>
            <a:r>
              <a:rPr lang="es-ES" dirty="0" smtClean="0"/>
              <a:t>¡Gracias!</a:t>
            </a:r>
            <a:endParaRPr lang="es-ES" dirty="0"/>
          </a:p>
        </p:txBody>
      </p:sp>
      <p:grpSp>
        <p:nvGrpSpPr>
          <p:cNvPr id="90" name="Grupo 89">
            <a:extLst>
              <a:ext uri="{FF2B5EF4-FFF2-40B4-BE49-F238E27FC236}">
                <a16:creationId xmlns:a16="http://schemas.microsoft.com/office/drawing/2014/main" id="{A08E251A-5371-4E82-A0F3-2CA0C15AB0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ángulo con las esquinas opuestas recortadas 12">
            <a:extLst>
              <a:ext uri="{FF2B5EF4-FFF2-40B4-BE49-F238E27FC236}">
                <a16:creationId xmlns:a16="http://schemas.microsoft.com/office/drawing/2014/main" id="{E05CABE9-5E7C-4773-BFCD-24B199FA1A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607302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Chichas cosiendo ropa">
            <a:extLst>
              <a:ext uri="{FF2B5EF4-FFF2-40B4-BE49-F238E27FC236}">
                <a16:creationId xmlns:a16="http://schemas.microsoft.com/office/drawing/2014/main" id="{DB01D247-521D-46B2-B29A-935ED000F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2" t="33228" r="15083" b="23430"/>
          <a:stretch/>
        </p:blipFill>
        <p:spPr>
          <a:xfrm>
            <a:off x="665641" y="690851"/>
            <a:ext cx="9622280" cy="3607302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1" name="Rectángulo 30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CC9E7E-C8DB-4D73-80B6-C5D35AD7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3055620"/>
            <a:ext cx="7831772" cy="28425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sz="3200" dirty="0" smtClean="0"/>
              <a:t>Estudiantes en nivel insuficiente resultado COLEGIO</a:t>
            </a:r>
            <a:endParaRPr lang="es-ES" sz="3200" dirty="0"/>
          </a:p>
        </p:txBody>
      </p:sp>
      <p:pic>
        <p:nvPicPr>
          <p:cNvPr id="6" name="Marcador de posición de contenido 5" descr="Libros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31381" r="31381"/>
          <a:stretch/>
        </p:blipFill>
        <p:spPr>
          <a:xfrm>
            <a:off x="8354282" y="1"/>
            <a:ext cx="3837718" cy="6857999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3" name="Grupo 32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Marcador de posición de contenido 8" descr="Esquema">
            <a:extLst>
              <a:ext uri="{FF2B5EF4-FFF2-40B4-BE49-F238E27FC236}">
                <a16:creationId xmlns:a16="http://schemas.microsoft.com/office/drawing/2014/main" id="{8EDEA472-192B-4242-9F8A-CF2C98BFB3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0809606"/>
              </p:ext>
            </p:extLst>
          </p:nvPr>
        </p:nvGraphicFramePr>
        <p:xfrm>
          <a:off x="261257" y="312420"/>
          <a:ext cx="6192883" cy="3370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ángulo redondeado 3"/>
          <p:cNvSpPr/>
          <p:nvPr/>
        </p:nvSpPr>
        <p:spPr>
          <a:xfrm>
            <a:off x="6703032" y="1013460"/>
            <a:ext cx="1524980" cy="906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smtClean="0"/>
              <a:t>HISTORIA</a:t>
            </a:r>
            <a:endParaRPr lang="es-CL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6703032" y="2118360"/>
            <a:ext cx="1442748" cy="9372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CL" sz="1400" dirty="0" smtClean="0">
                <a:solidFill>
                  <a:schemeClr val="bg1"/>
                </a:solidFill>
              </a:rPr>
              <a:t>13% de un total de 1061 estudiantes</a:t>
            </a:r>
            <a:endParaRPr lang="es-CL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5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49086" y="457200"/>
            <a:ext cx="10403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/>
              <a:t>RESULTADOS SIMCE 4° BÁSICO</a:t>
            </a:r>
            <a:endParaRPr lang="es-CL" sz="3200" b="1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23209"/>
              </p:ext>
            </p:extLst>
          </p:nvPr>
        </p:nvGraphicFramePr>
        <p:xfrm>
          <a:off x="546100" y="1438215"/>
          <a:ext cx="8128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49470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339449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522961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4808499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s-CL" dirty="0" smtClean="0"/>
                        <a:t>OTROS</a:t>
                      </a:r>
                      <a:r>
                        <a:rPr lang="es-CL" baseline="0" dirty="0" smtClean="0"/>
                        <a:t> INDICADORES DE CALIDAD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858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b="1" dirty="0" smtClean="0"/>
                        <a:t>Dimensiones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Puntaje 2023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Comparación 2022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Comparación</a:t>
                      </a:r>
                      <a:r>
                        <a:rPr lang="es-CL" b="1" baseline="0" dirty="0" smtClean="0"/>
                        <a:t> GSE</a:t>
                      </a:r>
                      <a:endParaRPr lang="es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83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b="1" dirty="0" smtClean="0"/>
                        <a:t> </a:t>
                      </a:r>
                      <a:r>
                        <a:rPr lang="es-CL" sz="1400" b="1" dirty="0" smtClean="0"/>
                        <a:t>Autoestima académica</a:t>
                      </a:r>
                      <a:r>
                        <a:rPr lang="es-CL" sz="1400" b="1" baseline="0" dirty="0" smtClean="0"/>
                        <a:t> y motivación escolar </a:t>
                      </a:r>
                      <a:endParaRPr lang="es-C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80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Igual (80) 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+ 6</a:t>
                      </a:r>
                      <a:endParaRPr lang="es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b="1" dirty="0" smtClean="0"/>
                        <a:t>Clima</a:t>
                      </a:r>
                      <a:r>
                        <a:rPr lang="es-CL" sz="1400" b="1" baseline="0" dirty="0" smtClean="0"/>
                        <a:t> de convivencia escolar</a:t>
                      </a:r>
                      <a:endParaRPr lang="es-C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80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+ 1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+5</a:t>
                      </a:r>
                      <a:endParaRPr lang="es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43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b="1" dirty="0" smtClean="0"/>
                        <a:t>Participación y formación ciudadana</a:t>
                      </a:r>
                      <a:endParaRPr lang="es-C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85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-2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+7</a:t>
                      </a:r>
                      <a:endParaRPr lang="es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20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b="1" dirty="0" smtClean="0"/>
                        <a:t>Hábitos</a:t>
                      </a:r>
                      <a:r>
                        <a:rPr lang="es-CL" sz="1400" b="1" baseline="0" dirty="0" smtClean="0"/>
                        <a:t> de vida saludable</a:t>
                      </a:r>
                      <a:endParaRPr lang="es-C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77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-1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+6</a:t>
                      </a:r>
                      <a:endParaRPr lang="es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344261"/>
                  </a:ext>
                </a:extLst>
              </a:tr>
            </a:tbl>
          </a:graphicData>
        </a:graphic>
      </p:graphicFrame>
      <p:pic>
        <p:nvPicPr>
          <p:cNvPr id="1028" name="Picture 4" descr="Manual de gestión de calidad paso a paso: INDICADORES DE CALID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76" y="2964181"/>
            <a:ext cx="3149482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15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b="1" dirty="0" smtClean="0"/>
              <a:t>Lenguaje</a:t>
            </a:r>
            <a:endParaRPr lang="es-CL" b="1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9994032"/>
              </p:ext>
            </p:extLst>
          </p:nvPr>
        </p:nvGraphicFramePr>
        <p:xfrm>
          <a:off x="272732" y="1543407"/>
          <a:ext cx="5160328" cy="140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828">
                  <a:extLst>
                    <a:ext uri="{9D8B030D-6E8A-4147-A177-3AD203B41FA5}">
                      <a16:colId xmlns:a16="http://schemas.microsoft.com/office/drawing/2014/main" val="3152145523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70432071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50087439"/>
                    </a:ext>
                  </a:extLst>
                </a:gridCol>
              </a:tblGrid>
              <a:tr h="702310">
                <a:tc>
                  <a:txBody>
                    <a:bodyPr/>
                    <a:lstStyle/>
                    <a:p>
                      <a:r>
                        <a:rPr lang="es-CL" dirty="0" smtClean="0"/>
                        <a:t>Puntaje 2023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Comparación año anterior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Comparación </a:t>
                      </a:r>
                      <a:r>
                        <a:rPr lang="es-CL" baseline="0" dirty="0" smtClean="0"/>
                        <a:t> GSE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493012"/>
                  </a:ext>
                </a:extLst>
              </a:tr>
              <a:tr h="702310">
                <a:tc>
                  <a:txBody>
                    <a:bodyPr/>
                    <a:lstStyle/>
                    <a:p>
                      <a:r>
                        <a:rPr lang="es-CL" sz="3200" b="1" dirty="0" smtClean="0"/>
                        <a:t>269</a:t>
                      </a:r>
                      <a:endParaRPr lang="es-CL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200" b="1" dirty="0" smtClean="0"/>
                        <a:t>+ 9</a:t>
                      </a:r>
                      <a:endParaRPr lang="es-CL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200" b="1" dirty="0" smtClean="0"/>
                        <a:t>- 1</a:t>
                      </a:r>
                      <a:endParaRPr lang="es-CL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41716"/>
                  </a:ext>
                </a:extLst>
              </a:tr>
            </a:tbl>
          </a:graphicData>
        </a:graphic>
      </p:graphicFrame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L" b="1" dirty="0" smtClean="0"/>
              <a:t>Matemática</a:t>
            </a:r>
            <a:endParaRPr lang="es-CL" b="1" dirty="0"/>
          </a:p>
        </p:txBody>
      </p:sp>
      <p:graphicFrame>
        <p:nvGraphicFramePr>
          <p:cNvPr id="11" name="Marcador de contenido 10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24527813"/>
              </p:ext>
            </p:extLst>
          </p:nvPr>
        </p:nvGraphicFramePr>
        <p:xfrm>
          <a:off x="5924177" y="1543407"/>
          <a:ext cx="5261983" cy="140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3">
                  <a:extLst>
                    <a:ext uri="{9D8B030D-6E8A-4147-A177-3AD203B41FA5}">
                      <a16:colId xmlns:a16="http://schemas.microsoft.com/office/drawing/2014/main" val="148279959"/>
                    </a:ext>
                  </a:extLst>
                </a:gridCol>
                <a:gridCol w="1866319">
                  <a:extLst>
                    <a:ext uri="{9D8B030D-6E8A-4147-A177-3AD203B41FA5}">
                      <a16:colId xmlns:a16="http://schemas.microsoft.com/office/drawing/2014/main" val="3045870733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4004024153"/>
                    </a:ext>
                  </a:extLst>
                </a:gridCol>
              </a:tblGrid>
              <a:tr h="702310">
                <a:tc>
                  <a:txBody>
                    <a:bodyPr/>
                    <a:lstStyle/>
                    <a:p>
                      <a:r>
                        <a:rPr lang="es-CL" dirty="0" smtClean="0"/>
                        <a:t>Puntaje 2023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Comparación año anterior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aseline="0" dirty="0" smtClean="0"/>
                        <a:t>Comparación  GSE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61572"/>
                  </a:ext>
                </a:extLst>
              </a:tr>
              <a:tr h="702310">
                <a:tc>
                  <a:txBody>
                    <a:bodyPr/>
                    <a:lstStyle/>
                    <a:p>
                      <a:r>
                        <a:rPr lang="es-CL" sz="3200" b="1" dirty="0" smtClean="0"/>
                        <a:t>263</a:t>
                      </a:r>
                      <a:endParaRPr lang="es-CL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200" b="1" dirty="0" smtClean="0"/>
                        <a:t>+13</a:t>
                      </a:r>
                      <a:endParaRPr lang="es-CL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200" b="1" dirty="0" smtClean="0"/>
                        <a:t>+ 7</a:t>
                      </a:r>
                      <a:endParaRPr lang="es-CL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614480"/>
                  </a:ext>
                </a:extLst>
              </a:tr>
            </a:tbl>
          </a:graphicData>
        </a:graphic>
      </p:graphicFrame>
      <p:pic>
        <p:nvPicPr>
          <p:cNvPr id="2050" name="Picture 2" descr="Cómo ayudar a los niños con trastorno del lenguaje en el aula - Magis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49" y="3063240"/>
            <a:ext cx="3851275" cy="271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450,781 en la categoría «Concepto matematicas» de fotos e imágenes de stock  libres de regalías | Shutter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823" y="3063240"/>
            <a:ext cx="3817620" cy="281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60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smtClean="0"/>
              <a:t>Resultados </a:t>
            </a:r>
            <a:r>
              <a:rPr lang="es-CL" b="1" dirty="0" err="1" smtClean="0"/>
              <a:t>simce</a:t>
            </a:r>
            <a:r>
              <a:rPr lang="es-CL" b="1" dirty="0" smtClean="0"/>
              <a:t> 2° medio</a:t>
            </a:r>
            <a:endParaRPr lang="es-CL" b="1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43250"/>
              </p:ext>
            </p:extLst>
          </p:nvPr>
        </p:nvGraphicFramePr>
        <p:xfrm>
          <a:off x="684213" y="685800"/>
          <a:ext cx="853440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40166242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02634471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6153064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7650533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s-CL" baseline="0" dirty="0" smtClean="0"/>
                        <a:t>INDICADORES DE DESARROLLO PERSONAL Y SOCIAL</a:t>
                      </a:r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46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b="1" dirty="0" smtClean="0"/>
                        <a:t>Dimensiones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Puntaje 2023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Comparación año anterior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Comparación GSE</a:t>
                      </a:r>
                      <a:endParaRPr lang="es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5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b="1" dirty="0" smtClean="0"/>
                        <a:t>Autoestima académica</a:t>
                      </a:r>
                      <a:r>
                        <a:rPr lang="es-CL" sz="1400" b="1" baseline="0" dirty="0" smtClean="0"/>
                        <a:t> y motivación escolar </a:t>
                      </a:r>
                      <a:endParaRPr lang="es-C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73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-3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-1</a:t>
                      </a:r>
                      <a:endParaRPr lang="es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72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b="1" dirty="0" smtClean="0"/>
                        <a:t>Clima</a:t>
                      </a:r>
                      <a:r>
                        <a:rPr lang="es-CL" sz="1400" b="1" baseline="0" dirty="0" smtClean="0"/>
                        <a:t> de convivencia escolar</a:t>
                      </a:r>
                      <a:endParaRPr lang="es-C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75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-7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Igual</a:t>
                      </a:r>
                      <a:endParaRPr lang="es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5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400" b="1" dirty="0" smtClean="0"/>
                        <a:t>Participación y formación ciudadana</a:t>
                      </a:r>
                      <a:endParaRPr lang="es-C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77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-7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Igual</a:t>
                      </a:r>
                      <a:endParaRPr lang="es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7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400" b="1" dirty="0" smtClean="0"/>
                        <a:t>Hábitos</a:t>
                      </a:r>
                      <a:r>
                        <a:rPr lang="es-CL" sz="1400" b="1" baseline="0" dirty="0" smtClean="0"/>
                        <a:t> de vida saludable</a:t>
                      </a:r>
                      <a:endParaRPr lang="es-CL" sz="1400" b="1" dirty="0" smtClean="0"/>
                    </a:p>
                    <a:p>
                      <a:endParaRPr lang="es-C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78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+1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b="1" dirty="0" smtClean="0"/>
                        <a:t>+7</a:t>
                      </a:r>
                      <a:endParaRPr lang="es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71116"/>
                  </a:ext>
                </a:extLst>
              </a:tr>
            </a:tbl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193" y="3437572"/>
            <a:ext cx="3254004" cy="255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2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099840" y="685800"/>
            <a:ext cx="4649787" cy="576262"/>
          </a:xfrm>
        </p:spPr>
        <p:txBody>
          <a:bodyPr/>
          <a:lstStyle/>
          <a:p>
            <a:r>
              <a:rPr lang="es-CL" b="1" dirty="0" smtClean="0"/>
              <a:t>Lenguaje </a:t>
            </a:r>
            <a:endParaRPr lang="es-CL" b="1" dirty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0888784"/>
              </p:ext>
            </p:extLst>
          </p:nvPr>
        </p:nvGraphicFramePr>
        <p:xfrm>
          <a:off x="508952" y="1456794"/>
          <a:ext cx="511291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494">
                  <a:extLst>
                    <a:ext uri="{9D8B030D-6E8A-4147-A177-3AD203B41FA5}">
                      <a16:colId xmlns:a16="http://schemas.microsoft.com/office/drawing/2014/main" val="689588922"/>
                    </a:ext>
                  </a:extLst>
                </a:gridCol>
                <a:gridCol w="1849319">
                  <a:extLst>
                    <a:ext uri="{9D8B030D-6E8A-4147-A177-3AD203B41FA5}">
                      <a16:colId xmlns:a16="http://schemas.microsoft.com/office/drawing/2014/main" val="3364025760"/>
                    </a:ext>
                  </a:extLst>
                </a:gridCol>
                <a:gridCol w="1774102">
                  <a:extLst>
                    <a:ext uri="{9D8B030D-6E8A-4147-A177-3AD203B41FA5}">
                      <a16:colId xmlns:a16="http://schemas.microsoft.com/office/drawing/2014/main" val="2728382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Puntaje 2023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Comparación año anterior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Comparación GSE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2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200" b="1" dirty="0" smtClean="0"/>
                        <a:t>266</a:t>
                      </a:r>
                      <a:endParaRPr lang="es-CL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200" b="1" dirty="0" smtClean="0"/>
                        <a:t>+18</a:t>
                      </a:r>
                      <a:endParaRPr lang="es-CL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200" b="1" dirty="0" smtClean="0"/>
                        <a:t>+26</a:t>
                      </a:r>
                      <a:endParaRPr lang="es-CL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050183"/>
                  </a:ext>
                </a:extLst>
              </a:tr>
            </a:tbl>
          </a:graphicData>
        </a:graphic>
      </p:graphicFrame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199206" y="685800"/>
            <a:ext cx="4665134" cy="576262"/>
          </a:xfrm>
        </p:spPr>
        <p:txBody>
          <a:bodyPr/>
          <a:lstStyle/>
          <a:p>
            <a:r>
              <a:rPr lang="es-CL" b="1" dirty="0"/>
              <a:t>M</a:t>
            </a:r>
            <a:r>
              <a:rPr lang="es-CL" b="1" dirty="0" smtClean="0"/>
              <a:t>atemática</a:t>
            </a:r>
            <a:endParaRPr lang="es-CL" b="1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13798788"/>
              </p:ext>
            </p:extLst>
          </p:nvPr>
        </p:nvGraphicFramePr>
        <p:xfrm>
          <a:off x="5890894" y="1456794"/>
          <a:ext cx="521144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822">
                  <a:extLst>
                    <a:ext uri="{9D8B030D-6E8A-4147-A177-3AD203B41FA5}">
                      <a16:colId xmlns:a16="http://schemas.microsoft.com/office/drawing/2014/main" val="899562819"/>
                    </a:ext>
                  </a:extLst>
                </a:gridCol>
                <a:gridCol w="1831476">
                  <a:extLst>
                    <a:ext uri="{9D8B030D-6E8A-4147-A177-3AD203B41FA5}">
                      <a16:colId xmlns:a16="http://schemas.microsoft.com/office/drawing/2014/main" val="2941608889"/>
                    </a:ext>
                  </a:extLst>
                </a:gridCol>
                <a:gridCol w="1737148">
                  <a:extLst>
                    <a:ext uri="{9D8B030D-6E8A-4147-A177-3AD203B41FA5}">
                      <a16:colId xmlns:a16="http://schemas.microsoft.com/office/drawing/2014/main" val="3499330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Puntaje 2023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Comparación año anterior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Comparación GSE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7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200" b="1" dirty="0" smtClean="0"/>
                        <a:t>262</a:t>
                      </a:r>
                      <a:endParaRPr lang="es-CL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200" b="1" dirty="0" smtClean="0"/>
                        <a:t>-4</a:t>
                      </a:r>
                      <a:endParaRPr lang="es-CL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200" b="1" dirty="0" smtClean="0"/>
                        <a:t>+18</a:t>
                      </a:r>
                      <a:endParaRPr lang="es-CL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24529"/>
                  </a:ext>
                </a:extLst>
              </a:tr>
            </a:tbl>
          </a:graphicData>
        </a:graphic>
      </p:graphicFrame>
      <p:pic>
        <p:nvPicPr>
          <p:cNvPr id="3076" name="Picture 4" descr="Cómo inculcar la lectura a los niños? - Educación Diferen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" y="2916076"/>
            <a:ext cx="4031879" cy="232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elebra el Día Internacional de las Matemáticas con estos 20 recurs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60" y="2870726"/>
            <a:ext cx="4038600" cy="237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892" y="0"/>
            <a:ext cx="8534400" cy="1507067"/>
          </a:xfrm>
        </p:spPr>
        <p:txBody>
          <a:bodyPr/>
          <a:lstStyle/>
          <a:p>
            <a:r>
              <a:rPr lang="es-CL" b="1" dirty="0" smtClean="0"/>
              <a:t>Resultados </a:t>
            </a:r>
            <a:r>
              <a:rPr lang="es-CL" b="1" dirty="0" err="1" smtClean="0"/>
              <a:t>paes</a:t>
            </a:r>
            <a:r>
              <a:rPr lang="es-CL" b="1" dirty="0" smtClean="0"/>
              <a:t> admisión 2023</a:t>
            </a:r>
            <a:endParaRPr lang="es-CL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08" y="1251005"/>
            <a:ext cx="9857372" cy="521300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320540" y="2133600"/>
            <a:ext cx="23545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smtClean="0">
                <a:solidFill>
                  <a:schemeClr val="bg1"/>
                </a:solidFill>
              </a:rPr>
              <a:t>120</a:t>
            </a:r>
            <a:r>
              <a:rPr lang="es-CL" dirty="0" smtClean="0">
                <a:solidFill>
                  <a:schemeClr val="bg1"/>
                </a:solidFill>
              </a:rPr>
              <a:t> estudiantes matriculados </a:t>
            </a:r>
            <a:endParaRPr lang="es-CL" dirty="0"/>
          </a:p>
        </p:txBody>
      </p:sp>
      <p:sp>
        <p:nvSpPr>
          <p:cNvPr id="8" name="CuadroTexto 7"/>
          <p:cNvSpPr txBox="1"/>
          <p:nvPr/>
        </p:nvSpPr>
        <p:spPr>
          <a:xfrm>
            <a:off x="9227820" y="1995100"/>
            <a:ext cx="1447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106</a:t>
            </a:r>
            <a:r>
              <a:rPr lang="es-CL" sz="3200" b="1" dirty="0" smtClean="0">
                <a:solidFill>
                  <a:schemeClr val="bg1"/>
                </a:solidFill>
              </a:rPr>
              <a:t>106</a:t>
            </a:r>
            <a:r>
              <a:rPr lang="es-CL" dirty="0" smtClean="0">
                <a:solidFill>
                  <a:schemeClr val="bg1"/>
                </a:solidFill>
              </a:rPr>
              <a:t> inscritos            PAES</a:t>
            </a:r>
            <a:endParaRPr lang="es-CL" dirty="0"/>
          </a:p>
        </p:txBody>
      </p:sp>
      <p:sp>
        <p:nvSpPr>
          <p:cNvPr id="9" name="CuadroTexto 8"/>
          <p:cNvSpPr txBox="1"/>
          <p:nvPr/>
        </p:nvSpPr>
        <p:spPr>
          <a:xfrm>
            <a:off x="1021080" y="3556321"/>
            <a:ext cx="14935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91</a:t>
            </a:r>
            <a:r>
              <a:rPr lang="es-CL" sz="3200" dirty="0" smtClean="0">
                <a:solidFill>
                  <a:schemeClr val="bg1"/>
                </a:solidFill>
              </a:rPr>
              <a:t> </a:t>
            </a:r>
            <a:r>
              <a:rPr lang="es-CL" dirty="0" smtClean="0">
                <a:solidFill>
                  <a:schemeClr val="bg1"/>
                </a:solidFill>
              </a:rPr>
              <a:t>habilitados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416040" y="3672840"/>
            <a:ext cx="193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104</a:t>
            </a:r>
            <a:r>
              <a:rPr lang="es-CL" dirty="0" smtClean="0">
                <a:solidFill>
                  <a:schemeClr val="bg1"/>
                </a:solidFill>
              </a:rPr>
              <a:t> Rinden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2461260" y="4728223"/>
            <a:ext cx="146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60</a:t>
            </a:r>
            <a:r>
              <a:rPr lang="es-CL" b="1" dirty="0" smtClean="0">
                <a:solidFill>
                  <a:schemeClr val="bg1"/>
                </a:solidFill>
              </a:rPr>
              <a:t> </a:t>
            </a:r>
            <a:r>
              <a:rPr lang="es-CL" dirty="0" smtClean="0">
                <a:solidFill>
                  <a:schemeClr val="bg1"/>
                </a:solidFill>
              </a:rPr>
              <a:t>postulan 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199120" y="4754880"/>
            <a:ext cx="19507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</a:rPr>
              <a:t>53</a:t>
            </a:r>
            <a:r>
              <a:rPr lang="es-CL" b="1" dirty="0" smtClean="0">
                <a:solidFill>
                  <a:schemeClr val="bg1"/>
                </a:solidFill>
              </a:rPr>
              <a:t> </a:t>
            </a:r>
            <a:r>
              <a:rPr lang="es-CL" dirty="0">
                <a:solidFill>
                  <a:schemeClr val="bg1"/>
                </a:solidFill>
              </a:rPr>
              <a:t>S</a:t>
            </a:r>
            <a:r>
              <a:rPr lang="es-CL" dirty="0" smtClean="0">
                <a:solidFill>
                  <a:schemeClr val="bg1"/>
                </a:solidFill>
              </a:rPr>
              <a:t>eleccionados Universidades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3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577799"/>
            <a:ext cx="5975668" cy="645483"/>
          </a:xfrm>
        </p:spPr>
        <p:txBody>
          <a:bodyPr/>
          <a:lstStyle/>
          <a:p>
            <a:r>
              <a:rPr lang="es-CL" b="1" dirty="0" smtClean="0"/>
              <a:t>COMPETENCIA LECTORA </a:t>
            </a:r>
            <a:endParaRPr lang="es-CL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" y="1869613"/>
            <a:ext cx="9965640" cy="211741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68032" y="2331720"/>
            <a:ext cx="119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/>
              <a:t>9%</a:t>
            </a:r>
            <a:endParaRPr lang="es-CL" sz="36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2689860" y="2281989"/>
            <a:ext cx="134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/>
              <a:t>29 %</a:t>
            </a:r>
            <a:endParaRPr lang="es-CL" sz="36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4662780" y="2281989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/>
              <a:t>37 %</a:t>
            </a:r>
            <a:endParaRPr lang="es-CL" sz="36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606540" y="2281989"/>
            <a:ext cx="120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/>
              <a:t>25%</a:t>
            </a:r>
            <a:endParaRPr lang="es-CL" sz="36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8816340" y="2368934"/>
            <a:ext cx="100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 smtClean="0"/>
              <a:t>1%</a:t>
            </a:r>
            <a:endParaRPr lang="es-CL" sz="36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480060" y="333619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100-400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636520" y="3336190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401-550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610100" y="3336190"/>
            <a:ext cx="11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551-700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6659880" y="333619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701-850</a:t>
            </a:r>
            <a:endParaRPr lang="es-CL" b="1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632140" y="3316480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smtClean="0">
                <a:solidFill>
                  <a:schemeClr val="bg1"/>
                </a:solidFill>
              </a:rPr>
              <a:t>851-1000</a:t>
            </a:r>
            <a:endParaRPr lang="es-CL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006455"/>
              </p:ext>
            </p:extLst>
          </p:nvPr>
        </p:nvGraphicFramePr>
        <p:xfrm>
          <a:off x="768032" y="4288242"/>
          <a:ext cx="8128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784917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22177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712327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0243204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64154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</a:t>
                      </a:r>
                      <a:r>
                        <a:rPr lang="es-CL" baseline="0" dirty="0" smtClean="0"/>
                        <a:t> colegio 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 comuna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 Provincia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 Región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 smtClean="0"/>
                        <a:t>Promedio Nacional 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49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600,1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573,3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601, 3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605,5</a:t>
                      </a:r>
                      <a:endParaRPr lang="es-CL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3600" b="1" dirty="0" smtClean="0"/>
                        <a:t>605,2</a:t>
                      </a:r>
                      <a:endParaRPr lang="es-CL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57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8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t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lice">
    <a:dk1>
      <a:sysClr val="windowText" lastClr="000000"/>
    </a:dk1>
    <a:lt1>
      <a:sysClr val="window" lastClr="FFFFFF"/>
    </a:lt1>
    <a:dk2>
      <a:srgbClr val="146194"/>
    </a:dk2>
    <a:lt2>
      <a:srgbClr val="76DBF4"/>
    </a:lt2>
    <a:accent1>
      <a:srgbClr val="052F61"/>
    </a:accent1>
    <a:accent2>
      <a:srgbClr val="A50E82"/>
    </a:accent2>
    <a:accent3>
      <a:srgbClr val="14967C"/>
    </a:accent3>
    <a:accent4>
      <a:srgbClr val="6A9E1F"/>
    </a:accent4>
    <a:accent5>
      <a:srgbClr val="E87D37"/>
    </a:accent5>
    <a:accent6>
      <a:srgbClr val="C62324"/>
    </a:accent6>
    <a:hlink>
      <a:srgbClr val="0D2E46"/>
    </a:hlink>
    <a:folHlink>
      <a:srgbClr val="356A9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A93B6D-1597-4D86-B6EB-52CA39D989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CC082E-8DE3-449F-B604-FF5FA628FB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E76448-B9B5-444F-ABF0-3E2949E5B924}">
  <ds:schemaRefs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1271</Words>
  <Application>Microsoft Office PowerPoint</Application>
  <PresentationFormat>Panorámica</PresentationFormat>
  <Paragraphs>451</Paragraphs>
  <Slides>24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5" baseType="lpstr">
      <vt:lpstr>Arial</vt:lpstr>
      <vt:lpstr>Calibri</vt:lpstr>
      <vt:lpstr>Cambria</vt:lpstr>
      <vt:lpstr>Century Gothic</vt:lpstr>
      <vt:lpstr>MS Mincho</vt:lpstr>
      <vt:lpstr>Noto Sans Symbols</vt:lpstr>
      <vt:lpstr>Symbol</vt:lpstr>
      <vt:lpstr>Times New Roman</vt:lpstr>
      <vt:lpstr>Wingdings</vt:lpstr>
      <vt:lpstr>Wingdings 3</vt:lpstr>
      <vt:lpstr>Corte</vt:lpstr>
      <vt:lpstr>Cuenta publica año 2023</vt:lpstr>
      <vt:lpstr>  Gestión pedagógica resultados eficiencia interna   2023 / focos a trabajar </vt:lpstr>
      <vt:lpstr>Estudiantes en nivel insuficiente resultado COLEGIO</vt:lpstr>
      <vt:lpstr>Presentación de PowerPoint</vt:lpstr>
      <vt:lpstr>Presentación de PowerPoint</vt:lpstr>
      <vt:lpstr>Resultados simce 2° medio</vt:lpstr>
      <vt:lpstr>Presentación de PowerPoint</vt:lpstr>
      <vt:lpstr>Resultados paes admisión 2023</vt:lpstr>
      <vt:lpstr>COMPETENCIA LECTORA </vt:lpstr>
      <vt:lpstr>Competencia matemática 1</vt:lpstr>
      <vt:lpstr>Competencia matemática 2</vt:lpstr>
      <vt:lpstr>HISTORIA Y cs. sOCIALES</vt:lpstr>
      <vt:lpstr>Ciencias</vt:lpstr>
      <vt:lpstr>Movilidad según pruebas dia</vt:lpstr>
      <vt:lpstr>Convivencia escolar/Planes de apoyo</vt:lpstr>
      <vt:lpstr>Presentación de PowerPoint</vt:lpstr>
      <vt:lpstr>Presentación de PowerPoint</vt:lpstr>
      <vt:lpstr>LIDERAZGO</vt:lpstr>
      <vt:lpstr>Presentación de PowerPoint</vt:lpstr>
      <vt:lpstr>Presentación de PowerPoint</vt:lpstr>
      <vt:lpstr>Gestión de recursos</vt:lpstr>
      <vt:lpstr>Presentación de PowerPoint</vt:lpstr>
      <vt:lpstr>Presentación de PowerPoint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2024-03-13T20:10:46Z</dcterms:created>
  <dcterms:modified xsi:type="dcterms:W3CDTF">2024-03-28T22:23:06Z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