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9" r:id="rId4"/>
    <p:sldId id="261" r:id="rId5"/>
    <p:sldId id="262" r:id="rId6"/>
    <p:sldId id="263" r:id="rId7"/>
    <p:sldId id="265" r:id="rId8"/>
    <p:sldId id="266" r:id="rId9"/>
    <p:sldId id="258" r:id="rId10"/>
    <p:sldId id="267" r:id="rId11"/>
    <p:sldId id="270" r:id="rId12"/>
    <p:sldId id="268" r:id="rId13"/>
    <p:sldId id="269" r:id="rId14"/>
    <p:sldId id="271" r:id="rId15"/>
    <p:sldId id="274" r:id="rId16"/>
    <p:sldId id="272" r:id="rId17"/>
    <p:sldId id="273" r:id="rId18"/>
    <p:sldId id="275" r:id="rId19"/>
    <p:sldId id="276" r:id="rId20"/>
    <p:sldId id="277"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3320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66368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771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54578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2650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4068395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3885495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92485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50572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B51CAA-D688-4FA7-B564-9FEE076E0823}" type="datetimeFigureOut">
              <a:rPr lang="es-MX" smtClean="0"/>
              <a:t>02/07/2019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67373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51CAA-D688-4FA7-B564-9FEE076E0823}" type="datetimeFigureOut">
              <a:rPr lang="es-MX" smtClean="0"/>
              <a:t>02/07/2019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19871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51CAA-D688-4FA7-B564-9FEE076E0823}" type="datetimeFigureOut">
              <a:rPr lang="es-MX" smtClean="0"/>
              <a:t>02/07/2019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339913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B51CAA-D688-4FA7-B564-9FEE076E0823}" type="datetimeFigureOut">
              <a:rPr lang="es-MX" smtClean="0"/>
              <a:t>02/07/2019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212893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1CAA-D688-4FA7-B564-9FEE076E0823}" type="datetimeFigureOut">
              <a:rPr lang="es-MX" smtClean="0"/>
              <a:t>02/07/2019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69419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B51CAA-D688-4FA7-B564-9FEE076E0823}" type="datetimeFigureOut">
              <a:rPr lang="es-MX" smtClean="0"/>
              <a:t>02/07/2019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4E52AE-CD0D-4857-AE5C-2CC8640D0ECF}" type="slidenum">
              <a:rPr lang="es-MX" smtClean="0"/>
              <a:t>‹#›</a:t>
            </a:fld>
            <a:endParaRPr lang="es-MX"/>
          </a:p>
        </p:txBody>
      </p:sp>
    </p:spTree>
    <p:extLst>
      <p:ext uri="{BB962C8B-B14F-4D97-AF65-F5344CB8AC3E}">
        <p14:creationId xmlns:p14="http://schemas.microsoft.com/office/powerpoint/2010/main" val="66091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44E52AE-CD0D-4857-AE5C-2CC8640D0ECF}" type="slidenum">
              <a:rPr lang="es-MX" smtClean="0"/>
              <a:t>‹#›</a:t>
            </a:fld>
            <a:endParaRPr lang="es-MX"/>
          </a:p>
        </p:txBody>
      </p:sp>
      <p:sp>
        <p:nvSpPr>
          <p:cNvPr id="5" name="Date Placeholder 4"/>
          <p:cNvSpPr>
            <a:spLocks noGrp="1"/>
          </p:cNvSpPr>
          <p:nvPr>
            <p:ph type="dt" sz="half" idx="10"/>
          </p:nvPr>
        </p:nvSpPr>
        <p:spPr/>
        <p:txBody>
          <a:bodyPr/>
          <a:lstStyle/>
          <a:p>
            <a:fld id="{ADB51CAA-D688-4FA7-B564-9FEE076E0823}" type="datetimeFigureOut">
              <a:rPr lang="es-MX" smtClean="0"/>
              <a:t>02/07/2019</a:t>
            </a:fld>
            <a:endParaRPr lang="es-MX"/>
          </a:p>
        </p:txBody>
      </p:sp>
    </p:spTree>
    <p:extLst>
      <p:ext uri="{BB962C8B-B14F-4D97-AF65-F5344CB8AC3E}">
        <p14:creationId xmlns:p14="http://schemas.microsoft.com/office/powerpoint/2010/main" val="307076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B51CAA-D688-4FA7-B564-9FEE076E0823}" type="datetimeFigureOut">
              <a:rPr lang="es-MX" smtClean="0"/>
              <a:t>02/07/2019</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4E52AE-CD0D-4857-AE5C-2CC8640D0ECF}" type="slidenum">
              <a:rPr lang="es-MX" smtClean="0"/>
              <a:t>‹#›</a:t>
            </a:fld>
            <a:endParaRPr lang="es-MX"/>
          </a:p>
        </p:txBody>
      </p:sp>
    </p:spTree>
    <p:extLst>
      <p:ext uri="{BB962C8B-B14F-4D97-AF65-F5344CB8AC3E}">
        <p14:creationId xmlns:p14="http://schemas.microsoft.com/office/powerpoint/2010/main" val="274265149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org/TR/2010/REC-xpath20-20101214/" TargetMode="External"/><Relationship Id="rId2" Type="http://schemas.openxmlformats.org/officeDocument/2006/relationships/hyperlink" Target="https://docs.microsoft.com/en-us/sql/xquery/xquery-language-reference-sql-server?view=sql-server-2017" TargetMode="External"/><Relationship Id="rId1" Type="http://schemas.openxmlformats.org/officeDocument/2006/relationships/slideLayout" Target="../slideLayouts/slideLayout2.xml"/><Relationship Id="rId6" Type="http://schemas.openxmlformats.org/officeDocument/2006/relationships/hyperlink" Target="https://docs.microsoft.com/en-us/sql/t-sql/xml/nodes-method-xml-data-type?view=sql-server-2017" TargetMode="External"/><Relationship Id="rId5" Type="http://schemas.openxmlformats.org/officeDocument/2006/relationships/hyperlink" Target="https://docs.microsoft.com/en-us/sql/t-sql/xml/value-method-xml-data-type?view=sql-server-2017" TargetMode="External"/><Relationship Id="rId4" Type="http://schemas.openxmlformats.org/officeDocument/2006/relationships/hyperlink" Target="https://docs.microsoft.com/en-us/sql/t-sql/xml/with-xmlnamespaces?view=sql-server-20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TR/2010/REC-xpath20-20101214/#XML1.1" TargetMode="External"/><Relationship Id="rId2" Type="http://schemas.openxmlformats.org/officeDocument/2006/relationships/hyperlink" Target="https://www.w3.org/TR/2010/REC-xpath20-20101214/#X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359F-3ADE-42B7-9160-309E0A587A4A}"/>
              </a:ext>
            </a:extLst>
          </p:cNvPr>
          <p:cNvSpPr>
            <a:spLocks noGrp="1"/>
          </p:cNvSpPr>
          <p:nvPr>
            <p:ph type="ctrTitle"/>
          </p:nvPr>
        </p:nvSpPr>
        <p:spPr/>
        <p:txBody>
          <a:bodyPr/>
          <a:lstStyle/>
          <a:p>
            <a:r>
              <a:rPr lang="es-MX" dirty="0"/>
              <a:t>Manejo de XML con SQL Server</a:t>
            </a:r>
          </a:p>
        </p:txBody>
      </p:sp>
      <p:sp>
        <p:nvSpPr>
          <p:cNvPr id="3" name="Subtitle 2">
            <a:extLst>
              <a:ext uri="{FF2B5EF4-FFF2-40B4-BE49-F238E27FC236}">
                <a16:creationId xmlns:a16="http://schemas.microsoft.com/office/drawing/2014/main" id="{E0740D06-C4A7-41EA-B95D-D073810D4585}"/>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87292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7A4B-DFEA-49D7-866E-0583946F175F}"/>
              </a:ext>
            </a:extLst>
          </p:cNvPr>
          <p:cNvSpPr>
            <a:spLocks noGrp="1"/>
          </p:cNvSpPr>
          <p:nvPr>
            <p:ph type="title"/>
          </p:nvPr>
        </p:nvSpPr>
        <p:spPr/>
        <p:txBody>
          <a:bodyPr/>
          <a:lstStyle/>
          <a:p>
            <a:r>
              <a:rPr lang="es-MX" dirty="0"/>
              <a:t>WITH XMLNAMESPACES</a:t>
            </a:r>
          </a:p>
        </p:txBody>
      </p:sp>
      <p:sp>
        <p:nvSpPr>
          <p:cNvPr id="4" name="Rectangle 1">
            <a:extLst>
              <a:ext uri="{FF2B5EF4-FFF2-40B4-BE49-F238E27FC236}">
                <a16:creationId xmlns:a16="http://schemas.microsoft.com/office/drawing/2014/main" id="{10B3B028-750E-4D63-A29A-EB7D2DD44EE5}"/>
              </a:ext>
            </a:extLst>
          </p:cNvPr>
          <p:cNvSpPr>
            <a:spLocks noGrp="1" noChangeArrowheads="1"/>
          </p:cNvSpPr>
          <p:nvPr>
            <p:ph idx="1"/>
          </p:nvPr>
        </p:nvSpPr>
        <p:spPr bwMode="auto">
          <a:xfrm>
            <a:off x="667512" y="2251785"/>
            <a:ext cx="8596668" cy="36983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s-MX" altLang="es-MX" i="1" dirty="0"/>
              <a:t>Las siguientes son reglas generales de sintaxis que se aplican cuando usa la cláusula WITH XMLNAMESPACES:</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Cada declaración de espacio de nombres XML debe contener al menos un elemento de declaración de espacio de nombres predeterminado de XML.</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Cada prefijo de espacio de nombres XML utilizado debe ser un nombre no colonizado (</a:t>
            </a:r>
            <a:r>
              <a:rPr lang="es-MX" altLang="es-MX" i="1" dirty="0" err="1"/>
              <a:t>NCName</a:t>
            </a:r>
            <a:r>
              <a:rPr lang="es-MX" altLang="es-MX" i="1" dirty="0"/>
              <a:t>) en el que el carácter de dos puntos (:) no sea parte del nombre.</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No puede definir un prefijo de espacio de nombres dos veces.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973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C0BD-62F1-49B1-BF13-F7E2B4BA7942}"/>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DC69D08B-F12F-4033-92D0-394966EB4331}"/>
              </a:ext>
            </a:extLst>
          </p:cNvPr>
          <p:cNvSpPr>
            <a:spLocks noGrp="1"/>
          </p:cNvSpPr>
          <p:nvPr>
            <p:ph idx="1"/>
          </p:nvPr>
        </p:nvSpPr>
        <p:spPr/>
        <p:txBody>
          <a:bodyPr/>
          <a:lstStyle/>
          <a:p>
            <a:pPr>
              <a:lnSpc>
                <a:spcPct val="150000"/>
              </a:lnSpc>
              <a:buFont typeface="Arial" panose="020B0604020202020204" pitchFamily="34" charset="0"/>
              <a:buChar char="•"/>
            </a:pPr>
            <a:r>
              <a:rPr lang="es-MX" altLang="es-MX" i="1" dirty="0"/>
              <a:t>Los prefijos de espacio de nombres XML y los URI distinguen entre mayúsculas y minúsculas.</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prefijo de espacio de nombres XML </a:t>
            </a:r>
            <a:r>
              <a:rPr lang="es-MX" altLang="es-MX" i="1" dirty="0" err="1"/>
              <a:t>xmlnsno</a:t>
            </a:r>
            <a:r>
              <a:rPr lang="es-MX" altLang="es-MX" i="1" dirty="0"/>
              <a:t> puede ser declarado.</a:t>
            </a:r>
          </a:p>
          <a:p>
            <a:pPr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prefijo de espacio de nombres XML </a:t>
            </a:r>
            <a:r>
              <a:rPr lang="es-MX" altLang="es-MX" i="1" dirty="0" err="1"/>
              <a:t>xmlno</a:t>
            </a:r>
            <a:r>
              <a:rPr lang="es-MX" altLang="es-MX" i="1" dirty="0"/>
              <a:t> se puede anular con un espacio de nombres, que no sea el URI de espacios de nombres 'http://www.w3.org/XML/1998/namespace', y este URI que no se puede asignar un prefijo diferente.</a:t>
            </a:r>
          </a:p>
          <a:p>
            <a:endParaRPr lang="es-MX" dirty="0"/>
          </a:p>
        </p:txBody>
      </p:sp>
    </p:spTree>
    <p:extLst>
      <p:ext uri="{BB962C8B-B14F-4D97-AF65-F5344CB8AC3E}">
        <p14:creationId xmlns:p14="http://schemas.microsoft.com/office/powerpoint/2010/main" val="405563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2D33-9FA9-4275-A3A4-8D9CFC34345C}"/>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F7132895-661F-4391-BF98-5D0FBB9EB37E}"/>
              </a:ext>
            </a:extLst>
          </p:cNvPr>
          <p:cNvSpPr>
            <a:spLocks noGrp="1"/>
          </p:cNvSpPr>
          <p:nvPr>
            <p:ph idx="1"/>
          </p:nvPr>
        </p:nvSpPr>
        <p:spPr/>
        <p:txBody>
          <a:bodyPr>
            <a:normAutofit/>
          </a:bodyPr>
          <a:lstStyle/>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prefijo de espacio de nombres XML </a:t>
            </a:r>
            <a:r>
              <a:rPr lang="es-MX" altLang="es-MX" i="1" dirty="0" err="1"/>
              <a:t>xsi</a:t>
            </a:r>
            <a:r>
              <a:rPr lang="es-MX" altLang="es-MX" i="1" dirty="0"/>
              <a:t> no se puede volver a declarar cuando la directiva ELEMENTS XSINIL se está utilizando en la consulta.</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No es necesario declarar el 'http://www.w3.org/2001/XMLSchema-instance' para usar el espacio de nombres estándar </a:t>
            </a:r>
            <a:r>
              <a:rPr lang="es-MX" altLang="es-MX" i="1" dirty="0" err="1"/>
              <a:t>xsi</a:t>
            </a:r>
            <a:r>
              <a:rPr lang="es-MX" altLang="es-MX" i="1" dirty="0"/>
              <a:t>. El procesador XML / XPATH lo agrega implícitamente, si no se especifica, y las expresiones </a:t>
            </a:r>
            <a:r>
              <a:rPr lang="es-MX" altLang="es-MX" i="1" dirty="0" err="1"/>
              <a:t>xpath</a:t>
            </a:r>
            <a:r>
              <a:rPr lang="es-MX" altLang="es-MX" i="1" dirty="0"/>
              <a:t> pueden usar el prefijo </a:t>
            </a:r>
            <a:r>
              <a:rPr lang="es-MX" altLang="es-MX" i="1" dirty="0" err="1"/>
              <a:t>xsi</a:t>
            </a:r>
            <a:r>
              <a:rPr lang="es-MX" altLang="es-MX" i="1" dirty="0"/>
              <a:t> siempre que el esquema 'http://www.w3.org/2001/XMLSchema-instance' esté debidamente declarado en el documento </a:t>
            </a:r>
            <a:r>
              <a:rPr lang="es-MX" altLang="es-MX" i="1" dirty="0" err="1"/>
              <a:t>xml</a:t>
            </a:r>
            <a:r>
              <a:rPr lang="es-MX" altLang="es-MX" i="1" dirty="0"/>
              <a:t> .</a:t>
            </a:r>
          </a:p>
          <a:p>
            <a:endParaRPr lang="es-MX" dirty="0"/>
          </a:p>
        </p:txBody>
      </p:sp>
    </p:spTree>
    <p:extLst>
      <p:ext uri="{BB962C8B-B14F-4D97-AF65-F5344CB8AC3E}">
        <p14:creationId xmlns:p14="http://schemas.microsoft.com/office/powerpoint/2010/main" val="5871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B4B7-F9E8-435A-9E59-D40616FD7449}"/>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92E02FFC-454F-4234-8F43-7479C3C955C1}"/>
              </a:ext>
            </a:extLst>
          </p:cNvPr>
          <p:cNvSpPr>
            <a:spLocks noGrp="1"/>
          </p:cNvSpPr>
          <p:nvPr>
            <p:ph idx="1"/>
          </p:nvPr>
        </p:nvSpPr>
        <p:spPr/>
        <p:txBody>
          <a:bodyPr>
            <a:normAutofit/>
          </a:bodyPr>
          <a:lstStyle/>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Los valores de cadena de URI se codifican de acuerdo con la página de códigos de intercalación de la base de datos actual y se traducen internamente a Unicode.</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URI del espacio de nombres XML se contraerá en el espacio en blanco siguiendo las reglas de colapso de espacio en blanco XSD que se utilizan para </a:t>
            </a:r>
            <a:r>
              <a:rPr lang="es-MX" altLang="es-MX" i="1" dirty="0" err="1"/>
              <a:t>xs</a:t>
            </a:r>
            <a:r>
              <a:rPr lang="es-MX" altLang="es-MX" i="1" dirty="0"/>
              <a:t>: </a:t>
            </a:r>
            <a:r>
              <a:rPr lang="es-MX" altLang="es-MX" i="1" dirty="0" err="1"/>
              <a:t>anyURI</a:t>
            </a:r>
            <a:r>
              <a:rPr lang="es-MX" altLang="es-MX" i="1" dirty="0"/>
              <a:t> . Además, tenga en cuenta que no se realiza ninguna autorización o </a:t>
            </a:r>
            <a:r>
              <a:rPr lang="es-MX" altLang="es-MX" i="1" dirty="0" err="1"/>
              <a:t>desentitización</a:t>
            </a:r>
            <a:r>
              <a:rPr lang="es-MX" altLang="es-MX" i="1" dirty="0"/>
              <a:t> en los valores URI del espacio de nombres XML.</a:t>
            </a:r>
          </a:p>
          <a:p>
            <a:endParaRPr lang="es-MX" dirty="0"/>
          </a:p>
        </p:txBody>
      </p:sp>
    </p:spTree>
    <p:extLst>
      <p:ext uri="{BB962C8B-B14F-4D97-AF65-F5344CB8AC3E}">
        <p14:creationId xmlns:p14="http://schemas.microsoft.com/office/powerpoint/2010/main" val="80560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9864-49EC-4946-9E62-8053E20A52B3}"/>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37D66EE5-D82A-4C87-914A-A600C2B1C021}"/>
              </a:ext>
            </a:extLst>
          </p:cNvPr>
          <p:cNvSpPr>
            <a:spLocks noGrp="1"/>
          </p:cNvSpPr>
          <p:nvPr>
            <p:ph idx="1"/>
          </p:nvPr>
        </p:nvSpPr>
        <p:spPr/>
        <p:txBody>
          <a:bodyPr/>
          <a:lstStyle/>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URI del espacio de nombres XML se revisará en busca de caracteres XML 1.0 que no sean válidos, y se generará un error si se encuentra uno (como, U + 0007).</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El URI del espacio de nombres XML (después de que se haya contraído todo el espacio en blanco) no puede ser una cadena de longitud cero o se produce un error de "URI de espacio de nombres vacío no válido".</a:t>
            </a:r>
          </a:p>
          <a:p>
            <a:pPr lvl="0" defTabSz="914400" eaLnBrk="0" fontAlgn="base" hangingPunct="0">
              <a:lnSpc>
                <a:spcPct val="150000"/>
              </a:lnSpc>
              <a:spcBef>
                <a:spcPct val="0"/>
              </a:spcBef>
              <a:spcAft>
                <a:spcPct val="0"/>
              </a:spcAft>
              <a:buClrTx/>
              <a:buSzTx/>
              <a:buFont typeface="Arial" panose="020B0604020202020204" pitchFamily="34" charset="0"/>
              <a:buChar char="•"/>
            </a:pPr>
            <a:r>
              <a:rPr lang="es-MX" altLang="es-MX" i="1" dirty="0"/>
              <a:t>La palabra clave XMLNAMESPACES está reservada en el contexto de la cláusula WITH.</a:t>
            </a:r>
          </a:p>
          <a:p>
            <a:endParaRPr lang="es-MX" dirty="0"/>
          </a:p>
        </p:txBody>
      </p:sp>
    </p:spTree>
    <p:extLst>
      <p:ext uri="{BB962C8B-B14F-4D97-AF65-F5344CB8AC3E}">
        <p14:creationId xmlns:p14="http://schemas.microsoft.com/office/powerpoint/2010/main" val="417995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6715D3-99AA-4BB3-A02B-3E522AF426D0}"/>
              </a:ext>
            </a:extLst>
          </p:cNvPr>
          <p:cNvSpPr>
            <a:spLocks noGrp="1"/>
          </p:cNvSpPr>
          <p:nvPr>
            <p:ph type="title"/>
          </p:nvPr>
        </p:nvSpPr>
        <p:spPr/>
        <p:txBody>
          <a:bodyPr/>
          <a:lstStyle/>
          <a:p>
            <a:r>
              <a:rPr lang="es-MX" dirty="0"/>
              <a:t>Método </a:t>
            </a:r>
            <a:r>
              <a:rPr lang="es-MX" dirty="0" err="1"/>
              <a:t>value</a:t>
            </a:r>
            <a:r>
              <a:rPr lang="es-MX" dirty="0"/>
              <a:t>() y </a:t>
            </a:r>
            <a:r>
              <a:rPr lang="es-MX" dirty="0" err="1"/>
              <a:t>nodes</a:t>
            </a:r>
            <a:r>
              <a:rPr lang="es-MX" dirty="0"/>
              <a:t>()</a:t>
            </a:r>
            <a:br>
              <a:rPr lang="es-MX" dirty="0"/>
            </a:br>
            <a:endParaRPr lang="es-MX" dirty="0"/>
          </a:p>
        </p:txBody>
      </p:sp>
    </p:spTree>
    <p:extLst>
      <p:ext uri="{BB962C8B-B14F-4D97-AF65-F5344CB8AC3E}">
        <p14:creationId xmlns:p14="http://schemas.microsoft.com/office/powerpoint/2010/main" val="138257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646E-5EB4-446F-881A-EF0DD087463B}"/>
              </a:ext>
            </a:extLst>
          </p:cNvPr>
          <p:cNvSpPr>
            <a:spLocks noGrp="1"/>
          </p:cNvSpPr>
          <p:nvPr>
            <p:ph type="title"/>
          </p:nvPr>
        </p:nvSpPr>
        <p:spPr/>
        <p:txBody>
          <a:bodyPr/>
          <a:lstStyle/>
          <a:p>
            <a:r>
              <a:rPr lang="es-MX" dirty="0" err="1"/>
              <a:t>value</a:t>
            </a:r>
            <a:r>
              <a:rPr lang="es-MX" dirty="0"/>
              <a:t>()</a:t>
            </a:r>
            <a:br>
              <a:rPr lang="es-MX" dirty="0"/>
            </a:br>
            <a:endParaRPr lang="es-MX" dirty="0"/>
          </a:p>
        </p:txBody>
      </p:sp>
      <p:sp>
        <p:nvSpPr>
          <p:cNvPr id="3" name="Content Placeholder 2">
            <a:extLst>
              <a:ext uri="{FF2B5EF4-FFF2-40B4-BE49-F238E27FC236}">
                <a16:creationId xmlns:a16="http://schemas.microsoft.com/office/drawing/2014/main" id="{0DEB14D4-4079-41CA-86EE-ECB4CD312281}"/>
              </a:ext>
            </a:extLst>
          </p:cNvPr>
          <p:cNvSpPr>
            <a:spLocks noGrp="1"/>
          </p:cNvSpPr>
          <p:nvPr>
            <p:ph idx="1"/>
          </p:nvPr>
        </p:nvSpPr>
        <p:spPr/>
        <p:txBody>
          <a:bodyPr>
            <a:normAutofit/>
          </a:bodyPr>
          <a:lstStyle/>
          <a:p>
            <a:pPr>
              <a:lnSpc>
                <a:spcPct val="150000"/>
              </a:lnSpc>
            </a:pPr>
            <a:r>
              <a:rPr lang="es-MX" sz="2000" dirty="0"/>
              <a:t>Realiza una consulta </a:t>
            </a:r>
            <a:r>
              <a:rPr lang="es-MX" sz="2000" dirty="0" err="1"/>
              <a:t>XQuery</a:t>
            </a:r>
            <a:r>
              <a:rPr lang="es-MX" sz="2000" dirty="0"/>
              <a:t> en datos XML y devuelve un valor de tipo SQL. Este método devuelve un valor escalar. </a:t>
            </a:r>
          </a:p>
          <a:p>
            <a:pPr>
              <a:lnSpc>
                <a:spcPct val="150000"/>
              </a:lnSpc>
            </a:pPr>
            <a:r>
              <a:rPr lang="es-MX" sz="2000" dirty="0"/>
              <a:t>Normalmente, este método se usa para extraer un valor de una instancia XML almacenada en una columna, un parámetro o una variable de tipo </a:t>
            </a:r>
            <a:r>
              <a:rPr lang="es-MX" sz="2000" b="1" dirty="0" err="1"/>
              <a:t>xml</a:t>
            </a:r>
            <a:r>
              <a:rPr lang="es-MX" sz="2000" dirty="0"/>
              <a:t>. De esta manera, se pueden especificar consultas SELECT que combinen o comparen datos XML con datos de columnas que no son XML.</a:t>
            </a:r>
          </a:p>
        </p:txBody>
      </p:sp>
    </p:spTree>
    <p:extLst>
      <p:ext uri="{BB962C8B-B14F-4D97-AF65-F5344CB8AC3E}">
        <p14:creationId xmlns:p14="http://schemas.microsoft.com/office/powerpoint/2010/main" val="305082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646E-5EB4-446F-881A-EF0DD087463B}"/>
              </a:ext>
            </a:extLst>
          </p:cNvPr>
          <p:cNvSpPr>
            <a:spLocks noGrp="1"/>
          </p:cNvSpPr>
          <p:nvPr>
            <p:ph type="title"/>
          </p:nvPr>
        </p:nvSpPr>
        <p:spPr/>
        <p:txBody>
          <a:bodyPr/>
          <a:lstStyle/>
          <a:p>
            <a:r>
              <a:rPr lang="es-MX" dirty="0" err="1"/>
              <a:t>value</a:t>
            </a:r>
            <a:r>
              <a:rPr lang="es-MX" dirty="0"/>
              <a:t>()</a:t>
            </a:r>
          </a:p>
        </p:txBody>
      </p:sp>
      <p:sp>
        <p:nvSpPr>
          <p:cNvPr id="3" name="Content Placeholder 2">
            <a:extLst>
              <a:ext uri="{FF2B5EF4-FFF2-40B4-BE49-F238E27FC236}">
                <a16:creationId xmlns:a16="http://schemas.microsoft.com/office/drawing/2014/main" id="{0DEB14D4-4079-41CA-86EE-ECB4CD312281}"/>
              </a:ext>
            </a:extLst>
          </p:cNvPr>
          <p:cNvSpPr>
            <a:spLocks noGrp="1"/>
          </p:cNvSpPr>
          <p:nvPr>
            <p:ph idx="1"/>
          </p:nvPr>
        </p:nvSpPr>
        <p:spPr/>
        <p:txBody>
          <a:bodyPr>
            <a:normAutofit fontScale="92500" lnSpcReduction="10000"/>
          </a:bodyPr>
          <a:lstStyle/>
          <a:p>
            <a:pPr marL="0" indent="0">
              <a:lnSpc>
                <a:spcPct val="150000"/>
              </a:lnSpc>
              <a:buNone/>
            </a:pPr>
            <a:r>
              <a:rPr lang="es-MX" b="1" dirty="0"/>
              <a:t>Sintaxis</a:t>
            </a:r>
          </a:p>
          <a:p>
            <a:pPr>
              <a:lnSpc>
                <a:spcPct val="150000"/>
              </a:lnSpc>
            </a:pPr>
            <a:r>
              <a:rPr lang="es-MX" dirty="0" err="1"/>
              <a:t>value</a:t>
            </a:r>
            <a:r>
              <a:rPr lang="es-MX" dirty="0"/>
              <a:t> (</a:t>
            </a:r>
            <a:r>
              <a:rPr lang="es-MX" dirty="0" err="1"/>
              <a:t>XQuery</a:t>
            </a:r>
            <a:r>
              <a:rPr lang="es-MX" dirty="0"/>
              <a:t>, </a:t>
            </a:r>
            <a:r>
              <a:rPr lang="es-MX" dirty="0" err="1"/>
              <a:t>SQLType</a:t>
            </a:r>
            <a:r>
              <a:rPr lang="es-MX" dirty="0"/>
              <a:t>) </a:t>
            </a:r>
          </a:p>
          <a:p>
            <a:pPr marL="0" indent="0">
              <a:lnSpc>
                <a:spcPct val="150000"/>
              </a:lnSpc>
              <a:buNone/>
            </a:pPr>
            <a:r>
              <a:rPr lang="es-MX" b="1" dirty="0"/>
              <a:t>Argumentos</a:t>
            </a:r>
          </a:p>
          <a:p>
            <a:pPr>
              <a:lnSpc>
                <a:spcPct val="150000"/>
              </a:lnSpc>
            </a:pPr>
            <a:r>
              <a:rPr lang="es-MX" i="1" dirty="0" err="1"/>
              <a:t>XQuery</a:t>
            </a:r>
            <a:br>
              <a:rPr lang="es-MX" dirty="0"/>
            </a:br>
            <a:r>
              <a:rPr lang="es-MX" dirty="0"/>
              <a:t>Es la expresión </a:t>
            </a:r>
            <a:r>
              <a:rPr lang="es-MX" i="1" dirty="0" err="1"/>
              <a:t>XQuery</a:t>
            </a:r>
            <a:r>
              <a:rPr lang="es-MX" dirty="0"/>
              <a:t>, un literal de cadena, que recupera datos de la instancia XML. La expresión </a:t>
            </a:r>
            <a:r>
              <a:rPr lang="es-MX" dirty="0" err="1"/>
              <a:t>XQuery</a:t>
            </a:r>
            <a:r>
              <a:rPr lang="es-MX" dirty="0"/>
              <a:t> debe devolver un valor como máximo. En caso contrario, se devolverá un error.</a:t>
            </a:r>
          </a:p>
          <a:p>
            <a:pPr>
              <a:lnSpc>
                <a:spcPct val="150000"/>
              </a:lnSpc>
            </a:pPr>
            <a:r>
              <a:rPr lang="es-MX" i="1" dirty="0" err="1"/>
              <a:t>SQLType</a:t>
            </a:r>
            <a:br>
              <a:rPr lang="es-MX" dirty="0"/>
            </a:br>
            <a:r>
              <a:rPr lang="es-MX" dirty="0"/>
              <a:t>Es el tipo de SQL preferido, </a:t>
            </a:r>
            <a:r>
              <a:rPr lang="es-MX" i="1" dirty="0" err="1"/>
              <a:t>SQLType</a:t>
            </a:r>
            <a:r>
              <a:rPr lang="es-MX" dirty="0"/>
              <a:t> no puede ser un tipo de datos </a:t>
            </a:r>
            <a:r>
              <a:rPr lang="es-MX" b="1" dirty="0" err="1"/>
              <a:t>xml</a:t>
            </a:r>
            <a:r>
              <a:rPr lang="es-MX" b="1" dirty="0"/>
              <a:t>.</a:t>
            </a:r>
            <a:endParaRPr lang="es-MX" dirty="0"/>
          </a:p>
        </p:txBody>
      </p:sp>
    </p:spTree>
    <p:extLst>
      <p:ext uri="{BB962C8B-B14F-4D97-AF65-F5344CB8AC3E}">
        <p14:creationId xmlns:p14="http://schemas.microsoft.com/office/powerpoint/2010/main" val="2230891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nodes</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a:bodyPr>
          <a:lstStyle/>
          <a:p>
            <a:pPr>
              <a:lnSpc>
                <a:spcPct val="150000"/>
              </a:lnSpc>
            </a:pPr>
            <a:r>
              <a:rPr lang="es-MX" sz="2000" dirty="0"/>
              <a:t>El método </a:t>
            </a:r>
            <a:r>
              <a:rPr lang="es-MX" sz="2000" b="1" dirty="0" err="1"/>
              <a:t>nodes</a:t>
            </a:r>
            <a:r>
              <a:rPr lang="es-MX" sz="2000" b="1" dirty="0"/>
              <a:t>()</a:t>
            </a:r>
            <a:r>
              <a:rPr lang="es-MX" sz="2000" dirty="0"/>
              <a:t> es muy útil si desea dividir una instancia de tipo de datos </a:t>
            </a:r>
            <a:r>
              <a:rPr lang="es-MX" sz="2000" b="1" dirty="0" err="1"/>
              <a:t>xml</a:t>
            </a:r>
            <a:r>
              <a:rPr lang="es-MX" sz="2000" dirty="0"/>
              <a:t> en datos relacionales.</a:t>
            </a:r>
          </a:p>
          <a:p>
            <a:pPr>
              <a:lnSpc>
                <a:spcPct val="150000"/>
              </a:lnSpc>
            </a:pPr>
            <a:r>
              <a:rPr lang="es-MX" sz="2000" dirty="0"/>
              <a:t>El resultado del método </a:t>
            </a:r>
            <a:r>
              <a:rPr lang="es-MX" sz="2000" b="1" dirty="0" err="1"/>
              <a:t>nodes</a:t>
            </a:r>
            <a:r>
              <a:rPr lang="es-MX" sz="2000" b="1" dirty="0"/>
              <a:t>()</a:t>
            </a:r>
            <a:r>
              <a:rPr lang="es-MX" sz="2000" dirty="0"/>
              <a:t> es un conjunto de datos que contiene copias lógicas de las instancias XML originales. En estas copias lógicas, el nodo de contexto de cada instancia de fila se establece en uno de los nodos que se identifica con la expresión de consulta. De este modo, las consultas posteriores pueden desplazarse en relación con estos nodos de contexto.</a:t>
            </a:r>
          </a:p>
        </p:txBody>
      </p:sp>
    </p:spTree>
    <p:extLst>
      <p:ext uri="{BB962C8B-B14F-4D97-AF65-F5344CB8AC3E}">
        <p14:creationId xmlns:p14="http://schemas.microsoft.com/office/powerpoint/2010/main" val="205483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nodes</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normAutofit/>
          </a:bodyPr>
          <a:lstStyle/>
          <a:p>
            <a:pPr>
              <a:lnSpc>
                <a:spcPct val="150000"/>
              </a:lnSpc>
            </a:pPr>
            <a:r>
              <a:rPr lang="es-MX" sz="2000" dirty="0"/>
              <a:t>Puede recuperar varios valores del conjunto de filas. Por ejemplo, puede aplicar el método </a:t>
            </a:r>
            <a:r>
              <a:rPr lang="es-MX" sz="2000" b="1" dirty="0" err="1"/>
              <a:t>value</a:t>
            </a:r>
            <a:r>
              <a:rPr lang="es-MX" sz="2000" b="1" dirty="0"/>
              <a:t>()</a:t>
            </a:r>
            <a:r>
              <a:rPr lang="es-MX" sz="2000" dirty="0"/>
              <a:t> al conjunto de filas devuelto por </a:t>
            </a:r>
            <a:r>
              <a:rPr lang="es-MX" sz="2000" b="1" dirty="0" err="1"/>
              <a:t>nodes</a:t>
            </a:r>
            <a:r>
              <a:rPr lang="es-MX" sz="2000" b="1" dirty="0"/>
              <a:t>()</a:t>
            </a:r>
            <a:r>
              <a:rPr lang="es-MX" sz="2000" dirty="0"/>
              <a:t> y recuperar varios valores de la instancia XML original. El método </a:t>
            </a:r>
            <a:r>
              <a:rPr lang="es-MX" sz="2000" b="1" dirty="0" err="1"/>
              <a:t>value</a:t>
            </a:r>
            <a:r>
              <a:rPr lang="es-MX" sz="2000" b="1" dirty="0"/>
              <a:t>()</a:t>
            </a:r>
            <a:r>
              <a:rPr lang="es-MX" sz="2000" dirty="0"/>
              <a:t>, cuando se aplica a la instancia XML, devuelve solo un valor.</a:t>
            </a:r>
          </a:p>
        </p:txBody>
      </p:sp>
    </p:spTree>
    <p:extLst>
      <p:ext uri="{BB962C8B-B14F-4D97-AF65-F5344CB8AC3E}">
        <p14:creationId xmlns:p14="http://schemas.microsoft.com/office/powerpoint/2010/main" val="8708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EF28-4DA2-43AF-BCCC-9FACD37B4CED}"/>
              </a:ext>
            </a:extLst>
          </p:cNvPr>
          <p:cNvSpPr>
            <a:spLocks noGrp="1"/>
          </p:cNvSpPr>
          <p:nvPr>
            <p:ph type="title"/>
          </p:nvPr>
        </p:nvSpPr>
        <p:spPr/>
        <p:txBody>
          <a:bodyPr/>
          <a:lstStyle/>
          <a:p>
            <a:r>
              <a:rPr lang="es-MX" dirty="0"/>
              <a:t>Contenido</a:t>
            </a:r>
          </a:p>
        </p:txBody>
      </p:sp>
      <p:sp>
        <p:nvSpPr>
          <p:cNvPr id="3" name="Content Placeholder 2">
            <a:extLst>
              <a:ext uri="{FF2B5EF4-FFF2-40B4-BE49-F238E27FC236}">
                <a16:creationId xmlns:a16="http://schemas.microsoft.com/office/drawing/2014/main" id="{75C8F404-1E51-4D83-BCAF-FC42F128455E}"/>
              </a:ext>
            </a:extLst>
          </p:cNvPr>
          <p:cNvSpPr>
            <a:spLocks noGrp="1"/>
          </p:cNvSpPr>
          <p:nvPr>
            <p:ph idx="1"/>
          </p:nvPr>
        </p:nvSpPr>
        <p:spPr/>
        <p:txBody>
          <a:bodyPr>
            <a:normAutofit fontScale="92500" lnSpcReduction="20000"/>
          </a:bodyPr>
          <a:lstStyle/>
          <a:p>
            <a:pPr>
              <a:buFont typeface="+mj-lt"/>
              <a:buAutoNum type="arabicPeriod"/>
            </a:pPr>
            <a:r>
              <a:rPr lang="es-MX" dirty="0" err="1">
                <a:hlinkClick r:id="rId2" action="ppaction://hlinksldjump"/>
              </a:rPr>
              <a:t>XQuery</a:t>
            </a:r>
            <a:endParaRPr lang="es-MX" dirty="0"/>
          </a:p>
          <a:p>
            <a:pPr>
              <a:buFont typeface="+mj-lt"/>
              <a:buAutoNum type="arabicPeriod"/>
            </a:pPr>
            <a:r>
              <a:rPr lang="es-MX" dirty="0" err="1">
                <a:hlinkClick r:id="rId3" action="ppaction://hlinksldjump"/>
              </a:rPr>
              <a:t>XPath</a:t>
            </a:r>
            <a:endParaRPr lang="es-MX" dirty="0"/>
          </a:p>
          <a:p>
            <a:pPr>
              <a:buFont typeface="+mj-lt"/>
              <a:buAutoNum type="arabicPeriod"/>
            </a:pPr>
            <a:r>
              <a:rPr lang="es-MX" dirty="0">
                <a:hlinkClick r:id="rId4" action="ppaction://hlinksldjump"/>
              </a:rPr>
              <a:t>XML en SQL Server</a:t>
            </a:r>
            <a:endParaRPr lang="es-MX" dirty="0"/>
          </a:p>
          <a:p>
            <a:pPr marL="800100" lvl="1" indent="-342900">
              <a:buFont typeface="+mj-lt"/>
              <a:buAutoNum type="alphaLcPeriod"/>
            </a:pPr>
            <a:r>
              <a:rPr lang="es-MX" dirty="0">
                <a:hlinkClick r:id="rId5" action="ppaction://hlinksldjump"/>
              </a:rPr>
              <a:t>WITH XMLNAMESPACES</a:t>
            </a:r>
            <a:endParaRPr lang="es-MX" dirty="0"/>
          </a:p>
          <a:p>
            <a:pPr marL="800100" lvl="1" indent="-342900">
              <a:buFont typeface="+mj-lt"/>
              <a:buAutoNum type="alphaLcPeriod"/>
            </a:pPr>
            <a:r>
              <a:rPr lang="es-MX" dirty="0">
                <a:hlinkClick r:id="rId6" action="ppaction://hlinksldjump"/>
              </a:rPr>
              <a:t>Método </a:t>
            </a:r>
            <a:r>
              <a:rPr lang="es-MX" dirty="0" err="1">
                <a:hlinkClick r:id="rId6" action="ppaction://hlinksldjump"/>
              </a:rPr>
              <a:t>value</a:t>
            </a:r>
            <a:r>
              <a:rPr lang="es-MX" dirty="0">
                <a:hlinkClick r:id="rId6" action="ppaction://hlinksldjump"/>
              </a:rPr>
              <a:t>() y </a:t>
            </a:r>
            <a:r>
              <a:rPr lang="es-MX" dirty="0" err="1">
                <a:hlinkClick r:id="rId6" action="ppaction://hlinksldjump"/>
              </a:rPr>
              <a:t>nodes</a:t>
            </a:r>
            <a:r>
              <a:rPr lang="es-MX" dirty="0">
                <a:hlinkClick r:id="rId6" action="ppaction://hlinksldjump"/>
              </a:rPr>
              <a:t>()</a:t>
            </a:r>
            <a:endParaRPr lang="es-MX" dirty="0"/>
          </a:p>
          <a:p>
            <a:pPr marL="800100" lvl="1" indent="-342900">
              <a:buFont typeface="+mj-lt"/>
              <a:buAutoNum type="alphaLcPeriod"/>
            </a:pPr>
            <a:r>
              <a:rPr lang="es-MX" dirty="0"/>
              <a:t>Método </a:t>
            </a:r>
            <a:r>
              <a:rPr lang="es-MX" dirty="0" err="1"/>
              <a:t>query</a:t>
            </a:r>
            <a:r>
              <a:rPr lang="es-MX" dirty="0"/>
              <a:t>() y </a:t>
            </a:r>
            <a:r>
              <a:rPr lang="es-MX" dirty="0" err="1"/>
              <a:t>modify</a:t>
            </a:r>
            <a:r>
              <a:rPr lang="es-MX" dirty="0"/>
              <a:t>()</a:t>
            </a:r>
          </a:p>
          <a:p>
            <a:pPr marL="800100" lvl="1" indent="-342900">
              <a:buFont typeface="+mj-lt"/>
              <a:buAutoNum type="alphaLcPeriod"/>
            </a:pPr>
            <a:r>
              <a:rPr lang="es-MX" dirty="0"/>
              <a:t>FOR XML</a:t>
            </a:r>
          </a:p>
          <a:p>
            <a:pPr marL="1257300" lvl="2" indent="-400050">
              <a:buFont typeface="+mj-lt"/>
              <a:buAutoNum type="romanLcPeriod"/>
            </a:pPr>
            <a:r>
              <a:rPr lang="es-MX" dirty="0"/>
              <a:t>AUTO</a:t>
            </a:r>
          </a:p>
          <a:p>
            <a:pPr marL="1257300" lvl="2" indent="-400050">
              <a:buFont typeface="+mj-lt"/>
              <a:buAutoNum type="romanLcPeriod"/>
            </a:pPr>
            <a:r>
              <a:rPr lang="es-MX" dirty="0"/>
              <a:t>PATH</a:t>
            </a:r>
          </a:p>
          <a:p>
            <a:pPr marL="1257300" lvl="2" indent="-400050">
              <a:buFont typeface="+mj-lt"/>
              <a:buAutoNum type="romanLcPeriod"/>
            </a:pPr>
            <a:r>
              <a:rPr lang="es-MX" dirty="0"/>
              <a:t>RAW</a:t>
            </a:r>
          </a:p>
          <a:p>
            <a:pPr marL="1257300" lvl="2" indent="-400050">
              <a:buFont typeface="+mj-lt"/>
              <a:buAutoNum type="romanLcPeriod"/>
            </a:pPr>
            <a:r>
              <a:rPr lang="es-MX" dirty="0"/>
              <a:t>EXPLICIT</a:t>
            </a:r>
          </a:p>
          <a:p>
            <a:pPr marL="457200" indent="-400050">
              <a:buFont typeface="+mj-lt"/>
              <a:buAutoNum type="arabicPeriod"/>
            </a:pPr>
            <a:r>
              <a:rPr lang="es-MX" dirty="0">
                <a:hlinkClick r:id="rId7" action="ppaction://hlinksldjump"/>
              </a:rPr>
              <a:t>Referencias</a:t>
            </a:r>
            <a:endParaRPr lang="es-MX" dirty="0"/>
          </a:p>
          <a:p>
            <a:pPr marL="1257300" lvl="2" indent="-400050">
              <a:buFont typeface="+mj-lt"/>
              <a:buAutoNum type="romanLcPeriod"/>
            </a:pPr>
            <a:endParaRPr lang="es-MX" dirty="0"/>
          </a:p>
          <a:p>
            <a:pPr marL="800100" lvl="1" indent="-342900">
              <a:buFont typeface="+mj-lt"/>
              <a:buAutoNum type="alphaLcPeriod"/>
            </a:pPr>
            <a:endParaRPr lang="es-MX" dirty="0"/>
          </a:p>
          <a:p>
            <a:pPr lvl="1"/>
            <a:endParaRPr lang="es-MX" dirty="0"/>
          </a:p>
        </p:txBody>
      </p:sp>
    </p:spTree>
    <p:extLst>
      <p:ext uri="{BB962C8B-B14F-4D97-AF65-F5344CB8AC3E}">
        <p14:creationId xmlns:p14="http://schemas.microsoft.com/office/powerpoint/2010/main" val="249700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BC7-8A44-4458-9906-C0DABF54E918}"/>
              </a:ext>
            </a:extLst>
          </p:cNvPr>
          <p:cNvSpPr>
            <a:spLocks noGrp="1"/>
          </p:cNvSpPr>
          <p:nvPr>
            <p:ph type="title"/>
          </p:nvPr>
        </p:nvSpPr>
        <p:spPr/>
        <p:txBody>
          <a:bodyPr/>
          <a:lstStyle/>
          <a:p>
            <a:r>
              <a:rPr lang="es-MX" dirty="0" err="1"/>
              <a:t>nodes</a:t>
            </a:r>
            <a:r>
              <a:rPr lang="es-MX" dirty="0"/>
              <a:t>()</a:t>
            </a:r>
          </a:p>
        </p:txBody>
      </p:sp>
      <p:sp>
        <p:nvSpPr>
          <p:cNvPr id="3" name="Content Placeholder 2">
            <a:extLst>
              <a:ext uri="{FF2B5EF4-FFF2-40B4-BE49-F238E27FC236}">
                <a16:creationId xmlns:a16="http://schemas.microsoft.com/office/drawing/2014/main" id="{29FA8A00-D0EA-4A04-B26A-D9495B84C07A}"/>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347159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995F-A5AE-46D5-858B-7E80F124139D}"/>
              </a:ext>
            </a:extLst>
          </p:cNvPr>
          <p:cNvSpPr>
            <a:spLocks noGrp="1"/>
          </p:cNvSpPr>
          <p:nvPr>
            <p:ph type="title"/>
          </p:nvPr>
        </p:nvSpPr>
        <p:spPr/>
        <p:txBody>
          <a:bodyPr/>
          <a:lstStyle/>
          <a:p>
            <a:r>
              <a:rPr lang="es-MX" dirty="0"/>
              <a:t>Referencias</a:t>
            </a:r>
          </a:p>
        </p:txBody>
      </p:sp>
      <p:sp>
        <p:nvSpPr>
          <p:cNvPr id="3" name="Content Placeholder 2">
            <a:extLst>
              <a:ext uri="{FF2B5EF4-FFF2-40B4-BE49-F238E27FC236}">
                <a16:creationId xmlns:a16="http://schemas.microsoft.com/office/drawing/2014/main" id="{13BB7861-1646-436A-9D0B-2BAFBE38E829}"/>
              </a:ext>
            </a:extLst>
          </p:cNvPr>
          <p:cNvSpPr>
            <a:spLocks noGrp="1"/>
          </p:cNvSpPr>
          <p:nvPr>
            <p:ph idx="1"/>
          </p:nvPr>
        </p:nvSpPr>
        <p:spPr/>
        <p:txBody>
          <a:bodyPr/>
          <a:lstStyle/>
          <a:p>
            <a:r>
              <a:rPr lang="es-MX" dirty="0">
                <a:hlinkClick r:id="rId2"/>
              </a:rPr>
              <a:t>https://docs.microsoft.com/en-us/sql/xquery/xquery-language-reference-sql-server?view=sql-server-2017</a:t>
            </a:r>
            <a:endParaRPr lang="es-MX" dirty="0">
              <a:hlinkClick r:id="rId3"/>
            </a:endParaRPr>
          </a:p>
          <a:p>
            <a:r>
              <a:rPr lang="es-MX" dirty="0">
                <a:hlinkClick r:id="rId3"/>
              </a:rPr>
              <a:t>https://www.w3.org/TR/2010/REC-xpath20-20101214/</a:t>
            </a:r>
            <a:endParaRPr lang="es-MX" dirty="0"/>
          </a:p>
          <a:p>
            <a:r>
              <a:rPr lang="es-MX" dirty="0">
                <a:hlinkClick r:id="rId4"/>
              </a:rPr>
              <a:t>https://docs.microsoft.com/en-us/sql/t-sql/xml/with-xmlnamespaces?view=sql-server-2017</a:t>
            </a:r>
            <a:endParaRPr lang="es-MX" dirty="0"/>
          </a:p>
          <a:p>
            <a:r>
              <a:rPr lang="es-MX" dirty="0">
                <a:hlinkClick r:id="rId5"/>
              </a:rPr>
              <a:t>https://docs.microsoft.com/en-us/sql/t-sql/xml/value-method-xml-data-type?view=sql-server-2017</a:t>
            </a:r>
            <a:endParaRPr lang="es-MX" dirty="0"/>
          </a:p>
          <a:p>
            <a:r>
              <a:rPr lang="es-MX" dirty="0">
                <a:hlinkClick r:id="rId6"/>
              </a:rPr>
              <a:t>https://docs.microsoft.com/en-us/sql/t-sql/xml/nodes-method-xml-data-type?view=sql-server-2017</a:t>
            </a:r>
            <a:endParaRPr lang="es-MX" dirty="0"/>
          </a:p>
          <a:p>
            <a:endParaRPr lang="es-MX" dirty="0"/>
          </a:p>
        </p:txBody>
      </p:sp>
    </p:spTree>
    <p:extLst>
      <p:ext uri="{BB962C8B-B14F-4D97-AF65-F5344CB8AC3E}">
        <p14:creationId xmlns:p14="http://schemas.microsoft.com/office/powerpoint/2010/main" val="393587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F98E-17F5-4442-BCDE-DDE86E94BF7E}"/>
              </a:ext>
            </a:extLst>
          </p:cNvPr>
          <p:cNvSpPr>
            <a:spLocks noGrp="1"/>
          </p:cNvSpPr>
          <p:nvPr>
            <p:ph type="title"/>
          </p:nvPr>
        </p:nvSpPr>
        <p:spPr/>
        <p:txBody>
          <a:bodyPr/>
          <a:lstStyle/>
          <a:p>
            <a:r>
              <a:rPr lang="es-MX" dirty="0" err="1"/>
              <a:t>XQuery</a:t>
            </a:r>
            <a:endParaRPr lang="es-MX" dirty="0"/>
          </a:p>
        </p:txBody>
      </p:sp>
      <p:sp>
        <p:nvSpPr>
          <p:cNvPr id="4" name="Content Placeholder 3">
            <a:extLst>
              <a:ext uri="{FF2B5EF4-FFF2-40B4-BE49-F238E27FC236}">
                <a16:creationId xmlns:a16="http://schemas.microsoft.com/office/drawing/2014/main" id="{331AEC07-1935-4F1A-ABC7-8062A62236D5}"/>
              </a:ext>
            </a:extLst>
          </p:cNvPr>
          <p:cNvSpPr>
            <a:spLocks noGrp="1"/>
          </p:cNvSpPr>
          <p:nvPr>
            <p:ph idx="1"/>
          </p:nvPr>
        </p:nvSpPr>
        <p:spPr/>
        <p:txBody>
          <a:bodyPr/>
          <a:lstStyle/>
          <a:p>
            <a:pPr>
              <a:lnSpc>
                <a:spcPct val="150000"/>
              </a:lnSpc>
            </a:pPr>
            <a:r>
              <a:rPr lang="es-MX" sz="2400" dirty="0" err="1"/>
              <a:t>Transact</a:t>
            </a:r>
            <a:r>
              <a:rPr lang="es-MX" sz="2400" dirty="0"/>
              <a:t>-SQL admite un subconjunto del lenguaje </a:t>
            </a:r>
            <a:r>
              <a:rPr lang="es-MX" sz="2400" dirty="0" err="1"/>
              <a:t>XQuery</a:t>
            </a:r>
            <a:r>
              <a:rPr lang="es-MX" sz="2400" dirty="0"/>
              <a:t> que se utiliza para consultar el tipo de datos </a:t>
            </a:r>
            <a:r>
              <a:rPr lang="es-MX" sz="2400" b="1" dirty="0" err="1"/>
              <a:t>xml</a:t>
            </a:r>
            <a:r>
              <a:rPr lang="es-MX" sz="2400" dirty="0"/>
              <a:t> .</a:t>
            </a:r>
          </a:p>
          <a:p>
            <a:pPr>
              <a:lnSpc>
                <a:spcPct val="150000"/>
              </a:lnSpc>
            </a:pPr>
            <a:r>
              <a:rPr lang="es-MX" sz="2400" dirty="0" err="1"/>
              <a:t>XQuery</a:t>
            </a:r>
            <a:r>
              <a:rPr lang="es-MX" sz="2400" dirty="0"/>
              <a:t> es un lenguaje que puede consultar datos XML estructurados o semiestructurados.</a:t>
            </a:r>
          </a:p>
          <a:p>
            <a:pPr>
              <a:lnSpc>
                <a:spcPct val="150000"/>
              </a:lnSpc>
            </a:pPr>
            <a:r>
              <a:rPr lang="es-MX" sz="2400" dirty="0" err="1"/>
              <a:t>XQuery</a:t>
            </a:r>
            <a:r>
              <a:rPr lang="es-MX" sz="2400" dirty="0"/>
              <a:t> se basa en el lenguaje de consulta </a:t>
            </a:r>
            <a:r>
              <a:rPr lang="es-MX" sz="2400" dirty="0" err="1"/>
              <a:t>XPath</a:t>
            </a:r>
            <a:r>
              <a:rPr lang="es-MX" sz="2400" dirty="0"/>
              <a:t> existente. </a:t>
            </a:r>
          </a:p>
          <a:p>
            <a:pPr>
              <a:lnSpc>
                <a:spcPct val="150000"/>
              </a:lnSpc>
            </a:pPr>
            <a:endParaRPr lang="es-MX" sz="2400" dirty="0"/>
          </a:p>
          <a:p>
            <a:endParaRPr lang="es-MX" dirty="0"/>
          </a:p>
        </p:txBody>
      </p:sp>
    </p:spTree>
    <p:extLst>
      <p:ext uri="{BB962C8B-B14F-4D97-AF65-F5344CB8AC3E}">
        <p14:creationId xmlns:p14="http://schemas.microsoft.com/office/powerpoint/2010/main" val="401497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CC7B-A6B1-4DF9-8AA9-8DAE27DF998B}"/>
              </a:ext>
            </a:extLst>
          </p:cNvPr>
          <p:cNvSpPr>
            <a:spLocks noGrp="1"/>
          </p:cNvSpPr>
          <p:nvPr>
            <p:ph type="title"/>
          </p:nvPr>
        </p:nvSpPr>
        <p:spPr/>
        <p:txBody>
          <a:bodyPr/>
          <a:lstStyle/>
          <a:p>
            <a:r>
              <a:rPr lang="es-MX" dirty="0" err="1"/>
              <a:t>XPath</a:t>
            </a:r>
            <a:endParaRPr lang="es-MX" dirty="0"/>
          </a:p>
        </p:txBody>
      </p:sp>
      <p:sp>
        <p:nvSpPr>
          <p:cNvPr id="3" name="Content Placeholder 2">
            <a:extLst>
              <a:ext uri="{FF2B5EF4-FFF2-40B4-BE49-F238E27FC236}">
                <a16:creationId xmlns:a16="http://schemas.microsoft.com/office/drawing/2014/main" id="{2635CDE2-AE65-471D-A338-25432EA1AF12}"/>
              </a:ext>
            </a:extLst>
          </p:cNvPr>
          <p:cNvSpPr>
            <a:spLocks noGrp="1"/>
          </p:cNvSpPr>
          <p:nvPr>
            <p:ph idx="1"/>
          </p:nvPr>
        </p:nvSpPr>
        <p:spPr/>
        <p:txBody>
          <a:bodyPr>
            <a:normAutofit lnSpcReduction="10000"/>
          </a:bodyPr>
          <a:lstStyle/>
          <a:p>
            <a:pPr>
              <a:lnSpc>
                <a:spcPct val="150000"/>
              </a:lnSpc>
            </a:pPr>
            <a:r>
              <a:rPr lang="es-MX" sz="2400" dirty="0"/>
              <a:t>El propósito principal de </a:t>
            </a:r>
            <a:r>
              <a:rPr lang="es-MX" sz="2400" dirty="0" err="1"/>
              <a:t>XPath</a:t>
            </a:r>
            <a:r>
              <a:rPr lang="es-MX" sz="2400" dirty="0"/>
              <a:t> es abordar los nodos de los árboles </a:t>
            </a:r>
            <a:r>
              <a:rPr lang="es-MX" sz="2400" dirty="0">
                <a:hlinkClick r:id="rId2"/>
              </a:rPr>
              <a:t>[XML 1.0]</a:t>
            </a:r>
            <a:r>
              <a:rPr lang="es-MX" sz="2400" dirty="0"/>
              <a:t> o </a:t>
            </a:r>
            <a:r>
              <a:rPr lang="es-MX" sz="2400" dirty="0">
                <a:hlinkClick r:id="rId3"/>
              </a:rPr>
              <a:t>[XML 1.1]</a:t>
            </a:r>
            <a:r>
              <a:rPr lang="es-MX" sz="2400" dirty="0"/>
              <a:t> . </a:t>
            </a:r>
          </a:p>
          <a:p>
            <a:pPr>
              <a:lnSpc>
                <a:spcPct val="150000"/>
              </a:lnSpc>
            </a:pPr>
            <a:r>
              <a:rPr lang="es-MX" sz="2400" dirty="0" err="1"/>
              <a:t>XPath</a:t>
            </a:r>
            <a:r>
              <a:rPr lang="es-MX" sz="2400" dirty="0"/>
              <a:t> obtiene su nombre de su uso de una notación de ruta para navegar a través de la estructura jerárquica de un documento XML. </a:t>
            </a:r>
          </a:p>
          <a:p>
            <a:pPr>
              <a:lnSpc>
                <a:spcPct val="150000"/>
              </a:lnSpc>
            </a:pPr>
            <a:r>
              <a:rPr lang="es-MX" sz="2400" dirty="0" err="1"/>
              <a:t>XPath</a:t>
            </a:r>
            <a:r>
              <a:rPr lang="es-MX" sz="2400" dirty="0"/>
              <a:t> utiliza una sintaxis compacta, no XML, para facilitar el uso de </a:t>
            </a:r>
            <a:r>
              <a:rPr lang="es-MX" sz="2400" dirty="0" err="1"/>
              <a:t>XPath</a:t>
            </a:r>
            <a:r>
              <a:rPr lang="es-MX" sz="2400" dirty="0"/>
              <a:t> dentro de URI y valores de atributos XML.</a:t>
            </a:r>
          </a:p>
        </p:txBody>
      </p:sp>
    </p:spTree>
    <p:extLst>
      <p:ext uri="{BB962C8B-B14F-4D97-AF65-F5344CB8AC3E}">
        <p14:creationId xmlns:p14="http://schemas.microsoft.com/office/powerpoint/2010/main" val="379073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CC7B-A6B1-4DF9-8AA9-8DAE27DF998B}"/>
              </a:ext>
            </a:extLst>
          </p:cNvPr>
          <p:cNvSpPr>
            <a:spLocks noGrp="1"/>
          </p:cNvSpPr>
          <p:nvPr>
            <p:ph type="title"/>
          </p:nvPr>
        </p:nvSpPr>
        <p:spPr/>
        <p:txBody>
          <a:bodyPr/>
          <a:lstStyle/>
          <a:p>
            <a:r>
              <a:rPr lang="es-MX" dirty="0" err="1"/>
              <a:t>XPath</a:t>
            </a:r>
            <a:endParaRPr lang="es-MX" dirty="0"/>
          </a:p>
        </p:txBody>
      </p:sp>
      <p:sp>
        <p:nvSpPr>
          <p:cNvPr id="3" name="Content Placeholder 2">
            <a:extLst>
              <a:ext uri="{FF2B5EF4-FFF2-40B4-BE49-F238E27FC236}">
                <a16:creationId xmlns:a16="http://schemas.microsoft.com/office/drawing/2014/main" id="{2635CDE2-AE65-471D-A338-25432EA1AF12}"/>
              </a:ext>
            </a:extLst>
          </p:cNvPr>
          <p:cNvSpPr>
            <a:spLocks noGrp="1"/>
          </p:cNvSpPr>
          <p:nvPr>
            <p:ph idx="1"/>
          </p:nvPr>
        </p:nvSpPr>
        <p:spPr/>
        <p:txBody>
          <a:bodyPr>
            <a:normAutofit lnSpcReduction="10000"/>
          </a:bodyPr>
          <a:lstStyle/>
          <a:p>
            <a:pPr>
              <a:lnSpc>
                <a:spcPct val="150000"/>
              </a:lnSpc>
            </a:pPr>
            <a:r>
              <a:rPr lang="es-MX" sz="2400" dirty="0"/>
              <a:t>El componente básico de </a:t>
            </a:r>
            <a:r>
              <a:rPr lang="es-MX" sz="2400" dirty="0" err="1"/>
              <a:t>XPath</a:t>
            </a:r>
            <a:r>
              <a:rPr lang="es-MX" sz="2400" dirty="0"/>
              <a:t> es la </a:t>
            </a:r>
            <a:r>
              <a:rPr lang="es-MX" sz="2400" b="1" dirty="0"/>
              <a:t>expresión</a:t>
            </a:r>
            <a:r>
              <a:rPr lang="es-MX" sz="2400" dirty="0"/>
              <a:t>, que es una cadena de caracteres Unicode.</a:t>
            </a:r>
          </a:p>
          <a:p>
            <a:pPr>
              <a:lnSpc>
                <a:spcPct val="150000"/>
              </a:lnSpc>
            </a:pPr>
            <a:r>
              <a:rPr lang="es-MX" sz="2400" dirty="0"/>
              <a:t>El lenguaje proporciona varios tipos de expresiones que pueden construirse a partir de palabras clave, símbolos y operandos.</a:t>
            </a:r>
          </a:p>
          <a:p>
            <a:pPr>
              <a:lnSpc>
                <a:spcPct val="150000"/>
              </a:lnSpc>
            </a:pPr>
            <a:r>
              <a:rPr lang="es-MX" sz="2400" dirty="0"/>
              <a:t>En general, los operandos de una expresión son otras expresiones.</a:t>
            </a:r>
          </a:p>
        </p:txBody>
      </p:sp>
    </p:spTree>
    <p:extLst>
      <p:ext uri="{BB962C8B-B14F-4D97-AF65-F5344CB8AC3E}">
        <p14:creationId xmlns:p14="http://schemas.microsoft.com/office/powerpoint/2010/main" val="51262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CC7B-A6B1-4DF9-8AA9-8DAE27DF998B}"/>
              </a:ext>
            </a:extLst>
          </p:cNvPr>
          <p:cNvSpPr>
            <a:spLocks noGrp="1"/>
          </p:cNvSpPr>
          <p:nvPr>
            <p:ph type="title"/>
          </p:nvPr>
        </p:nvSpPr>
        <p:spPr/>
        <p:txBody>
          <a:bodyPr/>
          <a:lstStyle/>
          <a:p>
            <a:r>
              <a:rPr lang="es-MX" dirty="0" err="1"/>
              <a:t>XPath</a:t>
            </a:r>
            <a:endParaRPr lang="es-MX" dirty="0"/>
          </a:p>
        </p:txBody>
      </p:sp>
      <p:sp>
        <p:nvSpPr>
          <p:cNvPr id="3" name="Content Placeholder 2">
            <a:extLst>
              <a:ext uri="{FF2B5EF4-FFF2-40B4-BE49-F238E27FC236}">
                <a16:creationId xmlns:a16="http://schemas.microsoft.com/office/drawing/2014/main" id="{2635CDE2-AE65-471D-A338-25432EA1AF12}"/>
              </a:ext>
            </a:extLst>
          </p:cNvPr>
          <p:cNvSpPr>
            <a:spLocks noGrp="1"/>
          </p:cNvSpPr>
          <p:nvPr>
            <p:ph idx="1"/>
          </p:nvPr>
        </p:nvSpPr>
        <p:spPr/>
        <p:txBody>
          <a:bodyPr>
            <a:normAutofit fontScale="47500" lnSpcReduction="20000"/>
          </a:bodyPr>
          <a:lstStyle/>
          <a:p>
            <a:pPr>
              <a:lnSpc>
                <a:spcPct val="150000"/>
              </a:lnSpc>
            </a:pPr>
            <a:r>
              <a:rPr lang="es-MX" sz="4400" dirty="0"/>
              <a:t>Al igual que XML, </a:t>
            </a:r>
            <a:r>
              <a:rPr lang="es-MX" sz="4400" dirty="0" err="1"/>
              <a:t>XPath</a:t>
            </a:r>
            <a:r>
              <a:rPr lang="es-MX" sz="4400" dirty="0"/>
              <a:t> es un lenguaje que distingue entre mayúsculas y minúsculas. </a:t>
            </a:r>
          </a:p>
          <a:p>
            <a:pPr>
              <a:lnSpc>
                <a:spcPct val="150000"/>
              </a:lnSpc>
            </a:pPr>
            <a:r>
              <a:rPr lang="es-MX" sz="4400" dirty="0"/>
              <a:t>Las palabras clave en </a:t>
            </a:r>
            <a:r>
              <a:rPr lang="es-MX" sz="4400" dirty="0" err="1"/>
              <a:t>XPath</a:t>
            </a:r>
            <a:r>
              <a:rPr lang="es-MX" sz="4400" dirty="0"/>
              <a:t> usan minúsculas y no están reservadas, es decir, los nombres en las expresiones </a:t>
            </a:r>
            <a:r>
              <a:rPr lang="es-MX" sz="4400" dirty="0" err="1"/>
              <a:t>XPath</a:t>
            </a:r>
            <a:r>
              <a:rPr lang="es-MX" sz="4400" dirty="0"/>
              <a:t> pueden ser iguales a las palabras clave en el idioma, excepto por ciertos nombres de funciones no prefijados listados</a:t>
            </a:r>
          </a:p>
          <a:p>
            <a:pPr>
              <a:lnSpc>
                <a:spcPct val="150000"/>
              </a:lnSpc>
            </a:pPr>
            <a:endParaRPr lang="es-MX" sz="2400" dirty="0"/>
          </a:p>
          <a:p>
            <a:pPr marL="0" indent="0">
              <a:buNone/>
            </a:pPr>
            <a:br>
              <a:rPr lang="es-MX" dirty="0"/>
            </a:br>
            <a:endParaRPr lang="es-MX" dirty="0"/>
          </a:p>
        </p:txBody>
      </p:sp>
    </p:spTree>
    <p:extLst>
      <p:ext uri="{BB962C8B-B14F-4D97-AF65-F5344CB8AC3E}">
        <p14:creationId xmlns:p14="http://schemas.microsoft.com/office/powerpoint/2010/main" val="352584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B870-2D53-4AE2-BA7F-43D6DBDF7DD6}"/>
              </a:ext>
            </a:extLst>
          </p:cNvPr>
          <p:cNvSpPr>
            <a:spLocks noGrp="1"/>
          </p:cNvSpPr>
          <p:nvPr>
            <p:ph type="title"/>
          </p:nvPr>
        </p:nvSpPr>
        <p:spPr/>
        <p:txBody>
          <a:bodyPr/>
          <a:lstStyle/>
          <a:p>
            <a:r>
              <a:rPr lang="es-MX" dirty="0" err="1"/>
              <a:t>XPath</a:t>
            </a:r>
            <a:endParaRPr lang="es-MX" dirty="0"/>
          </a:p>
        </p:txBody>
      </p:sp>
      <p:sp>
        <p:nvSpPr>
          <p:cNvPr id="4" name="Rectangle 1">
            <a:extLst>
              <a:ext uri="{FF2B5EF4-FFF2-40B4-BE49-F238E27FC236}">
                <a16:creationId xmlns:a16="http://schemas.microsoft.com/office/drawing/2014/main" id="{BF342F10-A623-4885-BC13-54A7A2CC8052}"/>
              </a:ext>
            </a:extLst>
          </p:cNvPr>
          <p:cNvSpPr>
            <a:spLocks noGrp="1" noChangeArrowheads="1"/>
          </p:cNvSpPr>
          <p:nvPr>
            <p:ph idx="1"/>
          </p:nvPr>
        </p:nvSpPr>
        <p:spPr bwMode="auto">
          <a:xfrm>
            <a:off x="677334" y="1954234"/>
            <a:ext cx="859666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
            </a:pPr>
            <a:r>
              <a:rPr lang="es-MX" altLang="es-MX" sz="2100" dirty="0" err="1"/>
              <a:t>attribute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comment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document-node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element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empty-sequence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if</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item</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node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processing-instruction</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schema-attribute</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schema-element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text</a:t>
            </a:r>
            <a:endParaRPr lang="es-MX" altLang="es-MX" sz="21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s-MX" altLang="es-MX" sz="2100" dirty="0" err="1"/>
              <a:t>typeswitch</a:t>
            </a:r>
            <a:endParaRPr lang="es-MX" altLang="es-MX" sz="2100" dirty="0"/>
          </a:p>
        </p:txBody>
      </p:sp>
    </p:spTree>
    <p:extLst>
      <p:ext uri="{BB962C8B-B14F-4D97-AF65-F5344CB8AC3E}">
        <p14:creationId xmlns:p14="http://schemas.microsoft.com/office/powerpoint/2010/main" val="28789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96F2C9-FB0C-4EC6-8147-1B7F8FB81CB8}"/>
              </a:ext>
            </a:extLst>
          </p:cNvPr>
          <p:cNvSpPr>
            <a:spLocks noGrp="1"/>
          </p:cNvSpPr>
          <p:nvPr>
            <p:ph type="title"/>
          </p:nvPr>
        </p:nvSpPr>
        <p:spPr/>
        <p:txBody>
          <a:bodyPr/>
          <a:lstStyle/>
          <a:p>
            <a:r>
              <a:rPr lang="es-MX" dirty="0"/>
              <a:t>XML en SQL Server</a:t>
            </a:r>
            <a:br>
              <a:rPr lang="es-MX" dirty="0"/>
            </a:br>
            <a:endParaRPr lang="es-MX" dirty="0"/>
          </a:p>
        </p:txBody>
      </p:sp>
    </p:spTree>
    <p:extLst>
      <p:ext uri="{BB962C8B-B14F-4D97-AF65-F5344CB8AC3E}">
        <p14:creationId xmlns:p14="http://schemas.microsoft.com/office/powerpoint/2010/main" val="205635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CA5F-B657-4372-9967-9CFC2EEBA1F1}"/>
              </a:ext>
            </a:extLst>
          </p:cNvPr>
          <p:cNvSpPr>
            <a:spLocks noGrp="1"/>
          </p:cNvSpPr>
          <p:nvPr>
            <p:ph type="title"/>
          </p:nvPr>
        </p:nvSpPr>
        <p:spPr/>
        <p:txBody>
          <a:bodyPr/>
          <a:lstStyle/>
          <a:p>
            <a:r>
              <a:rPr lang="es-MX" dirty="0"/>
              <a:t>WITH XMLNAMESPACES</a:t>
            </a:r>
          </a:p>
        </p:txBody>
      </p:sp>
      <p:sp>
        <p:nvSpPr>
          <p:cNvPr id="3" name="Content Placeholder 2">
            <a:extLst>
              <a:ext uri="{FF2B5EF4-FFF2-40B4-BE49-F238E27FC236}">
                <a16:creationId xmlns:a16="http://schemas.microsoft.com/office/drawing/2014/main" id="{2BE103C7-A130-4790-8701-D8A20E88C579}"/>
              </a:ext>
            </a:extLst>
          </p:cNvPr>
          <p:cNvSpPr>
            <a:spLocks noGrp="1"/>
          </p:cNvSpPr>
          <p:nvPr>
            <p:ph idx="1"/>
          </p:nvPr>
        </p:nvSpPr>
        <p:spPr/>
        <p:txBody>
          <a:bodyPr>
            <a:normAutofit fontScale="85000" lnSpcReduction="10000"/>
          </a:bodyPr>
          <a:lstStyle/>
          <a:p>
            <a:pPr>
              <a:lnSpc>
                <a:spcPct val="160000"/>
              </a:lnSpc>
            </a:pPr>
            <a:r>
              <a:rPr lang="es-MX" sz="1900" dirty="0"/>
              <a:t>Es una sentencia de SQL Server y sirve para declarar uno o más espacios de nombres XML</a:t>
            </a:r>
            <a:endParaRPr lang="es-MX" sz="1900" b="1" dirty="0"/>
          </a:p>
          <a:p>
            <a:pPr marL="0" indent="0">
              <a:lnSpc>
                <a:spcPct val="160000"/>
              </a:lnSpc>
              <a:buNone/>
            </a:pPr>
            <a:r>
              <a:rPr lang="es-MX" sz="1900" b="1" dirty="0"/>
              <a:t>Argumentos</a:t>
            </a:r>
          </a:p>
          <a:p>
            <a:pPr>
              <a:lnSpc>
                <a:spcPct val="160000"/>
              </a:lnSpc>
            </a:pPr>
            <a:r>
              <a:rPr lang="es-MX" sz="1900" i="1" dirty="0" err="1"/>
              <a:t>xml_namespace_uri</a:t>
            </a:r>
            <a:br>
              <a:rPr lang="es-MX" sz="1900" dirty="0"/>
            </a:br>
            <a:r>
              <a:rPr lang="es-MX" sz="1900" dirty="0"/>
              <a:t>Un identificador uniforme de recursos (URI) que identifica el espacio de nombres XML que se está declarando. </a:t>
            </a:r>
            <a:r>
              <a:rPr lang="es-MX" sz="1900" i="1" dirty="0" err="1"/>
              <a:t>xml_namespace_uri</a:t>
            </a:r>
            <a:r>
              <a:rPr lang="es-MX" sz="1900" dirty="0"/>
              <a:t> es una cadena SQL.</a:t>
            </a:r>
          </a:p>
          <a:p>
            <a:pPr>
              <a:lnSpc>
                <a:spcPct val="160000"/>
              </a:lnSpc>
            </a:pPr>
            <a:r>
              <a:rPr lang="es-MX" sz="1900" i="1" dirty="0" err="1"/>
              <a:t>xml_namespace_prefix</a:t>
            </a:r>
            <a:br>
              <a:rPr lang="es-MX" sz="1900" dirty="0"/>
            </a:br>
            <a:r>
              <a:rPr lang="es-MX" sz="1900" dirty="0"/>
              <a:t>Especifica un prefijo para ser asignado y asociado con el valor URI del espacio de nombres especificado en </a:t>
            </a:r>
            <a:r>
              <a:rPr lang="es-MX" sz="1900" i="1" dirty="0" err="1"/>
              <a:t>xml_namespace_uri</a:t>
            </a:r>
            <a:r>
              <a:rPr lang="es-MX" sz="1900" i="1" dirty="0"/>
              <a:t>.</a:t>
            </a:r>
            <a:endParaRPr lang="es-MX" sz="1900" dirty="0"/>
          </a:p>
        </p:txBody>
      </p:sp>
    </p:spTree>
    <p:extLst>
      <p:ext uri="{BB962C8B-B14F-4D97-AF65-F5344CB8AC3E}">
        <p14:creationId xmlns:p14="http://schemas.microsoft.com/office/powerpoint/2010/main" val="38597566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76</TotalTime>
  <Words>552</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Trebuchet MS</vt:lpstr>
      <vt:lpstr>Wingdings</vt:lpstr>
      <vt:lpstr>Wingdings 3</vt:lpstr>
      <vt:lpstr>Facet</vt:lpstr>
      <vt:lpstr>Manejo de XML con SQL Server</vt:lpstr>
      <vt:lpstr>Contenido</vt:lpstr>
      <vt:lpstr>XQuery</vt:lpstr>
      <vt:lpstr>XPath</vt:lpstr>
      <vt:lpstr>XPath</vt:lpstr>
      <vt:lpstr>XPath</vt:lpstr>
      <vt:lpstr>XPath</vt:lpstr>
      <vt:lpstr>XML en SQL Server </vt:lpstr>
      <vt:lpstr>WITH XMLNAMESPACES</vt:lpstr>
      <vt:lpstr>WITH XMLNAMESPACES</vt:lpstr>
      <vt:lpstr>WITH XMLNAMESPACES</vt:lpstr>
      <vt:lpstr>WITH XMLNAMESPACES</vt:lpstr>
      <vt:lpstr>WITH XMLNAMESPACES</vt:lpstr>
      <vt:lpstr>WITH XMLNAMESPACES</vt:lpstr>
      <vt:lpstr>Método value() y nodes() </vt:lpstr>
      <vt:lpstr>value() </vt:lpstr>
      <vt:lpstr>value()</vt:lpstr>
      <vt:lpstr>nodes()</vt:lpstr>
      <vt:lpstr>nodes()</vt:lpstr>
      <vt:lpstr>nodes()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XML con SQL Server</dc:title>
  <dc:creator>Hernandez, Randy          Intl (Mexico)</dc:creator>
  <cp:lastModifiedBy>Hernandez, Randy          Intl (Mexico)</cp:lastModifiedBy>
  <cp:revision>21</cp:revision>
  <dcterms:created xsi:type="dcterms:W3CDTF">2019-07-02T16:43:13Z</dcterms:created>
  <dcterms:modified xsi:type="dcterms:W3CDTF">2019-07-02T17:59:48Z</dcterms:modified>
</cp:coreProperties>
</file>