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/>
    <p:restoredTop sz="94672"/>
  </p:normalViewPr>
  <p:slideViewPr>
    <p:cSldViewPr snapToGrid="0" snapToObjects="1">
      <p:cViewPr varScale="1">
        <p:scale>
          <a:sx n="78" d="100"/>
          <a:sy n="78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020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525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91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9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57200" y="1947333"/>
            <a:ext cx="16383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Mines-Télécom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589618" y="1171393"/>
            <a:ext cx="6244200" cy="28321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30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ETIC - Cartographie des controverses à Télécom ParisTech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fr-FR" sz="3000" b="1" i="1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les robots humanoïdes ?</a:t>
            </a:r>
            <a:endParaRPr lang="fr-FR" sz="2400" b="1" i="1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fr-FR" sz="30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FR" sz="2000" b="1" i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Expertise scientifique &amp; technique</a:t>
            </a:r>
            <a:endParaRPr lang="fr-FR" sz="2000" b="1" i="1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699285" y="5823467"/>
            <a:ext cx="226906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fr-FR"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Simon Dahan</a:t>
            </a:r>
          </a:p>
        </p:txBody>
      </p:sp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8718"/>
            <a:ext cx="1498598" cy="14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1"/>
          <p:cNvSpPr txBox="1"/>
          <p:nvPr/>
        </p:nvSpPr>
        <p:spPr>
          <a:xfrm>
            <a:off x="3500387" y="5927214"/>
            <a:ext cx="4424412" cy="41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fr-FR" sz="2000" b="1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ETIC</a:t>
            </a:r>
            <a:r>
              <a:rPr lang="fr-FR" sz="2000" b="1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2016-2017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500387" y="5927214"/>
            <a:ext cx="4424412" cy="41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fr-FR" sz="2000" b="1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ETIC</a:t>
            </a:r>
            <a:r>
              <a:rPr lang="fr-FR" sz="2000" b="1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2016-2017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2864" y="5725524"/>
            <a:ext cx="790832" cy="8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3867464" y="261257"/>
            <a:ext cx="36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fr-FR" b="1" i="1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Expertise scientifique &amp; technique</a:t>
            </a:r>
            <a:endParaRPr lang="fr-FR" b="1" i="1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37809" y="764271"/>
            <a:ext cx="174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Calibri" charset="0"/>
                <a:ea typeface="Calibri" charset="0"/>
                <a:cs typeface="Calibri" charset="0"/>
              </a:rPr>
              <a:t>OBJECTIFS</a:t>
            </a:r>
            <a:endParaRPr lang="fr-FR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45029" y="1923050"/>
            <a:ext cx="10137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i="1" u="sng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 la séance</a:t>
            </a:r>
            <a:r>
              <a:rPr lang="fr-FR" sz="2800" b="1" i="1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: </a:t>
            </a:r>
            <a:r>
              <a:rPr lang="fr-FR" sz="2800" dirty="0" smtClean="0">
                <a:latin typeface="Calibri" charset="0"/>
                <a:ea typeface="Calibri" charset="0"/>
                <a:cs typeface="Calibri" charset="0"/>
              </a:rPr>
              <a:t>présentation d’une première collecte des données</a:t>
            </a:r>
          </a:p>
          <a:p>
            <a:r>
              <a:rPr lang="fr-FR" sz="28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sz="2800" dirty="0" smtClean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=&gt; </a:t>
            </a:r>
            <a:r>
              <a:rPr lang="fr-FR" sz="2800" dirty="0" smtClean="0">
                <a:latin typeface="Calibri" charset="0"/>
                <a:ea typeface="Calibri" charset="0"/>
                <a:cs typeface="Calibri" charset="0"/>
              </a:rPr>
              <a:t>questionnements et axes de recherche</a:t>
            </a:r>
          </a:p>
          <a:p>
            <a:pPr marL="285750" indent="-285750">
              <a:buFontTx/>
              <a:buChar char="-"/>
            </a:pPr>
            <a:endParaRPr lang="fr-FR" sz="2800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Tx/>
              <a:buChar char="-"/>
            </a:pPr>
            <a:endParaRPr lang="fr-FR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Tx/>
              <a:buChar char="-"/>
            </a:pPr>
            <a:r>
              <a:rPr lang="fr-FR" sz="2800" b="1" i="1" u="sng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D’un point de vue organisationnel</a:t>
            </a:r>
            <a:r>
              <a:rPr lang="fr-FR" sz="2800" b="1" i="1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: </a:t>
            </a:r>
            <a:r>
              <a:rPr lang="fr-FR" sz="2800" dirty="0">
                <a:latin typeface="Calibri" charset="0"/>
                <a:ea typeface="Calibri" charset="0"/>
                <a:cs typeface="Calibri" charset="0"/>
              </a:rPr>
              <a:t>Recueil et analyse de </a:t>
            </a:r>
            <a:r>
              <a:rPr lang="fr-FR" sz="2800" dirty="0" smtClean="0">
                <a:latin typeface="Calibri" charset="0"/>
                <a:ea typeface="Calibri" charset="0"/>
                <a:cs typeface="Calibri" charset="0"/>
              </a:rPr>
              <a:t>données à partir de l’exploration </a:t>
            </a:r>
            <a:r>
              <a:rPr lang="fr-FR" sz="2800" dirty="0">
                <a:latin typeface="Calibri" charset="0"/>
                <a:ea typeface="Calibri" charset="0"/>
                <a:cs typeface="Calibri" charset="0"/>
              </a:rPr>
              <a:t>de l’arène de l’expertise </a:t>
            </a:r>
            <a:r>
              <a:rPr lang="fr-FR" sz="2800" dirty="0" smtClean="0">
                <a:latin typeface="Calibri" charset="0"/>
                <a:ea typeface="Calibri" charset="0"/>
                <a:cs typeface="Calibri" charset="0"/>
              </a:rPr>
              <a:t>scientifique (au sens large) et </a:t>
            </a:r>
            <a:r>
              <a:rPr lang="fr-FR" sz="2800" dirty="0">
                <a:latin typeface="Calibri" charset="0"/>
                <a:ea typeface="Calibri" charset="0"/>
                <a:cs typeface="Calibri" charset="0"/>
              </a:rPr>
              <a:t>technique</a:t>
            </a:r>
            <a:endParaRPr lang="fr-FR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500387" y="5927214"/>
            <a:ext cx="4424412" cy="41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fr-FR" sz="2000" b="1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ETIC</a:t>
            </a:r>
            <a:r>
              <a:rPr lang="fr-FR" sz="2000" b="1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2016-2017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2864" y="5725524"/>
            <a:ext cx="790832" cy="8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3869871" y="261257"/>
            <a:ext cx="36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fr-FR" b="1" i="1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Expertise scientifique &amp; technique</a:t>
            </a:r>
            <a:endParaRPr lang="fr-FR" b="1" i="1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06255" y="714375"/>
            <a:ext cx="355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mtClean="0">
                <a:latin typeface="Calibri" charset="0"/>
                <a:ea typeface="Calibri" charset="0"/>
                <a:cs typeface="Calibri" charset="0"/>
              </a:rPr>
              <a:t>ASPECTS TECHNIQUES</a:t>
            </a:r>
            <a:endParaRPr lang="fr-FR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08314" y="1846593"/>
            <a:ext cx="99745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400" u="sng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Pourquoi </a:t>
            </a:r>
            <a:r>
              <a:rPr lang="fr-FR" sz="2400" u="sng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les robots humanoïdes ? et pourquoi la robotique ?</a:t>
            </a:r>
            <a:endParaRPr lang="fr-FR" sz="2400" u="sng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sz="1600" dirty="0" smtClean="0"/>
          </a:p>
          <a:p>
            <a:r>
              <a:rPr lang="fr-FR" sz="20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fr-FR" sz="2000" dirty="0">
                <a:latin typeface="Calibri" charset="0"/>
                <a:ea typeface="Calibri" charset="0"/>
                <a:cs typeface="Calibri" charset="0"/>
              </a:rPr>
            </a:b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sz="2000" u="sng" dirty="0" smtClean="0">
                <a:uFill>
                  <a:solidFill>
                    <a:srgbClr val="FF0000"/>
                  </a:solidFill>
                </a:uFill>
                <a:latin typeface="Calibri" charset="0"/>
                <a:ea typeface="Calibri" charset="0"/>
                <a:cs typeface="Calibri" charset="0"/>
              </a:rPr>
              <a:t>Balayer l’évolution de la considération de la robotique 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endParaRPr lang="fr-FR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initialement </a:t>
            </a:r>
            <a:r>
              <a:rPr lang="fr-FR" sz="2000" dirty="0">
                <a:latin typeface="Calibri" charset="0"/>
                <a:ea typeface="Calibri" charset="0"/>
                <a:cs typeface="Calibri" charset="0"/>
              </a:rPr>
              <a:t>pour une finalité l’optimisation de la production et décharger les humains des tâches les plus 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laborieuses (Airbus) </a:t>
            </a:r>
          </a:p>
          <a:p>
            <a:pPr marL="342900" indent="-342900">
              <a:buFont typeface="+mj-lt"/>
              <a:buAutoNum type="arabicParenR"/>
            </a:pPr>
            <a:endParaRPr lang="fr-FR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Robotique sociale (domotique) / aide à la personne (Japon </a:t>
            </a:r>
            <a:r>
              <a:rPr lang="fr-FR" sz="2000" dirty="0">
                <a:latin typeface="Calibri" charset="0"/>
                <a:ea typeface="Calibri" charset="0"/>
                <a:cs typeface="Calibri" charset="0"/>
              </a:rPr>
              <a:t>1980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endParaRPr lang="fr-FR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200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hercher </a:t>
            </a:r>
            <a:r>
              <a:rPr lang="fr-FR" sz="2000" dirty="0">
                <a:latin typeface="Calibri" charset="0"/>
                <a:ea typeface="Calibri" charset="0"/>
                <a:cs typeface="Calibri" charset="0"/>
              </a:rPr>
              <a:t>à égaler l’homme sans ses faiblesses (accidents 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nucléaires) </a:t>
            </a:r>
          </a:p>
          <a:p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			=&gt; robot humanoïde VS humain robotisé</a:t>
            </a:r>
            <a:endParaRPr lang="fr-FR" sz="16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500387" y="5927214"/>
            <a:ext cx="4424412" cy="41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fr-FR" sz="2000" b="1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ETIC</a:t>
            </a:r>
            <a:r>
              <a:rPr lang="fr-FR" sz="2000" b="1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2016-2017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2864" y="5725524"/>
            <a:ext cx="790832" cy="8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3867464" y="277586"/>
            <a:ext cx="36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fr-FR" b="1" i="1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Expertise scientifique &amp; technique</a:t>
            </a:r>
            <a:endParaRPr lang="fr-FR" b="1" i="1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7464" y="650323"/>
            <a:ext cx="38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mtClean="0">
                <a:latin typeface="Calibri" charset="0"/>
                <a:ea typeface="Calibri" charset="0"/>
                <a:cs typeface="Calibri" charset="0"/>
              </a:rPr>
              <a:t>ASPECTS SCIENTIFIQUES</a:t>
            </a:r>
            <a:endParaRPr lang="fr-FR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91180" y="1238504"/>
            <a:ext cx="114825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Dimension psychologique : </a:t>
            </a:r>
            <a:r>
              <a:rPr lang="fr-FR" sz="1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Un débat identitaire sur la place du robot par rapport à l’homme</a:t>
            </a:r>
          </a:p>
          <a:p>
            <a:endParaRPr lang="fr-FR" sz="1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fr-FR" sz="1800" dirty="0">
                <a:latin typeface="Calibri" charset="0"/>
                <a:ea typeface="Calibri" charset="0"/>
                <a:cs typeface="Calibri" charset="0"/>
              </a:rPr>
              <a:t>Les représentations identitaires de l’humain font-elles encore sens (identité </a:t>
            </a:r>
            <a:r>
              <a:rPr lang="fr-FR" sz="1800" dirty="0" smtClean="0">
                <a:latin typeface="Calibri" charset="0"/>
                <a:ea typeface="Calibri" charset="0"/>
                <a:cs typeface="Calibri" charset="0"/>
              </a:rPr>
              <a:t>humaine/robotique et </a:t>
            </a:r>
            <a:r>
              <a:rPr lang="fr-FR" sz="1800" dirty="0">
                <a:latin typeface="Calibri" charset="0"/>
                <a:ea typeface="Calibri" charset="0"/>
                <a:cs typeface="Calibri" charset="0"/>
              </a:rPr>
              <a:t>distinction naturel /artificiel) </a:t>
            </a:r>
            <a:r>
              <a:rPr lang="fr-FR" sz="1800" dirty="0" smtClean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marL="285750" indent="-285750">
              <a:buFont typeface="Wingdings" charset="2"/>
              <a:buChar char="Ø"/>
            </a:pPr>
            <a:r>
              <a:rPr lang="fr-FR" sz="1800" dirty="0" smtClean="0">
                <a:latin typeface="Calibri" charset="0"/>
                <a:ea typeface="Calibri" charset="0"/>
                <a:cs typeface="Calibri" charset="0"/>
              </a:rPr>
              <a:t>Vivre au contact des robots : rapport d’entretiens des sociologues (Sherry Turkle)</a:t>
            </a:r>
          </a:p>
          <a:p>
            <a:pPr marL="285750" indent="-285750">
              <a:buFont typeface="Wingdings" charset="2"/>
              <a:buChar char="Ø"/>
            </a:pPr>
            <a:r>
              <a:rPr lang="fr-FR" sz="1800" dirty="0" smtClean="0">
                <a:latin typeface="Calibri" charset="0"/>
                <a:ea typeface="Calibri" charset="0"/>
                <a:cs typeface="Calibri" charset="0"/>
              </a:rPr>
              <a:t>Rapport au monde perturbé : émotionnel, comportemental</a:t>
            </a:r>
            <a:r>
              <a:rPr lang="mr-IN" sz="18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fr-FR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sz="18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fr-FR" sz="1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Dimension sociale : </a:t>
            </a:r>
          </a:p>
          <a:p>
            <a:endParaRPr lang="fr-FR" sz="1800" b="1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Acceptabilité : les robots, des rivaux potentiels ? Intrusion dans notre intimité</a:t>
            </a:r>
            <a:r>
              <a:rPr lang="mr-IN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fr-FR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fr-FR" sz="1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endParaRPr lang="fr-FR" sz="1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fr-FR" sz="1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Dimension scientifique :</a:t>
            </a:r>
          </a:p>
          <a:p>
            <a:endParaRPr lang="fr-FR" sz="1800" b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Où est la frontière du vivant : Qu’est ce qui distingue le robot d’un humain ? </a:t>
            </a:r>
          </a:p>
          <a:p>
            <a:pPr lvl="1"/>
            <a:r>
              <a:rPr lang="fr-FR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	      Qu’est ce qui suffit à un robot pour être considéré comme humain ?</a:t>
            </a:r>
          </a:p>
          <a:p>
            <a:r>
              <a:rPr lang="fr-FR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		=&gt; La parole ? La simulation des sentiments ? la réflexion ? </a:t>
            </a:r>
            <a:endParaRPr lang="fr-FR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500387" y="5927214"/>
            <a:ext cx="4424412" cy="41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fr-FR" sz="2000" b="1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ETIC</a:t>
            </a:r>
            <a:r>
              <a:rPr lang="fr-FR" sz="2000" b="1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2016-2017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2864" y="5725524"/>
            <a:ext cx="790832" cy="8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3867464" y="277586"/>
            <a:ext cx="36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fr-FR" b="1" i="1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Expertise scientifique &amp; technique</a:t>
            </a:r>
            <a:endParaRPr lang="fr-FR" b="1" i="1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6304" y="719023"/>
            <a:ext cx="641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Calibri" charset="0"/>
                <a:ea typeface="Calibri" charset="0"/>
                <a:cs typeface="Calibri" charset="0"/>
              </a:rPr>
              <a:t>LIMITES DE LA ROBOTIQUE HUMANOÏDES</a:t>
            </a:r>
            <a:endParaRPr lang="fr-FR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09484" y="2188347"/>
            <a:ext cx="114825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Existe t-il une limite à la robotique humanoïde ?</a:t>
            </a:r>
          </a:p>
          <a:p>
            <a:endParaRPr lang="fr-FR" sz="24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fr-FR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 limite de la robotique humanoïde sera t-elle scientifique, technique ou sociale ? </a:t>
            </a:r>
          </a:p>
          <a:p>
            <a:pPr marL="285750" indent="-285750">
              <a:buFont typeface="Wingdings" charset="2"/>
              <a:buChar char="Ø"/>
            </a:pPr>
            <a:r>
              <a:rPr lang="fr-FR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Des robots critiques d’arts ? Des robots subjectifs ? </a:t>
            </a:r>
          </a:p>
          <a:p>
            <a:pPr marL="285750" indent="-285750">
              <a:buFont typeface="Wingdings" charset="2"/>
              <a:buChar char="Ø"/>
            </a:pPr>
            <a:endParaRPr lang="fr-FR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fr-FR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182</Words>
  <Application>Microsoft Macintosh PowerPoint</Application>
  <PresentationFormat>Grand écran</PresentationFormat>
  <Paragraphs>68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Garamond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Simon DAHAN</cp:lastModifiedBy>
  <cp:revision>28</cp:revision>
  <dcterms:modified xsi:type="dcterms:W3CDTF">2017-05-09T22:21:42Z</dcterms:modified>
</cp:coreProperties>
</file>