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5" name="Group 15"/>
          <p:cNvGrpSpPr/>
          <p:nvPr/>
        </p:nvGrpSpPr>
        <p:grpSpPr>
          <a:xfrm>
            <a:off x="2831734" y="3945632"/>
            <a:ext cx="3917513" cy="486922"/>
            <a:chOff x="0" y="0"/>
            <a:chExt cx="3917511" cy="486921"/>
          </a:xfrm>
        </p:grpSpPr>
        <p:pic>
          <p:nvPicPr>
            <p:cNvPr id="1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Shape 16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b="1" i="1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Title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396991" y="2504043"/>
            <a:ext cx="2700337" cy="381002"/>
          </a:xfrm>
          <a:prstGeom prst="rect">
            <a:avLst/>
          </a:prstGeom>
        </p:spPr>
        <p:txBody>
          <a:bodyPr/>
          <a:lstStyle>
            <a:lvl1pPr marL="0" indent="0" defTabSz="685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X</a:t>
            </a:r>
          </a:p>
        </p:txBody>
      </p:sp>
      <p:sp>
        <p:nvSpPr>
          <p:cNvPr id="18" name="Shape 18"/>
          <p:cNvSpPr/>
          <p:nvPr>
            <p:ph type="body" sz="quarter" idx="13"/>
          </p:nvPr>
        </p:nvSpPr>
        <p:spPr>
          <a:xfrm>
            <a:off x="396992" y="3998593"/>
            <a:ext cx="2270008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lnSpc>
                <a:spcPct val="100000"/>
              </a:lnSpc>
              <a:spcBef>
                <a:spcPts val="400"/>
              </a:spcBef>
              <a:defRPr sz="2016"/>
            </a:pPr>
          </a:p>
        </p:txBody>
      </p:sp>
      <p:sp>
        <p:nvSpPr>
          <p:cNvPr id="19" name="Shape 19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124" name="Shape 124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5" name="Shape 12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b="1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Title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127" name="Shape 127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lnSpc>
                <a:spcPct val="100000"/>
              </a:lnSpc>
              <a:spcBef>
                <a:spcPts val="400"/>
              </a:spcBef>
              <a:defRPr sz="2016"/>
            </a:pP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7" name="Shape 13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b="1" i="1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" name="Shape 14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47" name="Shape 147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 flipV="1">
            <a:off x="426891" y="3691892"/>
            <a:ext cx="688831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426892" y="4020498"/>
            <a:ext cx="4678508" cy="34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65" name="Shape 16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6" name="Shape 166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b="1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Title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4953000" y="4036236"/>
            <a:ext cx="2270008" cy="3810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168" name="Shape 168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lnSpc>
                <a:spcPct val="100000"/>
              </a:lnSpc>
              <a:spcBef>
                <a:spcPts val="400"/>
              </a:spcBef>
              <a:defRPr sz="2016"/>
            </a:pPr>
          </a:p>
        </p:txBody>
      </p:sp>
      <p:pic>
        <p:nvPicPr>
          <p:cNvPr id="169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2"/>
            <a:ext cx="9144000" cy="56098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b="1" i="1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" name="Shape 188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89" name="Shape 189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Shape 190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91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8"/>
            <a:ext cx="2179730" cy="48135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9" name="Shape 29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b="1" i="1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685800">
              <a:lnSpc>
                <a:spcPct val="10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xfrm>
            <a:off x="8462781" y="642969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62" name="Shape 62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b="1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Title</a:t>
            </a:r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65" name="Shape 65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lnSpc>
                <a:spcPct val="100000"/>
              </a:lnSpc>
              <a:spcBef>
                <a:spcPts val="400"/>
              </a:spcBef>
              <a:defRPr sz="2016"/>
            </a:pP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b="1" i="1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86" name="Shape 8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7" name="Shape 87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685800" y="2130425"/>
            <a:ext cx="7772400" cy="1470027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25137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0345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77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7203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632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4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unc.bootcampcontent.com/UNC-Coding-Boot-Camp/07-16-Class-Content/tree/master/homework-assignments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unc.bootcampcontent.com/UNC-Coding-Boot-Camp/07-16-Class-Content/tree/master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hyperlink" Target="https://css-tricks.com/all-about-floats/" TargetMode="External"/><Relationship Id="rId4" Type="http://schemas.openxmlformats.org/officeDocument/2006/relationships/image" Target="../media/image29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learn.shayhowe.com/html-css/positioning-content/" TargetMode="External"/><Relationship Id="rId3" Type="http://schemas.openxmlformats.org/officeDocument/2006/relationships/image" Target="../media/image38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jpe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Heroes of CSS</a:t>
            </a:r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xfrm>
            <a:off x="3962400" y="4037682"/>
            <a:ext cx="2270008" cy="381003"/>
          </a:xfrm>
          <a:prstGeom prst="rect">
            <a:avLst/>
          </a:prstGeom>
        </p:spPr>
        <p:txBody>
          <a:bodyPr/>
          <a:lstStyle/>
          <a:p>
            <a:pPr/>
            <a:r>
              <a:t>April 2, 2016</a:t>
            </a:r>
          </a:p>
        </p:txBody>
      </p:sp>
      <p:sp>
        <p:nvSpPr>
          <p:cNvPr id="203" name="Shape 20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Critical Question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1438274" y="2897080"/>
            <a:ext cx="6457953" cy="94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i="1" sz="6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“CSS”?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233" name="Shape 233"/>
          <p:cNvSpPr/>
          <p:nvPr/>
        </p:nvSpPr>
        <p:spPr>
          <a:xfrm>
            <a:off x="457200" y="1142999"/>
            <a:ext cx="8153400" cy="297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fonts, and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234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238" name="Shape 238"/>
          <p:cNvSpPr/>
          <p:nvPr/>
        </p:nvSpPr>
        <p:spPr>
          <a:xfrm>
            <a:off x="457198" y="990599"/>
            <a:ext cx="4100948" cy="240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239" name="Shape 239"/>
          <p:cNvSpPr/>
          <p:nvPr/>
        </p:nvSpPr>
        <p:spPr>
          <a:xfrm>
            <a:off x="4743201" y="990599"/>
            <a:ext cx="4100946" cy="314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   </a:t>
            </a:r>
            <a:r>
              <a:rPr b="1" u="sng"/>
              <a:t> </a:t>
            </a:r>
          </a:p>
        </p:txBody>
      </p:sp>
      <p:pic>
        <p:nvPicPr>
          <p:cNvPr id="240" name="image6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7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244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247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Critical Question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57200" y="1513571"/>
            <a:ext cx="8382000" cy="427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lnSpc>
                <a:spcPct val="80000"/>
              </a:lnSpc>
              <a:defRPr b="1" i="1" sz="4200">
                <a:latin typeface="Arial"/>
                <a:ea typeface="Arial"/>
                <a:cs typeface="Arial"/>
                <a:sym typeface="Arial"/>
              </a:defRPr>
            </a:pPr>
            <a:r>
              <a:t>How do we style HTML…</a:t>
            </a:r>
            <a:endParaRPr sz="2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80000"/>
              </a:lnSpc>
              <a:defRPr b="1" i="1" sz="60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lnSpc>
                <a:spcPct val="80000"/>
              </a:lnSpc>
              <a:defRPr b="1" i="1" sz="42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0"/>
              <a:t>Elements?</a:t>
            </a:r>
            <a:endParaRPr sz="2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80000"/>
              </a:lnSpc>
              <a:defRPr i="1" sz="60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lnSpc>
                <a:spcPct val="80000"/>
              </a:lnSpc>
              <a:defRPr i="1" sz="4200">
                <a:latin typeface="Arial"/>
                <a:ea typeface="Arial"/>
                <a:cs typeface="Arial"/>
                <a:sym typeface="Arial"/>
              </a:defRPr>
            </a:pPr>
            <a:r>
              <a:t>Classes?</a:t>
            </a:r>
            <a:endParaRPr sz="2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80000"/>
              </a:lnSpc>
              <a:defRPr i="1" sz="60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lnSpc>
                <a:spcPct val="80000"/>
              </a:lnSpc>
              <a:defRPr i="1" sz="4200">
                <a:latin typeface="Arial"/>
                <a:ea typeface="Arial"/>
                <a:cs typeface="Arial"/>
                <a:sym typeface="Arial"/>
              </a:defRPr>
            </a:pPr>
            <a:r>
              <a:t>IDs?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253" name="Shape 253"/>
          <p:cNvSpPr/>
          <p:nvPr/>
        </p:nvSpPr>
        <p:spPr>
          <a:xfrm>
            <a:off x="457200" y="828113"/>
            <a:ext cx="8153400" cy="3423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“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r>
              <a:t>”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Classes use </a:t>
            </a:r>
            <a:r>
              <a:rPr b="1"/>
              <a:t>.classname, </a:t>
            </a:r>
            <a:r>
              <a:t>IDs use </a:t>
            </a:r>
            <a:r>
              <a:rPr b="1"/>
              <a:t>#Idname</a:t>
            </a:r>
            <a:r>
              <a:t>; and elements use just their name.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54" name="image10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3365074"/>
            <a:ext cx="8409696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Lingering Questions</a:t>
            </a:r>
          </a:p>
        </p:txBody>
      </p:sp>
      <p:sp>
        <p:nvSpPr>
          <p:cNvPr id="257" name="Shape 257"/>
          <p:cNvSpPr/>
          <p:nvPr/>
        </p:nvSpPr>
        <p:spPr>
          <a:xfrm>
            <a:off x="1438274" y="2927792"/>
            <a:ext cx="6457953" cy="88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i="1"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Questions so far?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Relative File Paths</a:t>
            </a:r>
          </a:p>
        </p:txBody>
      </p:sp>
      <p:pic>
        <p:nvPicPr>
          <p:cNvPr id="262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457200" y="5522538"/>
            <a:ext cx="815340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Absolutely No Absolute Paths</a:t>
            </a:r>
          </a:p>
        </p:txBody>
      </p:sp>
      <p:pic>
        <p:nvPicPr>
          <p:cNvPr id="266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1" y="1447800"/>
            <a:ext cx="9123746" cy="104870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29900" y="2805110"/>
            <a:ext cx="4748516" cy="291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  <a:endParaRPr sz="2400"/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  <a:endParaRPr sz="2100"/>
          </a:p>
          <a:p>
            <a:pPr lvl="1" marL="557212" indent="-214313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Remember: there is no such thing as a “C:” drive on the internet. </a:t>
            </a:r>
          </a:p>
        </p:txBody>
      </p:sp>
      <p:pic>
        <p:nvPicPr>
          <p:cNvPr id="268" name="image4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7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29900" y="816767"/>
            <a:ext cx="4748516" cy="60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b="1" sz="3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270" name="Shape 270"/>
          <p:cNvSpPr/>
          <p:nvPr/>
        </p:nvSpPr>
        <p:spPr>
          <a:xfrm>
            <a:off x="3962399" y="1132283"/>
            <a:ext cx="1600202" cy="620318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273" name="Shape 273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304800" y="914399"/>
            <a:ext cx="8686800" cy="3281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277" name="Shape 277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78" name="Shape 278"/>
          <p:cNvSpPr/>
          <p:nvPr/>
        </p:nvSpPr>
        <p:spPr>
          <a:xfrm>
            <a:off x="2971800" y="124823"/>
            <a:ext cx="6019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Boxes Upon Boxes</a:t>
            </a:r>
          </a:p>
        </p:txBody>
      </p:sp>
      <p:pic>
        <p:nvPicPr>
          <p:cNvPr id="283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76200" y="4648199"/>
            <a:ext cx="9067800" cy="1543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288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93" name="Shape 293"/>
          <p:cNvSpPr/>
          <p:nvPr/>
        </p:nvSpPr>
        <p:spPr>
          <a:xfrm>
            <a:off x="76200" y="5170637"/>
            <a:ext cx="9067800" cy="959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294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298" name="image15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799" y="787983"/>
            <a:ext cx="5562602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76200" y="5170637"/>
            <a:ext cx="9067800" cy="959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Take a Facebook Break…</a:t>
            </a:r>
          </a:p>
        </p:txBody>
      </p:sp>
      <p:sp>
        <p:nvSpPr>
          <p:cNvPr id="304" name="Shape 304"/>
          <p:cNvSpPr/>
          <p:nvPr/>
        </p:nvSpPr>
        <p:spPr>
          <a:xfrm>
            <a:off x="-5872" y="783752"/>
            <a:ext cx="9149874" cy="6445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 defTabSz="685800">
              <a:spcBef>
                <a:spcPts val="600"/>
              </a:spcBef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  <a:endParaRPr sz="2400"/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  <a:endParaRPr sz="2400"/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spcBef>
                <a:spcPts val="500"/>
              </a:spcBef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05" name="image16.png" descr="http://vignette2.wikia.nocookie.net/animaljam/images/4/40/623px-Genius-meme.png/revision/latest?cb=201407200227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0292" y="1828799"/>
            <a:ext cx="4457545" cy="3427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Homework Assignment</a:t>
            </a:r>
          </a:p>
        </p:txBody>
      </p:sp>
      <p:sp>
        <p:nvSpPr>
          <p:cNvPr id="208" name="Shape 208"/>
          <p:cNvSpPr/>
          <p:nvPr/>
        </p:nvSpPr>
        <p:spPr>
          <a:xfrm>
            <a:off x="201612" y="850899"/>
            <a:ext cx="8740776" cy="3399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GitLab.</a:t>
            </a:r>
            <a:br/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https://unc.bootcampcontent.com/UNC-Coding-Boot-Camp/07-16-Class-Content/tree/master/homework-assignments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 - July 23 at 6 PM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308" name="image17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9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304799" y="4419599"/>
            <a:ext cx="8610601" cy="195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“</a:t>
            </a:r>
            <a:r>
              <a:rPr b="1"/>
              <a:t>flow.</a:t>
            </a:r>
            <a:r>
              <a:t>”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Flow Analogy to MS Word</a:t>
            </a:r>
          </a:p>
        </p:txBody>
      </p:sp>
      <p:sp>
        <p:nvSpPr>
          <p:cNvPr id="312" name="Shape 312"/>
          <p:cNvSpPr/>
          <p:nvPr/>
        </p:nvSpPr>
        <p:spPr>
          <a:xfrm>
            <a:off x="5714998" y="1118619"/>
            <a:ext cx="3200402" cy="393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313" name="image5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Block Elements </a:t>
            </a:r>
          </a:p>
        </p:txBody>
      </p:sp>
      <p:sp>
        <p:nvSpPr>
          <p:cNvPr id="316" name="Shape 316"/>
          <p:cNvSpPr/>
          <p:nvPr/>
        </p:nvSpPr>
        <p:spPr>
          <a:xfrm>
            <a:off x="304799" y="4419599"/>
            <a:ext cx="8610601" cy="1749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 — unless you intervene with CSS properties.</a:t>
            </a:r>
          </a:p>
        </p:txBody>
      </p:sp>
      <p:pic>
        <p:nvPicPr>
          <p:cNvPr id="317" name="image18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l="0" t="0" r="48628" b="0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Block Elements vs. Inline Elements </a:t>
            </a:r>
          </a:p>
        </p:txBody>
      </p:sp>
      <p:sp>
        <p:nvSpPr>
          <p:cNvPr id="320" name="Shape 320"/>
          <p:cNvSpPr/>
          <p:nvPr/>
        </p:nvSpPr>
        <p:spPr>
          <a:xfrm>
            <a:off x="304799" y="4419599"/>
            <a:ext cx="8610601" cy="162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321" name="image18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1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Floating</a:t>
            </a:r>
          </a:p>
        </p:txBody>
      </p:sp>
      <p:sp>
        <p:nvSpPr>
          <p:cNvPr id="324" name="Shape 324"/>
          <p:cNvSpPr/>
          <p:nvPr/>
        </p:nvSpPr>
        <p:spPr>
          <a:xfrm>
            <a:off x="304799" y="4711856"/>
            <a:ext cx="8610601" cy="162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</a:t>
            </a:r>
          </a:p>
        </p:txBody>
      </p:sp>
      <p:pic>
        <p:nvPicPr>
          <p:cNvPr id="325" name="image19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t="0" r="19179" b="0"/>
          <a:stretch>
            <a:fillRect/>
          </a:stretch>
        </p:blipFill>
        <p:spPr>
          <a:xfrm>
            <a:off x="-2" y="747991"/>
            <a:ext cx="5715004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20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70232"/>
          <a:stretch>
            <a:fillRect/>
          </a:stretch>
        </p:blipFill>
        <p:spPr>
          <a:xfrm>
            <a:off x="5867400" y="1239085"/>
            <a:ext cx="2896043" cy="669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Clearing the Float</a:t>
            </a:r>
          </a:p>
        </p:txBody>
      </p:sp>
      <p:pic>
        <p:nvPicPr>
          <p:cNvPr id="330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304799" y="4711856"/>
            <a:ext cx="8610601" cy="122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Clearfix Hack</a:t>
            </a:r>
          </a:p>
        </p:txBody>
      </p:sp>
      <p:sp>
        <p:nvSpPr>
          <p:cNvPr id="334" name="Shape 334"/>
          <p:cNvSpPr/>
          <p:nvPr/>
        </p:nvSpPr>
        <p:spPr>
          <a:xfrm>
            <a:off x="304799" y="5094928"/>
            <a:ext cx="8610601" cy="834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Sometimes when elements don’t match up in size, we get situations like the above… </a:t>
            </a:r>
          </a:p>
        </p:txBody>
      </p:sp>
      <p:pic>
        <p:nvPicPr>
          <p:cNvPr id="335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Clearfix Hack</a:t>
            </a:r>
          </a:p>
        </p:txBody>
      </p:sp>
      <p:sp>
        <p:nvSpPr>
          <p:cNvPr id="338" name="Shape 338"/>
          <p:cNvSpPr/>
          <p:nvPr/>
        </p:nvSpPr>
        <p:spPr>
          <a:xfrm>
            <a:off x="304799" y="4790613"/>
            <a:ext cx="8610601" cy="122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We can get around this by using “the clearfix hack.”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including the CSS property </a:t>
            </a:r>
            <a:r>
              <a:rPr b="1"/>
              <a:t>overflow: auto</a:t>
            </a:r>
            <a:r>
              <a:t>, the first element will fill up the empty parts of the flow.</a:t>
            </a:r>
          </a:p>
        </p:txBody>
      </p:sp>
      <p:pic>
        <p:nvPicPr>
          <p:cNvPr id="339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2"/>
            <a:ext cx="8374137" cy="4044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800" y="5581189"/>
            <a:ext cx="1592943" cy="812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Quick Demo!</a:t>
            </a:r>
          </a:p>
        </p:txBody>
      </p:sp>
      <p:sp>
        <p:nvSpPr>
          <p:cNvPr id="343" name="Shape 343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4" name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Quick Demo!</a:t>
            </a:r>
          </a:p>
        </p:txBody>
      </p:sp>
      <p:sp>
        <p:nvSpPr>
          <p:cNvPr id="347" name="Shape 347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8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Homework Assignment</a:t>
            </a:r>
          </a:p>
        </p:txBody>
      </p:sp>
      <p:sp>
        <p:nvSpPr>
          <p:cNvPr id="211" name="Shape 211"/>
          <p:cNvSpPr/>
          <p:nvPr/>
        </p:nvSpPr>
        <p:spPr>
          <a:xfrm>
            <a:off x="304799" y="761997"/>
            <a:ext cx="8740776" cy="4847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Really, work hard on this assignment! </a:t>
            </a:r>
            <a:r>
              <a:rPr b="0"/>
              <a:t>This assignment introduces you to fundamental concepts that we’ll be building the entire course-long.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</a:t>
            </a:r>
            <a:r>
              <a:rPr i="1"/>
              <a:t>especially</a:t>
            </a:r>
            <a:r>
              <a:t> Exercises: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https://unc.bootcampcontent.com/UNC-Coding-Boot-Camp/07-16-Class-Content/tree/master</a:t>
            </a:r>
          </a:p>
          <a:p>
            <a:pPr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Work with your peers! </a:t>
            </a:r>
            <a:r>
              <a:rPr b="0"/>
              <a:t>It’s much better than screaming at your computer alone.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Ask Questions on Slack! </a:t>
            </a:r>
            <a:r>
              <a:rPr b="0"/>
              <a:t>Your peers, TAs, and Instructors are all here to help when they can.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351" name="Shape 35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Fantastic Guide on Floats ****</a:t>
            </a:r>
          </a:p>
        </p:txBody>
      </p:sp>
      <p:sp>
        <p:nvSpPr>
          <p:cNvPr id="354" name="Shape 354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55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56" name="Shape 356"/>
          <p:cNvSpPr/>
          <p:nvPr/>
        </p:nvSpPr>
        <p:spPr>
          <a:xfrm>
            <a:off x="409303" y="5518075"/>
            <a:ext cx="8610601" cy="834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b="0" sz="2200"/>
              <a:t> </a:t>
            </a:r>
            <a:br>
              <a:rPr b="0" sz="2200"/>
            </a:br>
            <a:r>
              <a:rPr b="0"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</a:t>
            </a:r>
            <a:r>
              <a:rPr b="0"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://css-tricks.com/all-about-floats</a:t>
            </a:r>
            <a:r>
              <a:rPr b="0"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/</a:t>
            </a:r>
          </a:p>
        </p:txBody>
      </p:sp>
      <p:pic>
        <p:nvPicPr>
          <p:cNvPr id="357" name="image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7"/>
            <a:ext cx="2867025" cy="752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304800" y="914399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361" name="Shape 361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362" name="Shape 362"/>
          <p:cNvSpPr/>
          <p:nvPr/>
        </p:nvSpPr>
        <p:spPr>
          <a:xfrm>
            <a:off x="2438400" y="124823"/>
            <a:ext cx="65532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366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Good work!</a:t>
            </a:r>
          </a:p>
        </p:txBody>
      </p:sp>
      <p:pic>
        <p:nvPicPr>
          <p:cNvPr id="369" name="image6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2" cy="4762502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/>
          <p:nvPr/>
        </p:nvSpPr>
        <p:spPr>
          <a:xfrm>
            <a:off x="2286000" y="5807176"/>
            <a:ext cx="4572000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BREAK!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Positioning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Position: Static (Default)</a:t>
            </a:r>
          </a:p>
        </p:txBody>
      </p:sp>
      <p:pic>
        <p:nvPicPr>
          <p:cNvPr id="377" name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/>
        </p:nvSpPr>
        <p:spPr>
          <a:xfrm>
            <a:off x="2819400" y="914399"/>
            <a:ext cx="6172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Four boxes placed statically (default)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Position: Relative</a:t>
            </a:r>
          </a:p>
        </p:txBody>
      </p:sp>
      <p:sp>
        <p:nvSpPr>
          <p:cNvPr id="381" name="Shape 381"/>
          <p:cNvSpPr/>
          <p:nvPr/>
        </p:nvSpPr>
        <p:spPr>
          <a:xfrm>
            <a:off x="3200400" y="914400"/>
            <a:ext cx="5791200" cy="114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Switching the boxes to relative will nudge the boxes in relation to their “original” location.</a:t>
            </a:r>
          </a:p>
        </p:txBody>
      </p:sp>
      <p:pic>
        <p:nvPicPr>
          <p:cNvPr id="382" name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3800" y="2155294"/>
            <a:ext cx="2773778" cy="4160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Position: Absolute</a:t>
            </a:r>
          </a:p>
        </p:txBody>
      </p:sp>
      <p:pic>
        <p:nvPicPr>
          <p:cNvPr id="386" name="image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76580"/>
            <a:ext cx="7417401" cy="386239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>
            <a:off x="363582" y="5715072"/>
            <a:ext cx="8686801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 with location relevant to first “placed” element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Most Important of All….</a:t>
            </a:r>
          </a:p>
        </p:txBody>
      </p:sp>
      <p:sp>
        <p:nvSpPr>
          <p:cNvPr id="214" name="Shape 214"/>
          <p:cNvSpPr/>
          <p:nvPr/>
        </p:nvSpPr>
        <p:spPr>
          <a:xfrm>
            <a:off x="304799" y="5715000"/>
            <a:ext cx="8740776" cy="50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Just Submit SOMETHING </a:t>
            </a:r>
            <a:r>
              <a:rPr b="0"/>
              <a:t>(even if it seems pretty crummy)!</a:t>
            </a:r>
          </a:p>
        </p:txBody>
      </p:sp>
      <p:pic>
        <p:nvPicPr>
          <p:cNvPr id="215" name="image1.jpeg" descr="http://theloushe.typepad.com/.a/6a00d83454c42469e201676183a3ad970b-p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58" y="783752"/>
            <a:ext cx="8593802" cy="428121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/>
          <p:nvPr/>
        </p:nvSpPr>
        <p:spPr>
          <a:xfrm>
            <a:off x="363582" y="5715072"/>
            <a:ext cx="8686801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 with exact coordinates to the browser window</a:t>
            </a:r>
          </a:p>
        </p:txBody>
      </p:sp>
      <p:sp>
        <p:nvSpPr>
          <p:cNvPr id="391" name="Shape 391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Position: Fixed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Layering with Z-Index</a:t>
            </a:r>
          </a:p>
        </p:txBody>
      </p:sp>
      <p:pic>
        <p:nvPicPr>
          <p:cNvPr id="394" name="image36.png" descr="https://cdn.css-tricks.com/wp-content/uploads/2011/09/basicz-inde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363582" y="5331445"/>
            <a:ext cx="8686801" cy="79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Z-Index allows you to layer elements on top of each other when they’re placed in absolute coordinates.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Hiding Things </a:t>
            </a:r>
          </a:p>
        </p:txBody>
      </p:sp>
      <p:sp>
        <p:nvSpPr>
          <p:cNvPr id="398" name="Shape 398"/>
          <p:cNvSpPr/>
          <p:nvPr/>
        </p:nvSpPr>
        <p:spPr>
          <a:xfrm>
            <a:off x="304799" y="4419599"/>
            <a:ext cx="8610601" cy="162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“Display: none” allows us to hide elements from view.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will become useful in later sections, when we’ll be hiding and revealing specific HTML elements of our choice.  </a:t>
            </a:r>
          </a:p>
        </p:txBody>
      </p:sp>
      <p:pic>
        <p:nvPicPr>
          <p:cNvPr id="399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" y="798417"/>
            <a:ext cx="2164080" cy="3393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Quick Demo</a:t>
            </a:r>
          </a:p>
        </p:txBody>
      </p:sp>
      <p:sp>
        <p:nvSpPr>
          <p:cNvPr id="402" name="Shape 40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(5-CSS_PositionedLayout)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304800" y="98051"/>
            <a:ext cx="69342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Great Resource</a:t>
            </a:r>
          </a:p>
        </p:txBody>
      </p:sp>
      <p:sp>
        <p:nvSpPr>
          <p:cNvPr id="405" name="Shape 405"/>
          <p:cNvSpPr/>
          <p:nvPr/>
        </p:nvSpPr>
        <p:spPr>
          <a:xfrm>
            <a:off x="409303" y="5348961"/>
            <a:ext cx="8610601" cy="111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Another great read for front-end developers:</a:t>
            </a:r>
            <a:br/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http://learn.shayhowe.com/html-css/positioning-content/</a:t>
            </a:r>
          </a:p>
        </p:txBody>
      </p:sp>
      <p:pic>
        <p:nvPicPr>
          <p:cNvPr id="406" name="image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825" y="820272"/>
            <a:ext cx="8536576" cy="3551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9" name="Shape 409"/>
          <p:cNvSpPr/>
          <p:nvPr/>
        </p:nvSpPr>
        <p:spPr>
          <a:xfrm>
            <a:off x="304800" y="914399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positioning skills by creating another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additional instructions.</a:t>
            </a:r>
          </a:p>
        </p:txBody>
      </p:sp>
      <p:sp>
        <p:nvSpPr>
          <p:cNvPr id="410" name="Shape 410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411" name="Shape 411"/>
          <p:cNvSpPr/>
          <p:nvPr/>
        </p:nvSpPr>
        <p:spPr>
          <a:xfrm>
            <a:off x="2286000" y="124823"/>
            <a:ext cx="67056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6-CSS_Positioned_Activity </a:t>
            </a:r>
            <a:r>
              <a:rPr b="1"/>
              <a:t>|  Suggested Time: </a:t>
            </a:r>
            <a:r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pic>
        <p:nvPicPr>
          <p:cNvPr id="415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747991"/>
            <a:ext cx="6762750" cy="550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Advice</a:t>
            </a:r>
          </a:p>
        </p:txBody>
      </p:sp>
      <p:sp>
        <p:nvSpPr>
          <p:cNvPr id="418" name="Shape 418"/>
          <p:cNvSpPr/>
          <p:nvPr/>
        </p:nvSpPr>
        <p:spPr>
          <a:xfrm>
            <a:off x="4419600" y="1687297"/>
            <a:ext cx="4648200" cy="3635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 defTabSz="685800">
              <a:defRPr b="1" i="1" sz="2800" u="sng">
                <a:latin typeface="Arial"/>
                <a:ea typeface="Arial"/>
                <a:cs typeface="Arial"/>
                <a:sym typeface="Arial"/>
              </a:defRPr>
            </a:pPr>
            <a:r>
              <a:t>Re-do this at home. </a:t>
            </a:r>
            <a:br/>
            <a:r>
              <a:rPr b="0" sz="2400" u="none"/>
              <a:t>We designed this exercise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to firm up your HTML/CSS skills.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defRPr b="1" i="1" sz="2800" u="sng">
                <a:latin typeface="Arial"/>
                <a:ea typeface="Arial"/>
                <a:cs typeface="Arial"/>
                <a:sym typeface="Arial"/>
              </a:defRPr>
            </a:pPr>
            <a:r>
              <a:t>REMEMBER: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The best way to learn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web development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is to PRACTICE!</a:t>
            </a:r>
          </a:p>
        </p:txBody>
      </p:sp>
      <p:pic>
        <p:nvPicPr>
          <p:cNvPr id="419" name="image7.jpeg" descr="https://sybariticsinger.files.wordpress.com/2011/09/practice.jpg?w=6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914400"/>
            <a:ext cx="4074934" cy="5181602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Chrome Inspector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Chrome Inspector is Your Friend</a:t>
            </a:r>
          </a:p>
        </p:txBody>
      </p:sp>
      <p:pic>
        <p:nvPicPr>
          <p:cNvPr id="424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" y="797235"/>
            <a:ext cx="9139240" cy="4491038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Shape 425"/>
          <p:cNvSpPr/>
          <p:nvPr/>
        </p:nvSpPr>
        <p:spPr>
          <a:xfrm>
            <a:off x="116682" y="5410199"/>
            <a:ext cx="8915401" cy="859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To access chrome inspector: Right click on a page then hit “Inspect.”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 will allow you to inspect the HTML, CSS and more!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Warning!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Chrome Inspector is Your Friend</a:t>
            </a:r>
          </a:p>
        </p:txBody>
      </p:sp>
      <p:pic>
        <p:nvPicPr>
          <p:cNvPr id="428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" y="990600"/>
            <a:ext cx="9139240" cy="388143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29" name="Shape 429"/>
          <p:cNvSpPr/>
          <p:nvPr/>
        </p:nvSpPr>
        <p:spPr>
          <a:xfrm>
            <a:off x="116682" y="5181599"/>
            <a:ext cx="8915401" cy="110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You can even edit the HTML/CSS of a webpage and instantly view your changes in the browser!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works on any website, whether yours or not.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Next Class! </a:t>
            </a:r>
          </a:p>
        </p:txBody>
      </p:sp>
      <p:sp>
        <p:nvSpPr>
          <p:cNvPr id="432" name="Shape 432"/>
          <p:cNvSpPr/>
          <p:nvPr/>
        </p:nvSpPr>
        <p:spPr>
          <a:xfrm>
            <a:off x="0" y="2662366"/>
            <a:ext cx="9067800" cy="133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4000">
                <a:latin typeface="Arial"/>
                <a:ea typeface="Arial"/>
                <a:cs typeface="Arial"/>
                <a:sym typeface="Arial"/>
              </a:defRPr>
            </a:pPr>
            <a:r>
              <a:t>We’ll be coming back to this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b="1" i="1" sz="4000">
                <a:latin typeface="Arial"/>
                <a:ea typeface="Arial"/>
                <a:cs typeface="Arial"/>
                <a:sym typeface="Arial"/>
              </a:defRPr>
            </a:pPr>
            <a:r>
              <a:t>in our next class </a:t>
            </a:r>
            <a:r>
              <a:rPr b="0" i="0">
                <a:latin typeface="Wingdings"/>
                <a:ea typeface="Wingdings"/>
                <a:cs typeface="Wingdings"/>
                <a:sym typeface="Wingdings"/>
              </a:rPr>
              <a:t>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Reassurances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image8.jpeg" descr="http://cdn.studiocalico.com/pictures/images/000/331/522/large/You_Got_This_Background_original.jpg?14320530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-76200"/>
            <a:ext cx="8686800" cy="6949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EXTRA 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443" name="Shape 44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304800" y="914399"/>
            <a:ext cx="8686800" cy="470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Take a website you commonly visit (Amazon, Google, Huff Po, etc.) and heavily modify it with Google Developer Tools.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You have 15 minutes to test Chrome Inspector. Try modifying: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Content (change words).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Colors.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Spacing.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Any other CSS style rules.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When you’re done, send a screenshot to your class’s Slack.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Resets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/>
          </p:nvPr>
        </p:nvSpPr>
        <p:spPr>
          <a:xfrm>
            <a:off x="304800" y="-2"/>
            <a:ext cx="7086600" cy="65385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Loading Multiple CSS Files ***(Very Important!!!)***</a:t>
            </a:r>
          </a:p>
        </p:txBody>
      </p:sp>
      <p:pic>
        <p:nvPicPr>
          <p:cNvPr id="449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94" y="762000"/>
            <a:ext cx="8545217" cy="3141803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/>
        </p:nvSpPr>
        <p:spPr>
          <a:xfrm>
            <a:off x="321546" y="3977290"/>
            <a:ext cx="8555265" cy="2270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can link our documents to more than one stylesheet at a time—one of the most powerful features of CSS/HTML.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By tapping into different stylesheets simultaneously, we can create complex layouts with plenty of design rules.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Just remember: the loading </a:t>
            </a:r>
            <a:r>
              <a:rPr b="1" i="1" u="sng"/>
              <a:t>order matters!!!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What Browser?</a:t>
            </a:r>
          </a:p>
        </p:txBody>
      </p:sp>
      <p:sp>
        <p:nvSpPr>
          <p:cNvPr id="453" name="Shape 453"/>
          <p:cNvSpPr/>
          <p:nvPr/>
        </p:nvSpPr>
        <p:spPr>
          <a:xfrm>
            <a:off x="457200" y="2795104"/>
            <a:ext cx="8229600" cy="111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By a show of hands…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b="1" i="1" sz="4200">
                <a:latin typeface="Arial"/>
                <a:ea typeface="Arial"/>
                <a:cs typeface="Arial"/>
                <a:sym typeface="Arial"/>
              </a:defRPr>
            </a:pPr>
            <a:r>
              <a:t>Which browser do you use?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Brace Yourselves</a:t>
            </a:r>
          </a:p>
        </p:txBody>
      </p:sp>
      <p:sp>
        <p:nvSpPr>
          <p:cNvPr id="220" name="Shape 220"/>
          <p:cNvSpPr/>
          <p:nvPr/>
        </p:nvSpPr>
        <p:spPr>
          <a:xfrm>
            <a:off x="152400" y="879780"/>
            <a:ext cx="8915400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i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 is going to be a bit tough.</a:t>
            </a:r>
          </a:p>
        </p:txBody>
      </p:sp>
      <p:sp>
        <p:nvSpPr>
          <p:cNvPr id="221" name="Shape 221"/>
          <p:cNvSpPr/>
          <p:nvPr/>
        </p:nvSpPr>
        <p:spPr>
          <a:xfrm>
            <a:off x="228600" y="5256110"/>
            <a:ext cx="8915400" cy="949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lnSpc>
                <a:spcPct val="80000"/>
              </a:lnSpc>
              <a:defRPr b="1" i="1" sz="3300">
                <a:latin typeface="Arial"/>
                <a:ea typeface="Arial"/>
                <a:cs typeface="Arial"/>
                <a:sym typeface="Arial"/>
              </a:defRPr>
            </a:pPr>
            <a:r>
              <a:t>But trust us! </a:t>
            </a:r>
            <a:endParaRPr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80000"/>
              </a:lnSpc>
              <a:defRPr i="1" sz="3300">
                <a:latin typeface="Arial"/>
                <a:ea typeface="Arial"/>
                <a:cs typeface="Arial"/>
                <a:sym typeface="Arial"/>
              </a:defRPr>
            </a:pPr>
            <a:r>
              <a:t>It will all look easy a few weeks from now.</a:t>
            </a:r>
          </a:p>
        </p:txBody>
      </p:sp>
      <p:pic>
        <p:nvPicPr>
          <p:cNvPr id="222" name="image2.jpeg" descr="http://cdn.meme.am/instances/5532727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1736787"/>
            <a:ext cx="3299746" cy="3299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title"/>
          </p:nvPr>
        </p:nvSpPr>
        <p:spPr>
          <a:xfrm>
            <a:off x="304800" y="-2"/>
            <a:ext cx="7086600" cy="653858"/>
          </a:xfrm>
          <a:prstGeom prst="rect">
            <a:avLst/>
          </a:prstGeom>
        </p:spPr>
        <p:txBody>
          <a:bodyPr/>
          <a:lstStyle/>
          <a:p>
            <a:pPr/>
            <a:r>
              <a:t>Battle of the Browsers</a:t>
            </a:r>
          </a:p>
        </p:txBody>
      </p:sp>
      <p:pic>
        <p:nvPicPr>
          <p:cNvPr id="456" name="image9.jpeg" descr="http://www.blackbaudknowhow.com/wp-content/uploads/2012/11/Web-Browser-Wa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003206"/>
            <a:ext cx="3810000" cy="5057777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Shape 457"/>
          <p:cNvSpPr/>
          <p:nvPr/>
        </p:nvSpPr>
        <p:spPr>
          <a:xfrm>
            <a:off x="4724400" y="1307707"/>
            <a:ext cx="4321174" cy="390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Under the hood, web browsers often </a:t>
            </a:r>
            <a:r>
              <a:rPr b="1" u="sng"/>
              <a:t>render webpages differently</a:t>
            </a:r>
            <a:r>
              <a:t> than their competition.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disparities could mean HTML/CSS displaying differently  in each web client.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Because of these potential divergences, web developers need to make their websites </a:t>
            </a:r>
            <a:r>
              <a:rPr b="1" u="sng"/>
              <a:t>cross-browser compatible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title"/>
          </p:nvPr>
        </p:nvSpPr>
        <p:spPr>
          <a:xfrm>
            <a:off x="304800" y="-2"/>
            <a:ext cx="7086600" cy="653858"/>
          </a:xfrm>
          <a:prstGeom prst="rect">
            <a:avLst/>
          </a:prstGeom>
        </p:spPr>
        <p:txBody>
          <a:bodyPr/>
          <a:lstStyle/>
          <a:p>
            <a:pPr/>
            <a:r>
              <a:t>Reset.css (or Normalize.css)</a:t>
            </a:r>
          </a:p>
        </p:txBody>
      </p:sp>
      <p:pic>
        <p:nvPicPr>
          <p:cNvPr id="460" name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783752"/>
            <a:ext cx="6867525" cy="3673164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61" name="Shape 461"/>
          <p:cNvSpPr/>
          <p:nvPr/>
        </p:nvSpPr>
        <p:spPr>
          <a:xfrm>
            <a:off x="152398" y="4586811"/>
            <a:ext cx="8882745" cy="162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Reset.css will “reset” all browser-specific CSS. This means your site will appear the same in all browsers.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However, you will have to re-style everything yourself.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CSS Resets Matter</a:t>
            </a:r>
          </a:p>
        </p:txBody>
      </p:sp>
      <p:sp>
        <p:nvSpPr>
          <p:cNvPr id="464" name="Shape 464"/>
          <p:cNvSpPr/>
          <p:nvPr/>
        </p:nvSpPr>
        <p:spPr>
          <a:xfrm>
            <a:off x="4495800" y="1307706"/>
            <a:ext cx="4549774" cy="3399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457200" defTabSz="685800"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It’s important for creating browser-compatible websites.</a:t>
            </a:r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2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It’s an example of using someone else’s CSS in </a:t>
            </a:r>
            <a:r>
              <a:rPr i="1" u="sng"/>
              <a:t>your </a:t>
            </a:r>
            <a:r>
              <a:t>website!!!</a:t>
            </a: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2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3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It’s a common Front-End Developer Interview question.</a:t>
            </a:r>
          </a:p>
        </p:txBody>
      </p:sp>
      <p:pic>
        <p:nvPicPr>
          <p:cNvPr id="465" name="image10.jpeg" descr="http://cdn.meme.am/instances/5207283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99" y="1261185"/>
            <a:ext cx="3856524" cy="3856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468" name="Shape 468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9" name="Shape 469"/>
          <p:cNvSpPr/>
          <p:nvPr/>
        </p:nvSpPr>
        <p:spPr>
          <a:xfrm>
            <a:off x="304800" y="914399"/>
            <a:ext cx="8686800" cy="22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Follow the instructions given via Slack to incorporate a reset.css file in a basic HTML file.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Note the impact of the reset file makes after you include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Brace Yourselves</a:t>
            </a:r>
          </a:p>
        </p:txBody>
      </p:sp>
      <p:sp>
        <p:nvSpPr>
          <p:cNvPr id="225" name="Shape 225"/>
          <p:cNvSpPr/>
          <p:nvPr/>
        </p:nvSpPr>
        <p:spPr>
          <a:xfrm>
            <a:off x="0" y="2149975"/>
            <a:ext cx="9067800" cy="2360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4000">
                <a:latin typeface="Arial"/>
                <a:ea typeface="Arial"/>
                <a:cs typeface="Arial"/>
                <a:sym typeface="Arial"/>
              </a:defRPr>
            </a:pPr>
            <a:r>
              <a:t>Don’t expect to understand EVERYTHING at once.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b="1" i="1" sz="40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685800">
              <a:defRPr i="1" sz="4000">
                <a:latin typeface="Arial"/>
                <a:ea typeface="Arial"/>
                <a:cs typeface="Arial"/>
                <a:sym typeface="Arial"/>
              </a:defRPr>
            </a:pPr>
            <a:r>
              <a:t>Today is all about getting immersed.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Recap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