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4288" autoAdjust="0"/>
  </p:normalViewPr>
  <p:slideViewPr>
    <p:cSldViewPr>
      <p:cViewPr varScale="1">
        <p:scale>
          <a:sx n="109" d="100"/>
          <a:sy n="109" d="100"/>
        </p:scale>
        <p:origin x="2736"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8/4/16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8/4/16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8/4/16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jpe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and jQuery Jubilee</a:t>
            </a:r>
            <a:endParaRPr lang="en-US" i="1" dirty="0"/>
          </a:p>
        </p:txBody>
      </p:sp>
      <p:sp>
        <p:nvSpPr>
          <p:cNvPr id="3" name="Text Placeholder 2"/>
          <p:cNvSpPr>
            <a:spLocks noGrp="1"/>
          </p:cNvSpPr>
          <p:nvPr>
            <p:ph type="body" sz="quarter" idx="11"/>
          </p:nvPr>
        </p:nvSpPr>
        <p:spPr/>
        <p:txBody>
          <a:bodyPr/>
          <a:lstStyle/>
          <a:p>
            <a:r>
              <a:rPr lang="en-US" dirty="0" smtClean="0"/>
              <a:t>August 4, </a:t>
            </a:r>
            <a:r>
              <a:rPr lang="en-US" dirty="0" smtClean="0"/>
              <a:t>2016</a:t>
            </a:r>
            <a:endParaRPr lang="en-US" dirty="0"/>
          </a:p>
        </p:txBody>
      </p:sp>
      <p:sp>
        <p:nvSpPr>
          <p:cNvPr id="4" name="Text Placeholder 3"/>
          <p:cNvSpPr>
            <a:spLocks noGrp="1"/>
          </p:cNvSpPr>
          <p:nvPr>
            <p:ph type="body" sz="quarter" idx="10"/>
          </p:nvPr>
        </p:nvSpPr>
        <p:spPr/>
        <p:txBody>
          <a:bodyPr/>
          <a:lstStyle/>
          <a:p>
            <a:r>
              <a:rPr lang="en-US" dirty="0" smtClean="0"/>
              <a:t>Day 11</a:t>
            </a:r>
            <a:endParaRPr lang="en-US"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a:t>
            </a:r>
            <a:r>
              <a:rPr lang="en-US" sz="2400" dirty="0" smtClean="0">
                <a:latin typeface="Arial" panose="020B0604020202020204" pitchFamily="34" charset="0"/>
                <a:ea typeface="Roboto" pitchFamily="2" charset="0"/>
                <a:cs typeface="Arial" panose="020B0604020202020204" pitchFamily="34" charset="0"/>
              </a:rPr>
              <a:t>code for the Captain Planet Game</a:t>
            </a:r>
            <a:endParaRPr lang="en-US" sz="2400" dirty="0">
              <a:latin typeface="Arial" panose="020B0604020202020204" pitchFamily="34" charset="0"/>
              <a:ea typeface="Roboto" pitchFamily="2" charset="0"/>
              <a:cs typeface="Arial" panose="020B0604020202020204" pitchFamily="34" charset="0"/>
            </a:endParaRP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smtClean="0">
                <a:latin typeface="Arial" panose="020B0604020202020204" pitchFamily="34" charset="0"/>
                <a:ea typeface="Roboto" pitchFamily="2" charset="0"/>
                <a:cs typeface="Arial" panose="020B0604020202020204" pitchFamily="34" charset="0"/>
              </a:rPr>
              <a:t>5 </a:t>
            </a:r>
            <a:r>
              <a:rPr lang="en-US" sz="2400" b="1" dirty="0">
                <a:latin typeface="Arial" panose="020B0604020202020204" pitchFamily="34" charset="0"/>
                <a:ea typeface="Roboto" pitchFamily="2" charset="0"/>
                <a:cs typeface="Arial" panose="020B0604020202020204" pitchFamily="34" charset="0"/>
              </a:rPr>
              <a:t>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Pseudocoding</a:t>
            </a:r>
            <a:r>
              <a:rPr lang="en-US" dirty="0" smtClean="0"/>
              <a:t> – Captain Planet</a:t>
            </a:r>
            <a:endParaRPr lang="en-US" dirty="0"/>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a:r>
            <a:r>
              <a:rPr lang="en-US" sz="2400" dirty="0">
                <a:latin typeface="Arial" panose="020B0604020202020204" pitchFamily="34" charset="0"/>
                <a:ea typeface="Roboto" pitchFamily="2" charset="0"/>
                <a:cs typeface="Arial" panose="020B0604020202020204" pitchFamily="34" charset="0"/>
              </a:rPr>
              <a:t>at the jQuery API Docs and add a button of your own that </a:t>
            </a:r>
            <a:r>
              <a:rPr lang="en-US" sz="2400" dirty="0" smtClean="0">
                <a:latin typeface="Arial" panose="020B0604020202020204" pitchFamily="34" charset="0"/>
                <a:ea typeface="Roboto" pitchFamily="2" charset="0"/>
                <a:cs typeface="Arial" panose="020B0604020202020204" pitchFamily="34" charset="0"/>
              </a:rPr>
              <a:t>gives Captain Planet a new power.</a:t>
            </a: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smtClean="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Examples:</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stretch Captain Planet</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fire or water (hint: images)</a:t>
            </a: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Slack out a screenshot of the working example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Recap</a:t>
            </a:r>
            <a:endParaRPr lang="en-US" dirty="0"/>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Do something in response.</a:t>
            </a:r>
            <a:endParaRPr lang="en-US" sz="4000" dirty="0" smtClean="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smtClean="0"/>
              <a:t>$(“.classname”)</a:t>
            </a:r>
            <a:endParaRPr lang="en-US" sz="3600" b="1" dirty="0"/>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smtClean="0"/>
              <a:t>$(“#</a:t>
            </a:r>
            <a:r>
              <a:rPr lang="en-US" sz="3600" b="1" dirty="0" err="1" smtClean="0"/>
              <a:t>idname</a:t>
            </a:r>
            <a:r>
              <a:rPr lang="en-US" sz="3600" b="1" dirty="0" smtClean="0"/>
              <a:t>”)</a:t>
            </a:r>
            <a:endParaRPr lang="en-US" sz="3600" b="1" dirty="0"/>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smtClean="0"/>
              <a:t>$(“</a:t>
            </a:r>
            <a:r>
              <a:rPr lang="en-US" sz="3600" b="1" dirty="0" err="1" smtClean="0"/>
              <a:t>elementname</a:t>
            </a:r>
            <a:r>
              <a:rPr lang="en-US" sz="3600" b="1" dirty="0" smtClean="0"/>
              <a:t>”)</a:t>
            </a:r>
            <a:endParaRPr lang="en-US" sz="3600" b="1" dirty="0"/>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smtClean="0"/>
              <a:t>.append( )</a:t>
            </a:r>
            <a:endParaRPr lang="en-US" sz="3600" b="1" dirty="0"/>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smtClean="0"/>
              <a:t>.on(“click”)</a:t>
            </a:r>
            <a:endParaRPr lang="en-US" sz="3600" b="1" dirty="0"/>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smtClean="0"/>
              <a:t>.animate( )</a:t>
            </a:r>
            <a:endParaRPr lang="en-US" sz="3600" b="1" dirty="0"/>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smtClean="0"/>
              <a:t>.ready( )</a:t>
            </a:r>
            <a:endParaRPr lang="en-US" sz="3600" b="1" dirty="0"/>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Common Example</a:t>
            </a:r>
            <a:endParaRPr lang="en-US" dirty="0"/>
          </a:p>
        </p:txBody>
      </p:sp>
      <p:pic>
        <p:nvPicPr>
          <p:cNvPr id="3" name="Picture 2"/>
          <p:cNvPicPr>
            <a:picLocks noChangeAspect="1"/>
          </p:cNvPicPr>
          <p:nvPr/>
        </p:nvPicPr>
        <p:blipFill>
          <a:blip r:embed="rId2"/>
          <a:stretch>
            <a:fillRect/>
          </a:stretch>
        </p:blipFill>
        <p:spPr>
          <a:xfrm>
            <a:off x="325055" y="838200"/>
            <a:ext cx="8590345" cy="1426871"/>
          </a:xfrm>
          <a:prstGeom prst="rect">
            <a:avLst/>
          </a:prstGeom>
        </p:spPr>
      </p:pic>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smtClean="0"/>
              <a:t>1. Click the Grow Button</a:t>
            </a:r>
            <a:endParaRPr lang="en-US" b="1" dirty="0"/>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smtClean="0"/>
              <a:t>2. Make Captain Planet Grow</a:t>
            </a:r>
            <a:endParaRPr lang="en-US" b="1" dirty="0"/>
          </a:p>
        </p:txBody>
      </p:sp>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r>
              <a:rPr lang="en-US" dirty="0" smtClean="0"/>
              <a:t>!</a:t>
            </a:r>
            <a:endParaRPr lang="en-US" dirty="0"/>
          </a:p>
        </p:txBody>
      </p:sp>
      <p:pic>
        <p:nvPicPr>
          <p:cNvPr id="3" name="Picture 2"/>
          <p:cNvPicPr>
            <a:picLocks noChangeAspect="1"/>
          </p:cNvPicPr>
          <p:nvPr/>
        </p:nvPicPr>
        <p:blipFill>
          <a:blip r:embed="rId2"/>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Fridge Game!</a:t>
            </a:r>
            <a:endParaRPr lang="en-US" dirty="0"/>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smtClean="0">
                <a:latin typeface="Arial" panose="020B0604020202020204" pitchFamily="34" charset="0"/>
                <a:ea typeface="Roboto" pitchFamily="2" charset="0"/>
                <a:cs typeface="Arial" panose="020B0604020202020204" pitchFamily="34" charset="0"/>
              </a:rPr>
              <a:t>Note: This is a </a:t>
            </a:r>
            <a:r>
              <a:rPr lang="en-US" sz="2400" i="1" u="sng" dirty="0" smtClean="0">
                <a:latin typeface="Arial" panose="020B0604020202020204" pitchFamily="34" charset="0"/>
                <a:ea typeface="Roboto" pitchFamily="2" charset="0"/>
                <a:cs typeface="Arial" panose="020B0604020202020204" pitchFamily="34" charset="0"/>
              </a:rPr>
              <a:t>challenging</a:t>
            </a:r>
            <a:r>
              <a:rPr lang="en-US" sz="2400" i="1" dirty="0" smtClean="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2-FridgeGame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Collector!</a:t>
            </a:r>
            <a:endParaRPr lang="en-US" dirty="0"/>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(1-12.html | 3-CrystalExample)</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Scope</a:t>
            </a:r>
            <a:endParaRPr lang="en-US" dirty="0"/>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Shh</a:t>
            </a:r>
            <a:r>
              <a:rPr lang="en-US" sz="2400" b="1" dirty="0" smtClean="0">
                <a:latin typeface="Arial" panose="020B0604020202020204" pitchFamily="34" charset="0"/>
                <a:cs typeface="Arial" panose="020B0604020202020204" pitchFamily="34" charset="0"/>
              </a:rPr>
              <a:t>… Just Between Us.</a:t>
            </a:r>
            <a:endParaRPr lang="en-US" sz="2400" b="1" dirty="0">
              <a:latin typeface="Arial" panose="020B0604020202020204" pitchFamily="34" charset="0"/>
              <a:cs typeface="Arial" panose="020B0604020202020204" pitchFamily="34" charset="0"/>
            </a:endParaRP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smtClean="0">
                <a:latin typeface="Arial" panose="020B0604020202020204" pitchFamily="34" charset="0"/>
                <a:ea typeface="Roboto" pitchFamily="2" charset="0"/>
                <a:cs typeface="Arial" panose="020B0604020202020204" pitchFamily="34" charset="0"/>
              </a:rPr>
              <a:t>WARNING:</a:t>
            </a:r>
          </a:p>
          <a:p>
            <a:r>
              <a:rPr lang="en-US" sz="4000" b="1" dirty="0" smtClean="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Disclaimer:</a:t>
            </a:r>
            <a:endParaRPr lang="en-US" b="1" dirty="0">
              <a:latin typeface="Arial" panose="020B0604020202020204" pitchFamily="34" charset="0"/>
              <a:ea typeface="Roboto" pitchFamily="2" charset="0"/>
              <a:cs typeface="Arial" panose="020B0604020202020204" pitchFamily="34" charset="0"/>
            </a:endParaRP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JavaScript </a:t>
            </a:r>
            <a:r>
              <a:rPr lang="en-US" sz="2400" b="1" dirty="0" smtClean="0">
                <a:latin typeface="Arial" panose="020B0604020202020204" pitchFamily="34" charset="0"/>
                <a:cs typeface="Arial" panose="020B0604020202020204" pitchFamily="34" charset="0"/>
              </a:rPr>
              <a:t>Scope</a:t>
            </a:r>
            <a:endParaRPr lang="en-US" sz="2400" b="1"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Javascript </a:t>
            </a:r>
            <a:r>
              <a:rPr lang="en-US" sz="2000" u="sng" smtClean="0">
                <a:latin typeface="Arial" panose="020B0604020202020204" pitchFamily="34" charset="0"/>
                <a:ea typeface="Roboto" panose="02000000000000000000" pitchFamily="2" charset="0"/>
                <a:cs typeface="Arial" panose="020B0604020202020204" pitchFamily="34" charset="0"/>
              </a:rPr>
              <a:t>curly brackets { } </a:t>
            </a:r>
            <a:r>
              <a:rPr lang="en-US" sz="2000" smtClean="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Scope = Boxes in Boxes</a:t>
            </a:r>
            <a:endParaRPr lang="en-US" sz="2400" b="1" dirty="0">
              <a:latin typeface="Arial" panose="020B0604020202020204" pitchFamily="34" charset="0"/>
              <a:cs typeface="Arial" panose="020B0604020202020204" pitchFamily="34" charset="0"/>
            </a:endParaRP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smtClean="0">
                <a:latin typeface="Arial" panose="020B0604020202020204" pitchFamily="34" charset="0"/>
                <a:ea typeface="Roboto" pitchFamily="2" charset="0"/>
                <a:cs typeface="Arial" panose="020B0604020202020204" pitchFamily="34" charset="0"/>
              </a:rPr>
              <a:t>Scope</a:t>
            </a:r>
            <a:r>
              <a:rPr lang="en-US" sz="3200" b="1" dirty="0" smtClean="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 Boxes in Boxes</a:t>
            </a:r>
            <a:endParaRPr lang="en-US" dirty="0"/>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smtClean="0"/>
              <a:t>function global()</a:t>
            </a:r>
            <a:endParaRPr lang="en-US" b="1" dirty="0"/>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smtClean="0"/>
              <a:t>function inner()</a:t>
            </a:r>
            <a:endParaRPr lang="en-US" b="1" dirty="0"/>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smtClean="0"/>
              <a:t>function </a:t>
            </a:r>
            <a:r>
              <a:rPr lang="en-US" b="1" dirty="0" err="1" smtClean="0"/>
              <a:t>eveninner</a:t>
            </a:r>
            <a:r>
              <a:rPr lang="en-US" b="1" dirty="0" smtClean="0"/>
              <a:t>()</a:t>
            </a:r>
            <a:endParaRPr lang="en-US" b="1" dirty="0"/>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smtClean="0"/>
              <a:t>function </a:t>
            </a:r>
            <a:r>
              <a:rPr lang="en-US" b="1" dirty="0" err="1" smtClean="0"/>
              <a:t>innest</a:t>
            </a:r>
            <a:r>
              <a:rPr lang="en-US" b="1" dirty="0" smtClean="0"/>
              <a:t>()</a:t>
            </a:r>
            <a:endParaRPr lang="en-US" b="1" dirty="0"/>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JavaScript’s </a:t>
            </a:r>
            <a:r>
              <a:rPr lang="en-US" sz="2400" b="1" dirty="0" smtClean="0">
                <a:latin typeface="Arial" panose="020B0604020202020204" pitchFamily="34" charset="0"/>
                <a:cs typeface="Arial" panose="020B0604020202020204" pitchFamily="34" charset="0"/>
              </a:rPr>
              <a:t>Odd Relationship with Scope</a:t>
            </a:r>
            <a:endParaRPr lang="en-US" sz="2400" b="1" dirty="0">
              <a:latin typeface="Arial" panose="020B0604020202020204" pitchFamily="34" charset="0"/>
              <a:cs typeface="Arial" panose="020B0604020202020204" pitchFamily="34" charset="0"/>
            </a:endParaRP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For those who have programmed in other languages, </a:t>
            </a:r>
            <a:r>
              <a:rPr lang="en-US" b="1" dirty="0" smtClean="0">
                <a:latin typeface="Arial" panose="020B0604020202020204" pitchFamily="34" charset="0"/>
                <a:ea typeface="Roboto" pitchFamily="2" charset="0"/>
                <a:cs typeface="Arial" panose="020B0604020202020204" pitchFamily="34" charset="0"/>
              </a:rPr>
              <a:t>JavaScript </a:t>
            </a:r>
            <a:r>
              <a:rPr lang="en-US" b="1" dirty="0" smtClean="0">
                <a:latin typeface="Arial" panose="020B0604020202020204" pitchFamily="34" charset="0"/>
                <a:ea typeface="Roboto" pitchFamily="2" charset="0"/>
                <a:cs typeface="Arial" panose="020B0604020202020204" pitchFamily="34" charset="0"/>
              </a:rPr>
              <a:t>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88392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Javascript</a:t>
            </a:r>
            <a:r>
              <a:rPr lang="en-US" sz="2400" b="1" dirty="0" smtClean="0">
                <a:latin typeface="Arial" panose="020B0604020202020204" pitchFamily="34" charset="0"/>
                <a:cs typeface="Arial" panose="020B0604020202020204" pitchFamily="34" charset="0"/>
              </a:rPr>
              <a:t> Scope Example (Tricky) </a:t>
            </a:r>
            <a:endParaRPr lang="en-US" sz="24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 y="747991"/>
            <a:ext cx="5650700" cy="5568208"/>
          </a:xfrm>
          <a:prstGeom prst="rect">
            <a:avLst/>
          </a:prstGeom>
        </p:spPr>
      </p:pic>
      <p:sp>
        <p:nvSpPr>
          <p:cNvPr id="5" name="Rectangle 4"/>
          <p:cNvSpPr/>
          <p:nvPr/>
        </p:nvSpPr>
        <p:spPr>
          <a:xfrm>
            <a:off x="5803100" y="2057400"/>
            <a:ext cx="3282470" cy="1446550"/>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Here </a:t>
            </a:r>
            <a:r>
              <a:rPr lang="en-US" sz="2200" b="1" dirty="0" smtClean="0">
                <a:latin typeface="Arial" panose="020B0604020202020204" pitchFamily="34" charset="0"/>
                <a:ea typeface="Roboto" pitchFamily="2" charset="0"/>
                <a:cs typeface="Arial" panose="020B0604020202020204" pitchFamily="34" charset="0"/>
              </a:rPr>
              <a:t>nested function </a:t>
            </a:r>
            <a:r>
              <a:rPr lang="en-US" sz="2200" dirty="0" smtClean="0">
                <a:latin typeface="Arial" panose="020B0604020202020204" pitchFamily="34" charset="0"/>
                <a:ea typeface="Roboto" pitchFamily="2" charset="0"/>
                <a:cs typeface="Arial" panose="020B0604020202020204" pitchFamily="34" charset="0"/>
              </a:rPr>
              <a:t>is clearly able to access the variables of their </a:t>
            </a:r>
            <a:r>
              <a:rPr lang="en-US" sz="2200" b="1" dirty="0" smtClean="0">
                <a:latin typeface="Arial" panose="020B0604020202020204" pitchFamily="34" charset="0"/>
                <a:ea typeface="Roboto" pitchFamily="2" charset="0"/>
                <a:cs typeface="Arial" panose="020B0604020202020204" pitchFamily="34" charset="0"/>
              </a:rPr>
              <a:t>parent function</a:t>
            </a:r>
            <a:r>
              <a:rPr lang="en-US" sz="2200" dirty="0" smtClean="0">
                <a:latin typeface="Arial" panose="020B0604020202020204" pitchFamily="34" charset="0"/>
                <a:ea typeface="Roboto" pitchFamily="2" charset="0"/>
                <a:cs typeface="Arial" panose="020B0604020202020204" pitchFamily="34" charset="0"/>
              </a:rPr>
              <a:t>.</a:t>
            </a:r>
            <a:endParaRPr lang="en-US" sz="2200" dirty="0">
              <a:latin typeface="Arial" panose="020B0604020202020204" pitchFamily="34" charset="0"/>
              <a:ea typeface="Roboto" pitchFamily="2" charset="0"/>
              <a:cs typeface="Arial" panose="020B0604020202020204" pitchFamily="34" charset="0"/>
            </a:endParaRPr>
          </a:p>
        </p:txBody>
      </p:sp>
      <p:cxnSp>
        <p:nvCxnSpPr>
          <p:cNvPr id="7" name="Straight Arrow Connector 6"/>
          <p:cNvCxnSpPr/>
          <p:nvPr/>
        </p:nvCxnSpPr>
        <p:spPr>
          <a:xfrm flipH="1">
            <a:off x="3886200" y="2895600"/>
            <a:ext cx="2209800"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Whereas </a:t>
            </a:r>
            <a:r>
              <a:rPr lang="en-US" sz="2200" b="1" dirty="0" smtClean="0">
                <a:latin typeface="Arial" panose="020B0604020202020204" pitchFamily="34" charset="0"/>
                <a:ea typeface="Roboto" pitchFamily="2" charset="0"/>
                <a:cs typeface="Arial" panose="020B0604020202020204" pitchFamily="34" charset="0"/>
              </a:rPr>
              <a:t>outer function </a:t>
            </a:r>
            <a:r>
              <a:rPr lang="en-US" sz="2200" dirty="0" smtClean="0">
                <a:latin typeface="Arial" panose="020B0604020202020204" pitchFamily="34" charset="0"/>
                <a:ea typeface="Roboto" pitchFamily="2" charset="0"/>
                <a:cs typeface="Arial" panose="020B0604020202020204" pitchFamily="34" charset="0"/>
              </a:rPr>
              <a:t>has no idea what the variable z is because it was declared in a child function.</a:t>
            </a:r>
            <a:endParaRPr lang="en-US" sz="2200" dirty="0">
              <a:latin typeface="Arial" panose="020B0604020202020204" pitchFamily="34" charset="0"/>
              <a:ea typeface="Roboto" pitchFamily="2" charset="0"/>
              <a:cs typeface="Arial" panose="020B0604020202020204" pitchFamily="34" charset="0"/>
            </a:endParaRPr>
          </a:p>
        </p:txBody>
      </p:sp>
      <p:cxnSp>
        <p:nvCxnSpPr>
          <p:cNvPr id="11" name="Straight Arrow Connector 10"/>
          <p:cNvCxnSpPr/>
          <p:nvPr/>
        </p:nvCxnSpPr>
        <p:spPr>
          <a:xfrm flipH="1">
            <a:off x="3048000" y="4813359"/>
            <a:ext cx="2895600" cy="9016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86200" y="2929500"/>
            <a:ext cx="2209800" cy="651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343400" y="2929500"/>
            <a:ext cx="1752600" cy="119806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terms </a:t>
            </a:r>
            <a:r>
              <a:rPr lang="en-US" sz="2400" dirty="0">
                <a:latin typeface="Arial" panose="020B0604020202020204" pitchFamily="34" charset="0"/>
                <a:ea typeface="Roboto" pitchFamily="2" charset="0"/>
                <a:cs typeface="Arial" panose="020B0604020202020204" pitchFamily="34" charset="0"/>
              </a:rPr>
              <a:t>p</a:t>
            </a:r>
            <a:r>
              <a:rPr lang="en-US" sz="2400" dirty="0" smtClean="0">
                <a:latin typeface="Arial" panose="020B0604020202020204" pitchFamily="34" charset="0"/>
                <a:ea typeface="Roboto" pitchFamily="2" charset="0"/>
                <a:cs typeface="Arial" panose="020B0604020202020204" pitchFamily="34" charset="0"/>
              </a:rPr>
              <a:t>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4-ScopeOne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307708"/>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smtClean="0">
                <a:latin typeface="Arial" panose="020B0604020202020204" pitchFamily="34" charset="0"/>
                <a:cs typeface="Arial" panose="020B0604020202020204" pitchFamily="34" charset="0"/>
              </a:rPr>
              <a:t> but you’re probably rapidly expanding your knowledge.</a:t>
            </a:r>
            <a:r>
              <a:rPr lang="en-US" dirty="0" smtClean="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Jeff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5-ScopeTwo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r>
              <a:rPr lang="en-US" sz="2400" b="1" dirty="0" smtClean="0">
                <a:latin typeface="Arial" panose="020B0604020202020204" pitchFamily="34" charset="0"/>
                <a:ea typeface="Roboto" pitchFamily="2" charset="0"/>
                <a:cs typeface="Arial" panose="020B0604020202020204" pitchFamily="34" charset="0"/>
              </a:rPr>
              <a:t>!</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Note: Pay attention to the unusual use of the keyword: ‘this”</a:t>
            </a: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6-ScopeThree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You Probably…</a:t>
            </a:r>
            <a:endParaRPr lang="en-US" sz="2400" b="1" dirty="0">
              <a:latin typeface="Arial" panose="020B0604020202020204" pitchFamily="34" charset="0"/>
              <a:cs typeface="Arial" panose="020B0604020202020204" pitchFamily="34" charset="0"/>
            </a:endParaRP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Helpful Article </a:t>
            </a:r>
            <a:r>
              <a:rPr lang="en-US" sz="2400" dirty="0" smtClean="0">
                <a:latin typeface="Arial" panose="020B0604020202020204" pitchFamily="34" charset="0"/>
                <a:cs typeface="Arial" panose="020B0604020202020204" pitchFamily="34" charset="0"/>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Brain Teaser</a:t>
            </a:r>
            <a:endParaRPr lang="en-US" dirty="0"/>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smtClean="0">
                <a:solidFill>
                  <a:schemeClr val="bg1"/>
                </a:solidFill>
                <a:latin typeface="Arial" panose="020B0604020202020204" pitchFamily="34" charset="0"/>
                <a:cs typeface="Arial" panose="020B0604020202020204" pitchFamily="34" charset="0"/>
              </a:rPr>
              <a:t>(Time Permitting)</a:t>
            </a: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7-ColorCorrector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t>
            </a:r>
            <a:endParaRPr lang="en-US" sz="2400"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Feedback #1 – Pace is Fast!!!</a:t>
            </a:r>
            <a:endParaRPr lang="en-US" sz="2400" b="1" dirty="0">
              <a:latin typeface="Arial" panose="020B0604020202020204" pitchFamily="34" charset="0"/>
              <a:cs typeface="Arial" panose="020B0604020202020204" pitchFamily="34" charset="0"/>
            </a:endParaRP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smtClean="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Pretend to learn scoping</a:t>
            </a: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Captain Planet!</a:t>
            </a:r>
            <a:endParaRPr lang="en-US" dirty="0"/>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(CaptainPlanet.html | 1-CaptainPlanet)</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11550</TotalTime>
  <Words>1119</Words>
  <Application>Microsoft Macintosh PowerPoint</Application>
  <PresentationFormat>On-screen Show (4:3)</PresentationFormat>
  <Paragraphs>209</Paragraphs>
  <Slides>37</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Calibri</vt:lpstr>
      <vt:lpstr>Calibri Light</vt:lpstr>
      <vt:lpstr>Courier New</vt:lpstr>
      <vt:lpstr>Roboto</vt:lpstr>
      <vt:lpstr>Arial</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NICHOLAS BARTLETT</cp:lastModifiedBy>
  <cp:revision>1531</cp:revision>
  <cp:lastPrinted>2016-01-30T16:23:56Z</cp:lastPrinted>
  <dcterms:created xsi:type="dcterms:W3CDTF">2015-01-20T17:19:00Z</dcterms:created>
  <dcterms:modified xsi:type="dcterms:W3CDTF">2016-08-04T19:40:26Z</dcterms:modified>
</cp:coreProperties>
</file>