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.jpeg" ContentType="image/jpeg"/>
  <Override PartName="/ppt/notesSlides/notesSlide12.xml" ContentType="application/vnd.openxmlformats-officedocument.presentationml.notesSlide+xml"/>
  <Override PartName="/ppt/media/image3.jpe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4.jpeg" ContentType="image/jpeg"/>
  <Override PartName="/ppt/notesSlides/notesSlide27.xml" ContentType="application/vnd.openxmlformats-officedocument.presentationml.notesSlide+xml"/>
  <Override PartName="/ppt/media/image5.jpeg" ContentType="image/jpeg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it's okay if things start to feel like they're moving quickly</a:t>
            </a:r>
          </a:p>
          <a:p>
            <a:pPr/>
            <a:r>
              <a:t>The rush and looking back is part of the programming trade.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Spongebob has an idea!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his own machine, starts writing code…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Kobe is also on the team and wants to help!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they both are coding on their own machines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two different versions! their code is different, because Kobe disagrees with spongebob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comes the third member of the team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 wants to help, but messes up.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accidentally deletes all of the code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here’s the problem: we have multiple versions of code floating around, and anyone has the ability to irreversibly destroy everything!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benefits, then let’s check out the previous example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talk through a few admin items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spongebob and Kobe still have two versions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Kobe contributes to spongebob’s code instead of maintaining his own</a:t>
            </a:r>
          </a:p>
          <a:p>
            <a:pPr/>
            <a:r>
              <a:t>he does this by uploading his changes to spongebob’s version of the code</a:t>
            </a:r>
          </a:p>
          <a:p>
            <a:pPr/>
            <a:r>
              <a:t>the primary source of truth for the code is typically called the “main” branch of the code 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now, guy number three comes in and messes up again…NEXT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 pushes all of his bad code to the main branch NEXT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2" name="Shape 4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but, since we have history, spongebob can easily go back to an earlier version of the code NEXT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2" name="Shape 4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moral of the story?</a:t>
            </a:r>
          </a:p>
          <a:p>
            <a:pPr/>
            <a:r>
              <a:t>yeah, use version control</a:t>
            </a:r>
          </a:p>
          <a:p>
            <a:pPr/>
            <a:r>
              <a:t>keeps catastrophes from happening, and helps keep your code organized across a team.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a few minutes to describe to each other what version control is, and why you’d want to use it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7" name="Shape 5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now that we’ve talked about why it is you need version control</a:t>
            </a:r>
          </a:p>
          <a:p>
            <a:pPr/>
            <a:r>
              <a:t>let’s talk about Git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3" name="Shape 5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also a ton of courses out there on git on codecademy, codeschool, etc.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1" name="Shape 5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let’s go a little more in depth in to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first: where to get help</a:t>
            </a:r>
          </a:p>
          <a:p>
            <a:pPr/>
          </a:p>
          <a:p>
            <a:pPr/>
            <a:r>
              <a:t>practice code! write it in your free time! - work with people or by yourself</a:t>
            </a:r>
          </a:p>
          <a:p>
            <a:pPr/>
            <a:r>
              <a:t>in-class material I’ll post on gitlab after class, as well as recordings (I’ll try to do it the night of most nights</a:t>
            </a:r>
          </a:p>
          <a:p>
            <a:pPr/>
          </a:p>
          <a:p>
            <a:pPr/>
            <a:r>
              <a:t>NEXT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should all have access to the homework</a:t>
            </a:r>
          </a:p>
          <a:p>
            <a:pPr/>
            <a:r>
              <a:t>questions so far?</a:t>
            </a:r>
          </a:p>
          <a:p>
            <a:pPr/>
            <a:r>
              <a:t>did you all at least take a look at the homework? it’s pretty difficult, so get started ASAP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onward, to today’s material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promised, we’ll start out with objectives for today</a:t>
            </a:r>
          </a:p>
          <a:p>
            <a:pPr/>
            <a:r>
              <a:t>…</a:t>
            </a:r>
          </a:p>
          <a:p>
            <a:pPr/>
            <a:r>
              <a:t>any questions? if not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you git it together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that you know the objectives, you’re probably wondering what git is and why we’re learning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is a version control system</a:t>
            </a:r>
          </a:p>
          <a:p>
            <a:pPr/>
            <a:r>
              <a:t>modern web dev works on large teams, </a:t>
            </a:r>
          </a:p>
          <a:p>
            <a:pPr/>
          </a:p>
          <a:p>
            <a:pPr/>
            <a:r>
              <a:t>So, say someone wants to start a project with a team</a:t>
            </a:r>
          </a:p>
          <a:p>
            <a:pPr/>
            <a:r>
              <a:t>NEXT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Shape 123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35" name="Shape 13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9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61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01" name="Shape 10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7.png"/><Relationship Id="rId6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7.png"/><Relationship Id="rId6" Type="http://schemas.openxmlformats.org/officeDocument/2006/relationships/image" Target="../media/image3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7.png"/><Relationship Id="rId6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7.png"/><Relationship Id="rId6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Relationship Id="rId4" Type="http://schemas.openxmlformats.org/officeDocument/2006/relationships/image" Target="../media/image1.gi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c.bootcampcontent.com/UNC-Coding-Boot-Camp/07-16-Class-Content/tree/master" TargetMode="External"/><Relationship Id="rId4" Type="http://schemas.openxmlformats.org/officeDocument/2006/relationships/hyperlink" Target="https://unc.bootcampcontent.com/UNC-Coding-Boot-Camp/07-16-Class-Content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w3schools.com/tags/" TargetMode="Externa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3" Type="http://schemas.openxmlformats.org/officeDocument/2006/relationships/image" Target="../media/image1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c.bootcampcontent.com/UNC-Coding-Boot-Camp/07-16-Class-Content/tree/master/homework-assignment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July 14th, 2016</a:t>
            </a:r>
          </a:p>
        </p:txBody>
      </p:sp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13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152398" y="4953000"/>
            <a:ext cx="8882745" cy="150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sp>
        <p:nvSpPr>
          <p:cNvPr id="219" name="Shape 219"/>
          <p:cNvSpPr/>
          <p:nvPr/>
        </p:nvSpPr>
        <p:spPr>
          <a:xfrm>
            <a:off x="2514599" y="1152800"/>
            <a:ext cx="48704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2514600" y="1642441"/>
            <a:ext cx="3686061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27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9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35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37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39" name="Shape 239"/>
          <p:cNvSpPr/>
          <p:nvPr/>
        </p:nvSpPr>
        <p:spPr>
          <a:xfrm>
            <a:off x="2543175" y="4516971"/>
            <a:ext cx="51840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idea is dumb. We should call it…</a:t>
            </a:r>
          </a:p>
        </p:txBody>
      </p:sp>
      <p:sp>
        <p:nvSpPr>
          <p:cNvPr id="240" name="Shape 240"/>
          <p:cNvSpPr/>
          <p:nvPr/>
        </p:nvSpPr>
        <p:spPr>
          <a:xfrm>
            <a:off x="2543175" y="5074930"/>
            <a:ext cx="38385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KobezzzSite.com</a:t>
            </a:r>
          </a:p>
        </p:txBody>
      </p:sp>
      <p:sp>
        <p:nvSpPr>
          <p:cNvPr id="241" name="Shape 241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47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9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Shape 252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56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6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65" name="Shape 265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67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 flipV="1">
            <a:off x="4209015" y="2154291"/>
            <a:ext cx="2125111" cy="1115540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Shape 269"/>
          <p:cNvSpPr/>
          <p:nvPr/>
        </p:nvSpPr>
        <p:spPr>
          <a:xfrm>
            <a:off x="4209016" y="3315592"/>
            <a:ext cx="2125110" cy="1641932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27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77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79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81" name="Shape 281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Shape 282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8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0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2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94" name="Shape 294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96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2579378" y="2627579"/>
            <a:ext cx="4507223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  <p:pic>
        <p:nvPicPr>
          <p:cNvPr id="300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– Tragedy #2</a:t>
            </a:r>
          </a:p>
        </p:txBody>
      </p:sp>
      <p:pic>
        <p:nvPicPr>
          <p:cNvPr id="305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07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09" name="Shape 309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Shape 310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11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15" name="Shape 315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7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23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2514600" y="2747662"/>
            <a:ext cx="6558644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be wary of group members.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26" name="Shape 326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30" name="Shape 330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176" name="image5.jpg" descr="https://mdgriffin63.files.wordpress.com/2014/01/forget-to-lear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38" name="Shape 338"/>
          <p:cNvSpPr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Offers a set of commands and an organizational structure for managing code when multiple developers work simultaneously.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Major Benefits come from using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Code Conflict Resolution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43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45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47" name="Shape 347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Shape 348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49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 flipV="1">
            <a:off x="4209015" y="2154291"/>
            <a:ext cx="2125111" cy="1115540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>
            <a:off x="4209016" y="3315592"/>
            <a:ext cx="2125110" cy="1641932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hape 352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354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360" name="Shape 360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361" name="Shape 361"/>
          <p:cNvSpPr/>
          <p:nvPr/>
        </p:nvSpPr>
        <p:spPr>
          <a:xfrm>
            <a:off x="4171875" y="5845492"/>
            <a:ext cx="1708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62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110" y="1502870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8" name="Shape 368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9" name="Shape 369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0" name="Shape 370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1" name="Shape 371"/>
          <p:cNvSpPr/>
          <p:nvPr/>
        </p:nvSpPr>
        <p:spPr>
          <a:xfrm>
            <a:off x="7259326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72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233" y="49566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 flipH="1" flipV="1" rot="5400000">
            <a:off x="3965195" y="3663826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Shape 376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 flipV="1">
            <a:off x="6763267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>
            <a:off x="5310956" y="3231422"/>
            <a:ext cx="383304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Code conflicts </a:t>
            </a:r>
            <a:r>
              <a:rPr b="0"/>
              <a:t>are resolved before inclusion.  </a:t>
            </a:r>
          </a:p>
        </p:txBody>
      </p:sp>
      <p:sp>
        <p:nvSpPr>
          <p:cNvPr id="379" name="Shape 379"/>
          <p:cNvSpPr/>
          <p:nvPr/>
        </p:nvSpPr>
        <p:spPr>
          <a:xfrm>
            <a:off x="5934285" y="1122458"/>
            <a:ext cx="292115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pic>
        <p:nvPicPr>
          <p:cNvPr id="380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The Group Project – Tragedy 2 (Revisited)</a:t>
            </a:r>
          </a:p>
        </p:txBody>
      </p:sp>
      <p:pic>
        <p:nvPicPr>
          <p:cNvPr id="38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88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90" name="Shape 390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92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 flipV="1">
            <a:off x="2112653" y="3095075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96" name="Shape 396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8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403" name="Shape 403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(Spongebob’s)</a:t>
            </a:r>
          </a:p>
        </p:txBody>
      </p:sp>
      <p:sp>
        <p:nvSpPr>
          <p:cNvPr id="404" name="Shape 404"/>
          <p:cNvSpPr/>
          <p:nvPr/>
        </p:nvSpPr>
        <p:spPr>
          <a:xfrm>
            <a:off x="5088177" y="5807273"/>
            <a:ext cx="23188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05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0" name="Shape 410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1" name="Shape 411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2" name="Shape 412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3" name="Shape 423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Shape 415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6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 flipH="1" flipV="1" rot="5400000">
            <a:off x="5146756" y="3644879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Shape 420"/>
          <p:cNvSpPr/>
          <p:nvPr/>
        </p:nvSpPr>
        <p:spPr>
          <a:xfrm>
            <a:off x="2819400" y="3458140"/>
            <a:ext cx="383661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</a:t>
            </a:r>
            <a:r>
              <a:t>his (bad) code deletions</a:t>
            </a:r>
          </a:p>
        </p:txBody>
      </p:sp>
      <p:pic>
        <p:nvPicPr>
          <p:cNvPr id="42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pic>
        <p:nvPicPr>
          <p:cNvPr id="428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Shape 430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(Spongebob’s)</a:t>
            </a:r>
          </a:p>
        </p:txBody>
      </p:sp>
      <p:sp>
        <p:nvSpPr>
          <p:cNvPr id="431" name="Shape 431"/>
          <p:cNvSpPr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32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Shape 436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7" name="Shape 437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8" name="Shape 438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" name="Shape 439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0" name="Shape 45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Shape 44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43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6" name="image8.jpg" descr="Image result for html fi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6693" y="1495249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7143829" y="2419295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8" name="Shape 448"/>
          <p:cNvSpPr/>
          <p:nvPr/>
        </p:nvSpPr>
        <p:spPr>
          <a:xfrm flipH="1" flipV="1" rot="5400000">
            <a:off x="6052473" y="1640236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9" name="Shape 449"/>
          <p:cNvSpPr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But this time, 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hape 45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2514600" y="2747662"/>
            <a:ext cx="6558644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62" name="Group 462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9" name="Shape 459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912862" y="3018429"/>
            <a:ext cx="673933" cy="673933"/>
            <a:chOff x="0" y="0"/>
            <a:chExt cx="673932" cy="673932"/>
          </a:xfrm>
        </p:grpSpPr>
        <p:sp>
          <p:nvSpPr>
            <p:cNvPr id="463" name="Shape 463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769987" y="4685381"/>
            <a:ext cx="673933" cy="673933"/>
            <a:chOff x="0" y="0"/>
            <a:chExt cx="673932" cy="673932"/>
          </a:xfrm>
        </p:grpSpPr>
        <p:sp>
          <p:nvSpPr>
            <p:cNvPr id="467" name="Shape 467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75" name="Shape 47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 and have one of you explain to the other: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What the concept of version control is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 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 </a:t>
            </a:r>
          </a:p>
        </p:txBody>
      </p:sp>
      <p:sp>
        <p:nvSpPr>
          <p:cNvPr id="477" name="Shape 47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82" name="Shape 482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84" name="image11.jpg" descr="https://kanbanize.com/blog/wp-content/uploads/2014/11/GitHub.jpg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87" name="Shape 487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9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12.gif" descr="https://cdn.tutsplus.com/net/uploads/2013/08/github-collab-retina-preview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Shape 494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Shape 495"/>
          <p:cNvSpPr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6" name="Shape 496"/>
          <p:cNvSpPr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7" name="Shape 497"/>
          <p:cNvSpPr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9" name="Shape 499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Shape 500"/>
          <p:cNvSpPr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1" name="Shape 501"/>
          <p:cNvSpPr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3" name="Shape 503"/>
          <p:cNvSpPr/>
          <p:nvPr/>
        </p:nvSpPr>
        <p:spPr>
          <a:xfrm flipV="1">
            <a:off x="1563803" y="2086393"/>
            <a:ext cx="3163641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Shape 504"/>
          <p:cNvSpPr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5" name="Shape 505"/>
          <p:cNvSpPr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6" name="Shape 506"/>
          <p:cNvSpPr/>
          <p:nvPr/>
        </p:nvSpPr>
        <p:spPr>
          <a:xfrm flipV="1" rot="10800000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7" name="Shape 507"/>
          <p:cNvSpPr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8" name="Shape 508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Shape 509"/>
          <p:cNvSpPr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10" name="Shape 510"/>
          <p:cNvSpPr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11" name="image13.png" descr="http://images.huffingtonpost.com/2015-07-14-1436902565-6235018-SpongeBob_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14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Shape 513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Shape 514"/>
          <p:cNvSpPr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15" name="image15.jp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7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22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25" name="Shape 525"/>
          <p:cNvSpPr/>
          <p:nvPr/>
        </p:nvSpPr>
        <p:spPr>
          <a:xfrm>
            <a:off x="443344" y="914400"/>
            <a:ext cx="8229601" cy="687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  <a:endParaRPr sz="2400"/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endParaRPr sz="2400"/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  <a:endParaRPr sz="2400"/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xfrm>
            <a:off x="-5063067" y="-2370667"/>
            <a:ext cx="5470527" cy="653855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28" name="Shape 528"/>
          <p:cNvSpPr/>
          <p:nvPr/>
        </p:nvSpPr>
        <p:spPr>
          <a:xfrm>
            <a:off x="443344" y="914400"/>
            <a:ext cx="8229601" cy="687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</a:t>
            </a:r>
            <a:endParaRPr sz="2400"/>
          </a:p>
          <a:p>
            <a:pPr marL="742950" indent="-514350" defTabSz="685800">
              <a:buSzPct val="100000"/>
              <a:buAutoNum type="arabicPeriod" startAt="3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</a:t>
            </a:r>
            <a:endParaRPr sz="2400"/>
          </a:p>
          <a:p>
            <a:pPr marL="742950" indent="-514350" defTabSz="685800">
              <a:buSzPct val="100000"/>
              <a:buAutoNum type="arabicPeriod" startAt="4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</a:t>
            </a:r>
          </a:p>
          <a:p>
            <a:pPr marL="742950" indent="-514350" defTabSz="685800">
              <a:buSzPct val="100000"/>
              <a:buAutoNum type="arabicPeriod" startAt="5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31" name="Shape 531"/>
          <p:cNvSpPr/>
          <p:nvPr/>
        </p:nvSpPr>
        <p:spPr>
          <a:xfrm>
            <a:off x="958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33" name="Shape 533"/>
          <p:cNvSpPr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3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37" name="Shape 537"/>
          <p:cNvSpPr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4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41" name="Shape 541"/>
          <p:cNvSpPr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48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52" name="Shape 552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53" name="Shape 553"/>
          <p:cNvSpPr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54" name="Shape 554"/>
          <p:cNvSpPr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55" name="Shape 555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56" name="Shape 556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57" name="Shape 557"/>
          <p:cNvSpPr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58" name="Connector 558"/>
          <p:cNvCxnSpPr>
            <a:stCxn id="555" idx="0"/>
            <a:endCxn id="552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59" name="Shape 559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Shape 560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185" name="Shape 185"/>
          <p:cNvSpPr/>
          <p:nvPr/>
        </p:nvSpPr>
        <p:spPr>
          <a:xfrm>
            <a:off x="196850" y="838200"/>
            <a:ext cx="8947150" cy="5536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https://unc.bootcampcontent.com/UNC-Coding-Boot-Camp/07-16-Class-Content/tree/master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https://unc.bootcampcontent.com/UNC-Coding-Boot-Camp/07-16-Class-Content</a:t>
            </a:r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Virtual Office Hours:</a:t>
            </a:r>
            <a:r>
              <a:rPr b="0"/>
              <a:t> As needed or requested through SSM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6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66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69" name="Shape 569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Header 1 (Largest Header)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Header 2 (Next Largest Header)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Header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74" name="Shape 574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4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100"/>
          </a:p>
          <a:p>
            <a:pPr lvl="1" marL="557212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77" name="Shape 577"/>
          <p:cNvSpPr/>
          <p:nvPr/>
        </p:nvSpPr>
        <p:spPr>
          <a:xfrm>
            <a:off x="457199" y="783752"/>
            <a:ext cx="8782009" cy="484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80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81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83" name="Shape 583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86" name="Shape 58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88" name="Shape 588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91" name="Shape 59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92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97" name="Shape 597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98" name="image2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190" name="Shape 190"/>
          <p:cNvSpPr/>
          <p:nvPr/>
        </p:nvSpPr>
        <p:spPr>
          <a:xfrm>
            <a:off x="304799" y="762000"/>
            <a:ext cx="8740776" cy="377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GitLab.</a:t>
            </a:r>
            <a:br/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https://unc.bootcampcontent.com/UNC-Coding-Boot-Camp/07-16-Class-Content/tree/master/homework-assignments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 - July 23 at 6 PM</a:t>
            </a:r>
            <a:endParaRPr sz="19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602" name="Shape 602"/>
          <p:cNvSpPr/>
          <p:nvPr/>
        </p:nvSpPr>
        <p:spPr>
          <a:xfrm>
            <a:off x="457200" y="990600"/>
            <a:ext cx="4100946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“Notepad”.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603" name="Shape 603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   </a:t>
            </a:r>
            <a:r>
              <a:rPr b="1" u="sng"/>
              <a:t> </a:t>
            </a:r>
          </a:p>
        </p:txBody>
      </p:sp>
      <p:pic>
        <p:nvPicPr>
          <p:cNvPr id="604" name="image27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8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608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611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614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15" name="Shape 615"/>
          <p:cNvSpPr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18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image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22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25" name="Shape 625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r>
              <a:t>”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26" name="image34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29" name="Shape 629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6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600"/>
          </a:p>
          <a:p>
            <a:pPr lvl="1" marL="557212" indent="-214313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4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b="1" sz="39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32" name="Shape 632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 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margin-top(bottom/left/right): </a:t>
            </a:r>
            <a:r>
              <a:rPr b="0"/>
              <a:t>Adds space between element and its own border.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margin-top (bottom/left/right): </a:t>
            </a:r>
            <a:r>
              <a:rPr b="0"/>
              <a:t>Adds space between element and surrounding elements.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35" name="Shape 635"/>
          <p:cNvSpPr/>
          <p:nvPr/>
        </p:nvSpPr>
        <p:spPr>
          <a:xfrm>
            <a:off x="443344" y="1981200"/>
            <a:ext cx="8229601" cy="140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38" name="Shape 638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41" name="Shape 64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46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Remember: Know Thyself</a:t>
            </a:r>
          </a:p>
        </p:txBody>
      </p:sp>
      <p:sp>
        <p:nvSpPr>
          <p:cNvPr id="651" name="Shape 651"/>
          <p:cNvSpPr/>
          <p:nvPr/>
        </p:nvSpPr>
        <p:spPr>
          <a:xfrm>
            <a:off x="304799" y="1066800"/>
            <a:ext cx="8740776" cy="43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99" name="Shape 199"/>
          <p:cNvSpPr/>
          <p:nvPr/>
        </p:nvSpPr>
        <p:spPr>
          <a:xfrm>
            <a:off x="98425" y="1066800"/>
            <a:ext cx="8947150" cy="3087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04" name="Shape 204"/>
          <p:cNvSpPr/>
          <p:nvPr/>
        </p:nvSpPr>
        <p:spPr>
          <a:xfrm>
            <a:off x="304799" y="1066800"/>
            <a:ext cx="8740776" cy="43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