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 id="2147483684" r:id="rId2"/>
  </p:sldMasterIdLst>
  <p:notesMasterIdLst>
    <p:notesMasterId r:id="rId15"/>
  </p:notesMasterIdLst>
  <p:sldIdLst>
    <p:sldId id="256" r:id="rId3"/>
    <p:sldId id="257" r:id="rId4"/>
    <p:sldId id="268" r:id="rId5"/>
    <p:sldId id="259" r:id="rId6"/>
    <p:sldId id="260" r:id="rId7"/>
    <p:sldId id="261" r:id="rId8"/>
    <p:sldId id="262" r:id="rId9"/>
    <p:sldId id="263" r:id="rId10"/>
    <p:sldId id="269" r:id="rId11"/>
    <p:sldId id="265" r:id="rId12"/>
    <p:sldId id="266" r:id="rId13"/>
    <p:sldId id="26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648"/>
  </p:normalViewPr>
  <p:slideViewPr>
    <p:cSldViewPr snapToGrid="0" snapToObjects="1">
      <p:cViewPr varScale="1">
        <p:scale>
          <a:sx n="142" d="100"/>
          <a:sy n="142" d="100"/>
        </p:scale>
        <p:origin x="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7192641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81363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14494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90813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34756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616357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49040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60500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594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982532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20318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3" descr="fall_unc_ch_scenes_10_002-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572"/>
            <a:ext cx="9144000" cy="514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7026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lgn="l">
              <a:defRPr sz="3000">
                <a:solidFill>
                  <a:schemeClr val="tx1">
                    <a:lumMod val="65000"/>
                    <a:lumOff val="3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00151"/>
            <a:ext cx="8229600" cy="3061550"/>
          </a:xfrm>
          <a:prstGeom prst="rect">
            <a:avLst/>
          </a:prstGeo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536189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21" name="Shape 21"/>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517530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lIns="91425" tIns="91425" rIns="91425" bIns="91425" anchor="ctr"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sp>
        <p:nvSpPr>
          <p:cNvPr id="44" name="Shape 4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extLst>
      <p:ext uri="{BB962C8B-B14F-4D97-AF65-F5344CB8AC3E}">
        <p14:creationId xmlns:p14="http://schemas.microsoft.com/office/powerpoint/2010/main" val="1795364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3" descr="pp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8392" cy="5155559"/>
          </a:xfrm>
          <a:prstGeom prst="rect">
            <a:avLst/>
          </a:prstGeom>
        </p:spPr>
      </p:pic>
    </p:spTree>
    <p:extLst>
      <p:ext uri="{BB962C8B-B14F-4D97-AF65-F5344CB8AC3E}">
        <p14:creationId xmlns:p14="http://schemas.microsoft.com/office/powerpoint/2010/main" val="47282858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lgn="l">
              <a:defRPr sz="3000">
                <a:solidFill>
                  <a:schemeClr val="tx1">
                    <a:lumMod val="65000"/>
                    <a:lumOff val="3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00151"/>
            <a:ext cx="8229600" cy="3061550"/>
          </a:xfrm>
          <a:prstGeom prst="rect">
            <a:avLst/>
          </a:prstGeo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053419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4" Type="http://schemas.openxmlformats.org/officeDocument/2006/relationships/image" Target="../media/image3.jpg"/><Relationship Id="rId5" Type="http://schemas.openxmlformats.org/officeDocument/2006/relationships/image" Target="../media/image4.png"/><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4419600"/>
            <a:ext cx="9144000" cy="723900"/>
          </a:xfrm>
          <a:prstGeom prst="rect">
            <a:avLst/>
          </a:prstGeom>
          <a:gradFill>
            <a:gsLst>
              <a:gs pos="0">
                <a:srgbClr val="639EC8"/>
              </a:gs>
              <a:gs pos="100000">
                <a:srgbClr val="6BABD8"/>
              </a:gs>
            </a:gsLst>
          </a:gradFill>
          <a:ln>
            <a:noFill/>
          </a:ln>
          <a:effectLst>
            <a:outerShdw blurRad="136525" dist="88900" dir="11820000" sx="61000" sy="61000" algn="tl" rotWithShape="0">
              <a:schemeClr val="bg1">
                <a:lumMod val="75000"/>
                <a:alpha val="43000"/>
              </a:scheme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pic>
        <p:nvPicPr>
          <p:cNvPr id="1027" name="Picture 3" descr="small_white_trans.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33375" y="4549379"/>
            <a:ext cx="22606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251864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3" r:id="rId4"/>
  </p:sldLayoutIdLst>
  <p:hf sldNum="0" hdr="0" ftr="0" dt="0"/>
  <p:txStyles>
    <p:titleStyle>
      <a:lvl1pPr algn="ctr" defTabSz="342900" rtl="0" eaLnBrk="1" fontAlgn="base" hangingPunct="1">
        <a:spcBef>
          <a:spcPct val="0"/>
        </a:spcBef>
        <a:spcAft>
          <a:spcPct val="0"/>
        </a:spcAft>
        <a:defRPr sz="3300" kern="1200">
          <a:solidFill>
            <a:schemeClr val="tx1"/>
          </a:solidFill>
          <a:latin typeface="+mj-lt"/>
          <a:ea typeface="ヒラギノ角ゴ Pro W3" charset="0"/>
          <a:cs typeface="ヒラギノ角ゴ Pro W3" charset="0"/>
        </a:defRPr>
      </a:lvl1pPr>
      <a:lvl2pPr algn="ctr" defTabSz="342900" rtl="0" eaLnBrk="1" fontAlgn="base" hangingPunct="1">
        <a:spcBef>
          <a:spcPct val="0"/>
        </a:spcBef>
        <a:spcAft>
          <a:spcPct val="0"/>
        </a:spcAft>
        <a:defRPr sz="3300">
          <a:solidFill>
            <a:schemeClr val="tx1"/>
          </a:solidFill>
          <a:latin typeface="Calibri" charset="0"/>
          <a:ea typeface="ヒラギノ角ゴ Pro W3" charset="0"/>
          <a:cs typeface="ヒラギノ角ゴ Pro W3" charset="0"/>
        </a:defRPr>
      </a:lvl2pPr>
      <a:lvl3pPr algn="ctr" defTabSz="342900" rtl="0" eaLnBrk="1" fontAlgn="base" hangingPunct="1">
        <a:spcBef>
          <a:spcPct val="0"/>
        </a:spcBef>
        <a:spcAft>
          <a:spcPct val="0"/>
        </a:spcAft>
        <a:defRPr sz="3300">
          <a:solidFill>
            <a:schemeClr val="tx1"/>
          </a:solidFill>
          <a:latin typeface="Calibri" charset="0"/>
          <a:ea typeface="ヒラギノ角ゴ Pro W3" charset="0"/>
          <a:cs typeface="ヒラギノ角ゴ Pro W3" charset="0"/>
        </a:defRPr>
      </a:lvl3pPr>
      <a:lvl4pPr algn="ctr" defTabSz="342900" rtl="0" eaLnBrk="1" fontAlgn="base" hangingPunct="1">
        <a:spcBef>
          <a:spcPct val="0"/>
        </a:spcBef>
        <a:spcAft>
          <a:spcPct val="0"/>
        </a:spcAft>
        <a:defRPr sz="3300">
          <a:solidFill>
            <a:schemeClr val="tx1"/>
          </a:solidFill>
          <a:latin typeface="Calibri" charset="0"/>
          <a:ea typeface="ヒラギノ角ゴ Pro W3" charset="0"/>
          <a:cs typeface="ヒラギノ角ゴ Pro W3" charset="0"/>
        </a:defRPr>
      </a:lvl4pPr>
      <a:lvl5pPr algn="ctr" defTabSz="342900" rtl="0" eaLnBrk="1" fontAlgn="base" hangingPunct="1">
        <a:spcBef>
          <a:spcPct val="0"/>
        </a:spcBef>
        <a:spcAft>
          <a:spcPct val="0"/>
        </a:spcAft>
        <a:defRPr sz="3300">
          <a:solidFill>
            <a:schemeClr val="tx1"/>
          </a:solidFill>
          <a:latin typeface="Calibri" charset="0"/>
          <a:ea typeface="ヒラギノ角ゴ Pro W3" charset="0"/>
          <a:cs typeface="ヒラギノ角ゴ Pro W3" charset="0"/>
        </a:defRPr>
      </a:lvl5pPr>
      <a:lvl6pPr marL="342900" algn="ctr" defTabSz="342900" rtl="0" eaLnBrk="1" fontAlgn="base" hangingPunct="1">
        <a:spcBef>
          <a:spcPct val="0"/>
        </a:spcBef>
        <a:spcAft>
          <a:spcPct val="0"/>
        </a:spcAft>
        <a:defRPr sz="3300">
          <a:solidFill>
            <a:schemeClr val="tx1"/>
          </a:solidFill>
          <a:latin typeface="Calibri" charset="0"/>
          <a:ea typeface="ヒラギノ角ゴ Pro W3" charset="0"/>
          <a:cs typeface="ヒラギノ角ゴ Pro W3" charset="0"/>
        </a:defRPr>
      </a:lvl6pPr>
      <a:lvl7pPr marL="685800" algn="ctr" defTabSz="342900" rtl="0" eaLnBrk="1" fontAlgn="base" hangingPunct="1">
        <a:spcBef>
          <a:spcPct val="0"/>
        </a:spcBef>
        <a:spcAft>
          <a:spcPct val="0"/>
        </a:spcAft>
        <a:defRPr sz="3300">
          <a:solidFill>
            <a:schemeClr val="tx1"/>
          </a:solidFill>
          <a:latin typeface="Calibri" charset="0"/>
          <a:ea typeface="ヒラギノ角ゴ Pro W3" charset="0"/>
          <a:cs typeface="ヒラギノ角ゴ Pro W3" charset="0"/>
        </a:defRPr>
      </a:lvl7pPr>
      <a:lvl8pPr marL="1028700" algn="ctr" defTabSz="342900" rtl="0" eaLnBrk="1" fontAlgn="base" hangingPunct="1">
        <a:spcBef>
          <a:spcPct val="0"/>
        </a:spcBef>
        <a:spcAft>
          <a:spcPct val="0"/>
        </a:spcAft>
        <a:defRPr sz="3300">
          <a:solidFill>
            <a:schemeClr val="tx1"/>
          </a:solidFill>
          <a:latin typeface="Calibri" charset="0"/>
          <a:ea typeface="ヒラギノ角ゴ Pro W3" charset="0"/>
          <a:cs typeface="ヒラギノ角ゴ Pro W3" charset="0"/>
        </a:defRPr>
      </a:lvl8pPr>
      <a:lvl9pPr marL="1371600" algn="ctr" defTabSz="342900" rtl="0" eaLnBrk="1" fontAlgn="base" hangingPunct="1">
        <a:spcBef>
          <a:spcPct val="0"/>
        </a:spcBef>
        <a:spcAft>
          <a:spcPct val="0"/>
        </a:spcAft>
        <a:defRPr sz="3300">
          <a:solidFill>
            <a:schemeClr val="tx1"/>
          </a:solidFill>
          <a:latin typeface="Calibri" charset="0"/>
          <a:ea typeface="ヒラギノ角ゴ Pro W3" charset="0"/>
          <a:cs typeface="ヒラギノ角ゴ Pro W3" charset="0"/>
        </a:defRPr>
      </a:lvl9pPr>
    </p:titleStyle>
    <p:bodyStyle>
      <a:lvl1pPr marL="257175" indent="-257175" algn="l" defTabSz="342900" rtl="0" eaLnBrk="1" fontAlgn="base" hangingPunct="1">
        <a:spcBef>
          <a:spcPct val="20000"/>
        </a:spcBef>
        <a:spcAft>
          <a:spcPct val="0"/>
        </a:spcAft>
        <a:buFont typeface="Arial" charset="0"/>
        <a:buChar char="•"/>
        <a:defRPr sz="2400" kern="1200">
          <a:solidFill>
            <a:schemeClr val="tx1"/>
          </a:solidFill>
          <a:latin typeface="+mn-lt"/>
          <a:ea typeface="ヒラギノ角ゴ Pro W3" charset="0"/>
          <a:cs typeface="ヒラギノ角ゴ Pro W3" charset="0"/>
        </a:defRPr>
      </a:lvl1pPr>
      <a:lvl2pPr marL="557213" indent="-214313" algn="l" defTabSz="342900" rtl="0" eaLnBrk="1" fontAlgn="base" hangingPunct="1">
        <a:spcBef>
          <a:spcPct val="20000"/>
        </a:spcBef>
        <a:spcAft>
          <a:spcPct val="0"/>
        </a:spcAft>
        <a:buFont typeface="Arial" charset="0"/>
        <a:buChar char="–"/>
        <a:defRPr sz="2100" kern="1200">
          <a:solidFill>
            <a:schemeClr val="tx1"/>
          </a:solidFill>
          <a:latin typeface="+mn-lt"/>
          <a:ea typeface="ヒラギノ角ゴ Pro W3" charset="0"/>
          <a:cs typeface="ヒラギノ角ゴ Pro W3" charset="0"/>
        </a:defRPr>
      </a:lvl2pPr>
      <a:lvl3pPr marL="857250" indent="-171450" algn="l" defTabSz="342900" rtl="0" eaLnBrk="1" fontAlgn="base" hangingPunct="1">
        <a:spcBef>
          <a:spcPct val="20000"/>
        </a:spcBef>
        <a:spcAft>
          <a:spcPct val="0"/>
        </a:spcAft>
        <a:buFont typeface="Arial" charset="0"/>
        <a:buChar char="•"/>
        <a:defRPr sz="1800" kern="1200">
          <a:solidFill>
            <a:schemeClr val="tx1"/>
          </a:solidFill>
          <a:latin typeface="+mn-lt"/>
          <a:ea typeface="ヒラギノ角ゴ Pro W3" charset="0"/>
          <a:cs typeface="ヒラギノ角ゴ Pro W3" charset="0"/>
        </a:defRPr>
      </a:lvl3pPr>
      <a:lvl4pPr marL="1200150" indent="-171450" algn="l" defTabSz="342900" rtl="0" eaLnBrk="1" fontAlgn="base" hangingPunct="1">
        <a:spcBef>
          <a:spcPct val="20000"/>
        </a:spcBef>
        <a:spcAft>
          <a:spcPct val="0"/>
        </a:spcAft>
        <a:buFont typeface="Arial" charset="0"/>
        <a:buChar char="–"/>
        <a:defRPr sz="1500" kern="1200">
          <a:solidFill>
            <a:schemeClr val="tx1"/>
          </a:solidFill>
          <a:latin typeface="+mn-lt"/>
          <a:ea typeface="ヒラギノ角ゴ Pro W3" charset="0"/>
          <a:cs typeface="ヒラギノ角ゴ Pro W3" charset="0"/>
        </a:defRPr>
      </a:lvl4pPr>
      <a:lvl5pPr marL="1543050" indent="-171450" algn="l" defTabSz="342900" rtl="0" eaLnBrk="1" fontAlgn="base" hangingPunct="1">
        <a:spcBef>
          <a:spcPct val="20000"/>
        </a:spcBef>
        <a:spcAft>
          <a:spcPct val="0"/>
        </a:spcAft>
        <a:buFont typeface="Arial" charset="0"/>
        <a:buChar char="»"/>
        <a:defRPr sz="1500" kern="1200">
          <a:solidFill>
            <a:schemeClr val="tx1"/>
          </a:solidFill>
          <a:latin typeface="+mn-lt"/>
          <a:ea typeface="ヒラギノ角ゴ Pro W3" charset="0"/>
          <a:cs typeface="ヒラギノ角ゴ Pro W3"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4419600"/>
            <a:ext cx="9144000" cy="723901"/>
          </a:xfrm>
          <a:prstGeom prst="rect">
            <a:avLst/>
          </a:prstGeom>
          <a:gradFill>
            <a:gsLst>
              <a:gs pos="0">
                <a:srgbClr val="639EC8"/>
              </a:gs>
              <a:gs pos="100000">
                <a:srgbClr val="6BABD8"/>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pic>
        <p:nvPicPr>
          <p:cNvPr id="3" name="Picture 2" descr="kittner_070409_owell_fl.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2201" y="4452262"/>
            <a:ext cx="5274746" cy="652904"/>
          </a:xfrm>
          <a:prstGeom prst="rect">
            <a:avLst/>
          </a:prstGeom>
        </p:spPr>
      </p:pic>
      <p:pic>
        <p:nvPicPr>
          <p:cNvPr id="4" name="Picture 3" descr="large_white_tran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549" y="4495848"/>
            <a:ext cx="2675542" cy="553837"/>
          </a:xfrm>
          <a:prstGeom prst="rect">
            <a:avLst/>
          </a:prstGeom>
        </p:spPr>
      </p:pic>
    </p:spTree>
    <p:extLst>
      <p:ext uri="{BB962C8B-B14F-4D97-AF65-F5344CB8AC3E}">
        <p14:creationId xmlns:p14="http://schemas.microsoft.com/office/powerpoint/2010/main" val="2137034380"/>
      </p:ext>
    </p:extLst>
  </p:cSld>
  <p:clrMap bg1="lt1" tx1="dk1" bg2="lt2" tx2="dk2" accent1="accent1" accent2="accent2" accent3="accent3" accent4="accent4" accent5="accent5" accent6="accent6" hlink="hlink" folHlink="folHlink"/>
  <p:sldLayoutIdLst>
    <p:sldLayoutId id="2147483685" r:id="rId1"/>
    <p:sldLayoutId id="2147483686" r:id="rId2"/>
  </p:sldLayoutIdLst>
  <p:hf sldNum="0" hdr="0" ftr="0" dt="0"/>
  <p:txStyles>
    <p:titleStyle>
      <a:lvl1pPr algn="ctr" defTabSz="342900" rtl="0" eaLnBrk="1" fontAlgn="base" hangingPunct="1">
        <a:spcBef>
          <a:spcPct val="0"/>
        </a:spcBef>
        <a:spcAft>
          <a:spcPct val="0"/>
        </a:spcAft>
        <a:defRPr sz="3300" kern="1200">
          <a:solidFill>
            <a:schemeClr val="tx1"/>
          </a:solidFill>
          <a:latin typeface="+mj-lt"/>
          <a:ea typeface="ヒラギノ角ゴ Pro W3" charset="0"/>
          <a:cs typeface="ヒラギノ角ゴ Pro W3" charset="0"/>
        </a:defRPr>
      </a:lvl1pPr>
      <a:lvl2pPr algn="ctr" defTabSz="342900" rtl="0" eaLnBrk="1" fontAlgn="base" hangingPunct="1">
        <a:spcBef>
          <a:spcPct val="0"/>
        </a:spcBef>
        <a:spcAft>
          <a:spcPct val="0"/>
        </a:spcAft>
        <a:defRPr sz="3300">
          <a:solidFill>
            <a:schemeClr val="tx1"/>
          </a:solidFill>
          <a:latin typeface="Calibri" charset="0"/>
          <a:ea typeface="ヒラギノ角ゴ Pro W3" charset="0"/>
          <a:cs typeface="ヒラギノ角ゴ Pro W3" charset="0"/>
        </a:defRPr>
      </a:lvl2pPr>
      <a:lvl3pPr algn="ctr" defTabSz="342900" rtl="0" eaLnBrk="1" fontAlgn="base" hangingPunct="1">
        <a:spcBef>
          <a:spcPct val="0"/>
        </a:spcBef>
        <a:spcAft>
          <a:spcPct val="0"/>
        </a:spcAft>
        <a:defRPr sz="3300">
          <a:solidFill>
            <a:schemeClr val="tx1"/>
          </a:solidFill>
          <a:latin typeface="Calibri" charset="0"/>
          <a:ea typeface="ヒラギノ角ゴ Pro W3" charset="0"/>
          <a:cs typeface="ヒラギノ角ゴ Pro W3" charset="0"/>
        </a:defRPr>
      </a:lvl3pPr>
      <a:lvl4pPr algn="ctr" defTabSz="342900" rtl="0" eaLnBrk="1" fontAlgn="base" hangingPunct="1">
        <a:spcBef>
          <a:spcPct val="0"/>
        </a:spcBef>
        <a:spcAft>
          <a:spcPct val="0"/>
        </a:spcAft>
        <a:defRPr sz="3300">
          <a:solidFill>
            <a:schemeClr val="tx1"/>
          </a:solidFill>
          <a:latin typeface="Calibri" charset="0"/>
          <a:ea typeface="ヒラギノ角ゴ Pro W3" charset="0"/>
          <a:cs typeface="ヒラギノ角ゴ Pro W3" charset="0"/>
        </a:defRPr>
      </a:lvl4pPr>
      <a:lvl5pPr algn="ctr" defTabSz="342900" rtl="0" eaLnBrk="1" fontAlgn="base" hangingPunct="1">
        <a:spcBef>
          <a:spcPct val="0"/>
        </a:spcBef>
        <a:spcAft>
          <a:spcPct val="0"/>
        </a:spcAft>
        <a:defRPr sz="3300">
          <a:solidFill>
            <a:schemeClr val="tx1"/>
          </a:solidFill>
          <a:latin typeface="Calibri" charset="0"/>
          <a:ea typeface="ヒラギノ角ゴ Pro W3" charset="0"/>
          <a:cs typeface="ヒラギノ角ゴ Pro W3" charset="0"/>
        </a:defRPr>
      </a:lvl5pPr>
      <a:lvl6pPr marL="342900" algn="ctr" defTabSz="342900" rtl="0" eaLnBrk="1" fontAlgn="base" hangingPunct="1">
        <a:spcBef>
          <a:spcPct val="0"/>
        </a:spcBef>
        <a:spcAft>
          <a:spcPct val="0"/>
        </a:spcAft>
        <a:defRPr sz="3300">
          <a:solidFill>
            <a:schemeClr val="tx1"/>
          </a:solidFill>
          <a:latin typeface="Calibri" charset="0"/>
          <a:ea typeface="ヒラギノ角ゴ Pro W3" charset="0"/>
          <a:cs typeface="ヒラギノ角ゴ Pro W3" charset="0"/>
        </a:defRPr>
      </a:lvl6pPr>
      <a:lvl7pPr marL="685800" algn="ctr" defTabSz="342900" rtl="0" eaLnBrk="1" fontAlgn="base" hangingPunct="1">
        <a:spcBef>
          <a:spcPct val="0"/>
        </a:spcBef>
        <a:spcAft>
          <a:spcPct val="0"/>
        </a:spcAft>
        <a:defRPr sz="3300">
          <a:solidFill>
            <a:schemeClr val="tx1"/>
          </a:solidFill>
          <a:latin typeface="Calibri" charset="0"/>
          <a:ea typeface="ヒラギノ角ゴ Pro W3" charset="0"/>
          <a:cs typeface="ヒラギノ角ゴ Pro W3" charset="0"/>
        </a:defRPr>
      </a:lvl7pPr>
      <a:lvl8pPr marL="1028700" algn="ctr" defTabSz="342900" rtl="0" eaLnBrk="1" fontAlgn="base" hangingPunct="1">
        <a:spcBef>
          <a:spcPct val="0"/>
        </a:spcBef>
        <a:spcAft>
          <a:spcPct val="0"/>
        </a:spcAft>
        <a:defRPr sz="3300">
          <a:solidFill>
            <a:schemeClr val="tx1"/>
          </a:solidFill>
          <a:latin typeface="Calibri" charset="0"/>
          <a:ea typeface="ヒラギノ角ゴ Pro W3" charset="0"/>
          <a:cs typeface="ヒラギノ角ゴ Pro W3" charset="0"/>
        </a:defRPr>
      </a:lvl8pPr>
      <a:lvl9pPr marL="1371600" algn="ctr" defTabSz="342900" rtl="0" eaLnBrk="1" fontAlgn="base" hangingPunct="1">
        <a:spcBef>
          <a:spcPct val="0"/>
        </a:spcBef>
        <a:spcAft>
          <a:spcPct val="0"/>
        </a:spcAft>
        <a:defRPr sz="3300">
          <a:solidFill>
            <a:schemeClr val="tx1"/>
          </a:solidFill>
          <a:latin typeface="Calibri" charset="0"/>
          <a:ea typeface="ヒラギノ角ゴ Pro W3" charset="0"/>
          <a:cs typeface="ヒラギノ角ゴ Pro W3" charset="0"/>
        </a:defRPr>
      </a:lvl9pPr>
    </p:titleStyle>
    <p:bodyStyle>
      <a:lvl1pPr marL="257175" indent="-257175" algn="l" defTabSz="342900" rtl="0" eaLnBrk="1" fontAlgn="base" hangingPunct="1">
        <a:spcBef>
          <a:spcPct val="20000"/>
        </a:spcBef>
        <a:spcAft>
          <a:spcPct val="0"/>
        </a:spcAft>
        <a:buFont typeface="Arial" charset="0"/>
        <a:buChar char="•"/>
        <a:defRPr sz="2400" kern="1200">
          <a:solidFill>
            <a:schemeClr val="tx1"/>
          </a:solidFill>
          <a:latin typeface="+mn-lt"/>
          <a:ea typeface="ヒラギノ角ゴ Pro W3" charset="0"/>
          <a:cs typeface="ヒラギノ角ゴ Pro W3" charset="0"/>
        </a:defRPr>
      </a:lvl1pPr>
      <a:lvl2pPr marL="557213" indent="-214313" algn="l" defTabSz="342900" rtl="0" eaLnBrk="1" fontAlgn="base" hangingPunct="1">
        <a:spcBef>
          <a:spcPct val="20000"/>
        </a:spcBef>
        <a:spcAft>
          <a:spcPct val="0"/>
        </a:spcAft>
        <a:buFont typeface="Arial" charset="0"/>
        <a:buChar char="–"/>
        <a:defRPr sz="2100" kern="1200">
          <a:solidFill>
            <a:schemeClr val="tx1"/>
          </a:solidFill>
          <a:latin typeface="+mn-lt"/>
          <a:ea typeface="ヒラギノ角ゴ Pro W3" charset="0"/>
          <a:cs typeface="+mn-cs"/>
        </a:defRPr>
      </a:lvl2pPr>
      <a:lvl3pPr marL="857250" indent="-171450" algn="l" defTabSz="342900" rtl="0" eaLnBrk="1" fontAlgn="base" hangingPunct="1">
        <a:spcBef>
          <a:spcPct val="20000"/>
        </a:spcBef>
        <a:spcAft>
          <a:spcPct val="0"/>
        </a:spcAft>
        <a:buFont typeface="Arial" charset="0"/>
        <a:buChar char="•"/>
        <a:defRPr sz="1800" kern="1200">
          <a:solidFill>
            <a:schemeClr val="tx1"/>
          </a:solidFill>
          <a:latin typeface="+mn-lt"/>
          <a:ea typeface="ヒラギノ角ゴ Pro W3" charset="0"/>
          <a:cs typeface="+mn-cs"/>
        </a:defRPr>
      </a:lvl3pPr>
      <a:lvl4pPr marL="1200150" indent="-171450" algn="l" defTabSz="342900" rtl="0" eaLnBrk="1" fontAlgn="base" hangingPunct="1">
        <a:spcBef>
          <a:spcPct val="20000"/>
        </a:spcBef>
        <a:spcAft>
          <a:spcPct val="0"/>
        </a:spcAft>
        <a:buFont typeface="Arial" charset="0"/>
        <a:buChar char="–"/>
        <a:defRPr sz="1500" kern="1200">
          <a:solidFill>
            <a:schemeClr val="tx1"/>
          </a:solidFill>
          <a:latin typeface="+mn-lt"/>
          <a:ea typeface="ヒラギノ角ゴ Pro W3" charset="0"/>
          <a:cs typeface="+mn-cs"/>
        </a:defRPr>
      </a:lvl4pPr>
      <a:lvl5pPr marL="1543050" indent="-171450" algn="l" defTabSz="342900" rtl="0" eaLnBrk="1" fontAlgn="base" hangingPunct="1">
        <a:spcBef>
          <a:spcPct val="20000"/>
        </a:spcBef>
        <a:spcAft>
          <a:spcPct val="0"/>
        </a:spcAft>
        <a:buFont typeface="Arial" charset="0"/>
        <a:buChar char="»"/>
        <a:defRPr sz="1500" kern="1200">
          <a:solidFill>
            <a:schemeClr val="tx1"/>
          </a:solidFill>
          <a:latin typeface="+mn-lt"/>
          <a:ea typeface="ヒラギノ角ゴ Pro W3" charset="0"/>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ocs.google.com/a/trilogyed.com/viewer?a=v&amp;pid=sites&amp;srcid=dHJpbG9neWVkLmNvbXxsaWJyYXJ5fGd4OjU1ZDM2MTlmYmUxYjdhZ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2" name="Title 1"/>
          <p:cNvSpPr>
            <a:spLocks noGrp="1"/>
          </p:cNvSpPr>
          <p:nvPr>
            <p:ph type="title" idx="4294967295"/>
          </p:nvPr>
        </p:nvSpPr>
        <p:spPr>
          <a:xfrm>
            <a:off x="236878" y="332254"/>
            <a:ext cx="8408988" cy="857250"/>
          </a:xfrm>
          <a:prstGeom prst="rect">
            <a:avLst/>
          </a:prstGeom>
        </p:spPr>
        <p:txBody>
          <a:bodyPr/>
          <a:lstStyle/>
          <a:p>
            <a:pPr algn="ctr"/>
            <a:r>
              <a:rPr lang="en-US" sz="5400" dirty="0" smtClean="0">
                <a:solidFill>
                  <a:schemeClr val="bg1"/>
                </a:solidFill>
              </a:rPr>
              <a:t>The Coding Boot Camp at UNC Chapel Hill </a:t>
            </a:r>
            <a:endParaRPr lang="en-US" sz="5400" dirty="0">
              <a:solidFill>
                <a:schemeClr val="bg1"/>
              </a:solidFill>
            </a:endParaRPr>
          </a:p>
        </p:txBody>
      </p:sp>
      <p:sp>
        <p:nvSpPr>
          <p:cNvPr id="68" name="Shape 68"/>
          <p:cNvSpPr txBox="1">
            <a:spLocks noGrp="1"/>
          </p:cNvSpPr>
          <p:nvPr>
            <p:ph idx="4294967295"/>
          </p:nvPr>
        </p:nvSpPr>
        <p:spPr>
          <a:xfrm>
            <a:off x="740229" y="3827916"/>
            <a:ext cx="7402286" cy="1048884"/>
          </a:xfrm>
          <a:prstGeom prst="rect">
            <a:avLst/>
          </a:prstGeom>
        </p:spPr>
        <p:txBody>
          <a:bodyPr lIns="91425" tIns="91425" rIns="91425" bIns="91425" anchor="t" anchorCtr="0">
            <a:noAutofit/>
          </a:bodyPr>
          <a:lstStyle/>
          <a:p>
            <a:pPr lvl="0" algn="ctr">
              <a:spcBef>
                <a:spcPts val="0"/>
              </a:spcBef>
              <a:buNone/>
            </a:pPr>
            <a:r>
              <a:rPr lang="en" sz="3000" dirty="0">
                <a:solidFill>
                  <a:schemeClr val="bg1"/>
                </a:solidFill>
              </a:rPr>
              <a:t>Career Services Introduction: What to Expect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dirty="0"/>
              <a:t>Why is this important?	</a:t>
            </a:r>
          </a:p>
        </p:txBody>
      </p:sp>
      <p:sp>
        <p:nvSpPr>
          <p:cNvPr id="2" name="Content Placeholder 1"/>
          <p:cNvSpPr>
            <a:spLocks noGrp="1"/>
          </p:cNvSpPr>
          <p:nvPr>
            <p:ph idx="1"/>
          </p:nvPr>
        </p:nvSpPr>
        <p:spPr/>
        <p:txBody>
          <a:bodyPr>
            <a:normAutofit fontScale="92500"/>
          </a:bodyPr>
          <a:lstStyle/>
          <a:p>
            <a:r>
              <a:rPr lang="en-US" dirty="0"/>
              <a:t>Most of you enrolled in this program to launch, change or enhance your careers and we have dedicated staff and resources to make sure you achieve your goals. </a:t>
            </a:r>
          </a:p>
          <a:p>
            <a:r>
              <a:rPr lang="en-US" dirty="0"/>
              <a:t>We will be assisting you in searching for jobs, applying for positions, introducing you to hiring partners but the only way we can do that is if we KNOW YOU and </a:t>
            </a:r>
            <a:r>
              <a:rPr lang="en-US" dirty="0" smtClean="0"/>
              <a:t>have </a:t>
            </a:r>
            <a:r>
              <a:rPr lang="en-US" dirty="0"/>
              <a:t>a strong relationship.</a:t>
            </a:r>
          </a:p>
          <a:p>
            <a:r>
              <a:rPr lang="en-US" dirty="0"/>
              <a:t>This relationship is established by committing to the course and the career preparedness process we have provided.</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a:t>Together we can achieve anything!</a:t>
            </a:r>
          </a:p>
        </p:txBody>
      </p:sp>
      <p:sp>
        <p:nvSpPr>
          <p:cNvPr id="2" name="Content Placeholder 1"/>
          <p:cNvSpPr>
            <a:spLocks noGrp="1"/>
          </p:cNvSpPr>
          <p:nvPr>
            <p:ph idx="1"/>
          </p:nvPr>
        </p:nvSpPr>
        <p:spPr/>
        <p:txBody>
          <a:bodyPr/>
          <a:lstStyle/>
          <a:p>
            <a:r>
              <a:rPr lang="en-US" dirty="0"/>
              <a:t>As your Career Coach I am excited to be on this journey with you and want to be the resource and assistance you need to succeed.</a:t>
            </a:r>
          </a:p>
          <a:p>
            <a:r>
              <a:rPr lang="en-US" dirty="0"/>
              <a:t>This week I started connecting with many of you to discover together where this journey will take you</a:t>
            </a:r>
            <a:r>
              <a:rPr lang="en-US" dirty="0" smtClean="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6" name="Title 5"/>
          <p:cNvSpPr>
            <a:spLocks noGrp="1"/>
          </p:cNvSpPr>
          <p:nvPr>
            <p:ph type="title"/>
          </p:nvPr>
        </p:nvSpPr>
        <p:spPr/>
        <p:txBody>
          <a:bodyPr/>
          <a:lstStyle/>
          <a:p>
            <a:pPr lvl="0">
              <a:spcBef>
                <a:spcPts val="0"/>
              </a:spcBef>
            </a:pPr>
            <a:r>
              <a:rPr lang="en" sz="6000" dirty="0"/>
              <a:t>Thank you</a:t>
            </a:r>
            <a:r>
              <a:rPr lang="en" sz="6000" dirty="0" smtClean="0"/>
              <a:t>!</a:t>
            </a:r>
            <a:r>
              <a:rPr lang="en-US" sz="6000" dirty="0" smtClean="0"/>
              <a:t/>
            </a:r>
            <a:br>
              <a:rPr lang="en-US" sz="6000" dirty="0" smtClean="0"/>
            </a:br>
            <a:r>
              <a:rPr lang="en" sz="6000" dirty="0" smtClean="0"/>
              <a:t> </a:t>
            </a:r>
            <a:r>
              <a:rPr lang="en" sz="6000" dirty="0"/>
              <a:t/>
            </a:r>
            <a:br>
              <a:rPr lang="en" sz="6000" dirty="0"/>
            </a:br>
            <a:r>
              <a:rPr lang="en" sz="6000" dirty="0"/>
              <a:t>Now let’s get you ready to WORK!</a:t>
            </a:r>
            <a:endParaRPr lang="en-US" sz="6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sz="3600" dirty="0"/>
              <a:t>Agenda</a:t>
            </a:r>
          </a:p>
        </p:txBody>
      </p:sp>
      <p:sp>
        <p:nvSpPr>
          <p:cNvPr id="3" name="Content Placeholder 2"/>
          <p:cNvSpPr>
            <a:spLocks noGrp="1"/>
          </p:cNvSpPr>
          <p:nvPr>
            <p:ph idx="1"/>
          </p:nvPr>
        </p:nvSpPr>
        <p:spPr>
          <a:xfrm>
            <a:off x="272143" y="1230086"/>
            <a:ext cx="5943599" cy="2416627"/>
          </a:xfrm>
        </p:spPr>
        <p:txBody>
          <a:bodyPr/>
          <a:lstStyle/>
          <a:p>
            <a:pPr lvl="0"/>
            <a:r>
              <a:rPr lang="en-US" sz="2800" dirty="0"/>
              <a:t>What is Career Services</a:t>
            </a:r>
          </a:p>
          <a:p>
            <a:pPr lvl="0"/>
            <a:r>
              <a:rPr lang="en-US" sz="2800" dirty="0"/>
              <a:t>Career Curriculum Overview</a:t>
            </a:r>
          </a:p>
          <a:p>
            <a:pPr lvl="0"/>
            <a:r>
              <a:rPr lang="en-US" sz="2800" dirty="0"/>
              <a:t>The Employer Network</a:t>
            </a:r>
          </a:p>
          <a:p>
            <a:pPr lvl="0"/>
            <a:r>
              <a:rPr lang="en-US" sz="2800" dirty="0"/>
              <a:t>Demo Day</a:t>
            </a:r>
          </a:p>
          <a:p>
            <a:pPr lvl="0"/>
            <a:r>
              <a:rPr lang="en-US" sz="2800" dirty="0"/>
              <a:t>What is expected of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86" y="205979"/>
            <a:ext cx="8229600" cy="857250"/>
          </a:xfrm>
        </p:spPr>
        <p:txBody>
          <a:bodyPr/>
          <a:lstStyle/>
          <a:p>
            <a:pPr algn="ctr"/>
            <a:r>
              <a:rPr lang="en-US" dirty="0" smtClean="0"/>
              <a:t>Overview </a:t>
            </a:r>
            <a:endParaRPr lang="en-US" dirty="0"/>
          </a:p>
        </p:txBody>
      </p:sp>
      <p:sp>
        <p:nvSpPr>
          <p:cNvPr id="3" name="Content Placeholder 2"/>
          <p:cNvSpPr>
            <a:spLocks noGrp="1"/>
          </p:cNvSpPr>
          <p:nvPr>
            <p:ph idx="1"/>
          </p:nvPr>
        </p:nvSpPr>
        <p:spPr>
          <a:xfrm>
            <a:off x="97972" y="1063229"/>
            <a:ext cx="8284029" cy="2289571"/>
          </a:xfrm>
        </p:spPr>
        <p:txBody>
          <a:bodyPr/>
          <a:lstStyle/>
          <a:p>
            <a:r>
              <a:rPr lang="en-US" sz="2800" dirty="0" smtClean="0"/>
              <a:t>Think </a:t>
            </a:r>
            <a:r>
              <a:rPr lang="en-US" sz="2800" dirty="0"/>
              <a:t>of us as </a:t>
            </a:r>
            <a:r>
              <a:rPr lang="en-US" sz="2800" dirty="0" smtClean="0"/>
              <a:t>your personal </a:t>
            </a:r>
            <a:r>
              <a:rPr lang="en-US" sz="2800" dirty="0"/>
              <a:t>trainer.</a:t>
            </a:r>
          </a:p>
          <a:p>
            <a:r>
              <a:rPr lang="en-US" sz="2800" dirty="0"/>
              <a:t>You </a:t>
            </a:r>
            <a:r>
              <a:rPr lang="en-US" sz="2800" dirty="0" smtClean="0"/>
              <a:t>will </a:t>
            </a:r>
            <a:r>
              <a:rPr lang="en-US" sz="2800" dirty="0"/>
              <a:t>receive Career Coaching, Portfolio Review,  Access to Employer and an insider view of the job market.</a:t>
            </a:r>
          </a:p>
          <a:p>
            <a:r>
              <a:rPr lang="en-US" sz="2800" dirty="0"/>
              <a:t>We will help you access the tools needed to achieve the career, but  we cannot achieve it for you - This is a partnership!  </a:t>
            </a:r>
          </a:p>
        </p:txBody>
      </p:sp>
    </p:spTree>
    <p:extLst>
      <p:ext uri="{BB962C8B-B14F-4D97-AF65-F5344CB8AC3E}">
        <p14:creationId xmlns:p14="http://schemas.microsoft.com/office/powerpoint/2010/main" val="142137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95943" y="97122"/>
            <a:ext cx="8229600" cy="857250"/>
          </a:xfrm>
          <a:prstGeom prst="rect">
            <a:avLst/>
          </a:prstGeom>
        </p:spPr>
        <p:txBody>
          <a:bodyPr lIns="91425" tIns="91425" rIns="91425" bIns="91425" anchor="b" anchorCtr="0">
            <a:noAutofit/>
          </a:bodyPr>
          <a:lstStyle/>
          <a:p>
            <a:pPr lvl="0">
              <a:spcBef>
                <a:spcPts val="0"/>
              </a:spcBef>
              <a:buNone/>
            </a:pPr>
            <a:r>
              <a:rPr lang="en" dirty="0"/>
              <a:t>Our Approach to Career Services</a:t>
            </a:r>
          </a:p>
        </p:txBody>
      </p:sp>
      <p:sp>
        <p:nvSpPr>
          <p:cNvPr id="3" name="Content Placeholder 2"/>
          <p:cNvSpPr>
            <a:spLocks noGrp="1"/>
          </p:cNvSpPr>
          <p:nvPr>
            <p:ph idx="1"/>
          </p:nvPr>
        </p:nvSpPr>
        <p:spPr/>
        <p:txBody>
          <a:bodyPr>
            <a:normAutofit fontScale="92500" lnSpcReduction="10000"/>
          </a:bodyPr>
          <a:lstStyle/>
          <a:p>
            <a:r>
              <a:rPr lang="en-US" dirty="0"/>
              <a:t>We Empower You</a:t>
            </a:r>
          </a:p>
          <a:p>
            <a:r>
              <a:rPr lang="en-US" dirty="0"/>
              <a:t>Dedicated Career Coaches to help you get prepared for the job market</a:t>
            </a:r>
          </a:p>
          <a:p>
            <a:r>
              <a:rPr lang="en-US" dirty="0"/>
              <a:t>1:1  &amp; small group sessions to get to know you and guide you through the job searching process</a:t>
            </a:r>
          </a:p>
          <a:p>
            <a:r>
              <a:rPr lang="en-US" dirty="0"/>
              <a:t>Access to the right </a:t>
            </a:r>
            <a:r>
              <a:rPr lang="en-US" dirty="0" smtClean="0"/>
              <a:t>tools</a:t>
            </a:r>
            <a:endParaRPr lang="en-US" dirty="0"/>
          </a:p>
          <a:p>
            <a:r>
              <a:rPr lang="en-US" dirty="0"/>
              <a:t>Individualized assistance job searching and applying</a:t>
            </a:r>
          </a:p>
          <a:p>
            <a:r>
              <a:rPr lang="en-US" dirty="0"/>
              <a:t>Insight into the job market through employer </a:t>
            </a:r>
            <a:r>
              <a:rPr lang="en-US" dirty="0" smtClean="0"/>
              <a:t>connections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118893"/>
            <a:ext cx="8229600" cy="857250"/>
          </a:xfrm>
          <a:prstGeom prst="rect">
            <a:avLst/>
          </a:prstGeom>
        </p:spPr>
        <p:txBody>
          <a:bodyPr lIns="91425" tIns="91425" rIns="91425" bIns="91425" anchor="b" anchorCtr="0">
            <a:noAutofit/>
          </a:bodyPr>
          <a:lstStyle/>
          <a:p>
            <a:pPr lvl="0">
              <a:spcBef>
                <a:spcPts val="0"/>
              </a:spcBef>
              <a:buNone/>
            </a:pPr>
            <a:r>
              <a:rPr lang="en" dirty="0"/>
              <a:t>Career Curriculum Overview</a:t>
            </a:r>
          </a:p>
        </p:txBody>
      </p:sp>
      <p:sp>
        <p:nvSpPr>
          <p:cNvPr id="5" name="Content Placeholder 4"/>
          <p:cNvSpPr>
            <a:spLocks noGrp="1"/>
          </p:cNvSpPr>
          <p:nvPr>
            <p:ph idx="1"/>
          </p:nvPr>
        </p:nvSpPr>
        <p:spPr>
          <a:xfrm>
            <a:off x="228600" y="1164772"/>
            <a:ext cx="8686800" cy="3107815"/>
          </a:xfrm>
        </p:spPr>
        <p:txBody>
          <a:bodyPr numCol="2">
            <a:normAutofit/>
          </a:bodyPr>
          <a:lstStyle/>
          <a:p>
            <a:r>
              <a:rPr lang="en-US" sz="2200" dirty="0"/>
              <a:t>Market-driven Career Curriculum</a:t>
            </a:r>
          </a:p>
          <a:p>
            <a:pPr lvl="1"/>
            <a:r>
              <a:rPr lang="en-US" sz="1700" dirty="0"/>
              <a:t>Lectures &amp; Workshops</a:t>
            </a:r>
          </a:p>
          <a:p>
            <a:pPr lvl="1"/>
            <a:r>
              <a:rPr lang="en-US" sz="1700" dirty="0"/>
              <a:t>Customizable tools and templates</a:t>
            </a:r>
          </a:p>
          <a:p>
            <a:pPr lvl="1"/>
            <a:r>
              <a:rPr lang="en-US" sz="1700" dirty="0"/>
              <a:t>Personal job matching</a:t>
            </a:r>
          </a:p>
          <a:p>
            <a:pPr lvl="1"/>
            <a:r>
              <a:rPr lang="en-US" sz="1700" dirty="0"/>
              <a:t>Career coaching (1:1)</a:t>
            </a:r>
          </a:p>
          <a:p>
            <a:pPr lvl="1"/>
            <a:r>
              <a:rPr lang="en-US" sz="1700" dirty="0"/>
              <a:t>Soft Skills</a:t>
            </a:r>
          </a:p>
          <a:p>
            <a:pPr lvl="1"/>
            <a:r>
              <a:rPr lang="en-US" sz="1700" dirty="0"/>
              <a:t>Projects and Internships with our hiring partners</a:t>
            </a:r>
          </a:p>
          <a:p>
            <a:pPr lvl="1"/>
            <a:r>
              <a:rPr lang="en-US" sz="1700" dirty="0"/>
              <a:t>In-Class Guest Speakers</a:t>
            </a:r>
          </a:p>
          <a:p>
            <a:r>
              <a:rPr lang="en-US" sz="2000" dirty="0"/>
              <a:t>Demo days</a:t>
            </a:r>
          </a:p>
          <a:p>
            <a:r>
              <a:rPr lang="en-US" sz="2000" dirty="0"/>
              <a:t>Private company tours</a:t>
            </a:r>
          </a:p>
          <a:p>
            <a:r>
              <a:rPr lang="en-US" sz="2000" dirty="0"/>
              <a:t>8 weeks of career workshops </a:t>
            </a:r>
          </a:p>
          <a:p>
            <a:r>
              <a:rPr lang="en-US" sz="2000" dirty="0"/>
              <a:t>In class employer presentations</a:t>
            </a:r>
          </a:p>
          <a:p>
            <a:r>
              <a:rPr lang="en-US" sz="2000" dirty="0"/>
              <a:t>A prepared schedule of events/workshops/speakers provided to </a:t>
            </a:r>
            <a:r>
              <a:rPr lang="en-US" sz="2000" dirty="0" smtClean="0"/>
              <a:t>you</a:t>
            </a:r>
            <a:endParaRPr lang="en-US" dirty="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dirty="0"/>
              <a:t>Employer Network 	</a:t>
            </a:r>
          </a:p>
        </p:txBody>
      </p:sp>
      <p:sp>
        <p:nvSpPr>
          <p:cNvPr id="2" name="Content Placeholder 1"/>
          <p:cNvSpPr>
            <a:spLocks noGrp="1"/>
          </p:cNvSpPr>
          <p:nvPr>
            <p:ph idx="1"/>
          </p:nvPr>
        </p:nvSpPr>
        <p:spPr/>
        <p:txBody>
          <a:bodyPr/>
          <a:lstStyle/>
          <a:p>
            <a:pPr marL="0" indent="0">
              <a:buNone/>
            </a:pPr>
            <a:r>
              <a:rPr lang="en-US" sz="1800" dirty="0"/>
              <a:t>Our employer partners have decided to engage with our Coding Boot Camp to help shape and influence you to be successful developers who are prepared with both the technical skills and soft skills necessary to emerge into the growing tech job market.</a:t>
            </a:r>
          </a:p>
          <a:p>
            <a:pPr marL="0" indent="0">
              <a:buNone/>
            </a:pPr>
            <a:endParaRPr lang="en-US" sz="1800" dirty="0"/>
          </a:p>
          <a:p>
            <a:pPr marL="0" indent="0">
              <a:buNone/>
            </a:pPr>
            <a:r>
              <a:rPr lang="en-US" sz="1800" dirty="0"/>
              <a:t>They dedicate time and energy in providing invaluable feedback on the curriculum we deliver in the classroom and spend time outside of their workday to speak with the class, sit in on class, setup company tours and events, and come out to review your final projects and MEET YOU!</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a:t>Demo Day</a:t>
            </a:r>
          </a:p>
        </p:txBody>
      </p:sp>
      <p:sp>
        <p:nvSpPr>
          <p:cNvPr id="3" name="Content Placeholder 2"/>
          <p:cNvSpPr>
            <a:spLocks noGrp="1"/>
          </p:cNvSpPr>
          <p:nvPr>
            <p:ph idx="1"/>
          </p:nvPr>
        </p:nvSpPr>
        <p:spPr/>
        <p:txBody>
          <a:bodyPr/>
          <a:lstStyle/>
          <a:p>
            <a:r>
              <a:rPr lang="en-US" dirty="0"/>
              <a:t>After you complete the program we will showcase your projects to employers</a:t>
            </a:r>
          </a:p>
          <a:p>
            <a:r>
              <a:rPr lang="en-US" dirty="0"/>
              <a:t>You will have the opportunity to meet and speak with hiring managers, CEOs and CTOs</a:t>
            </a:r>
          </a:p>
          <a:p>
            <a:r>
              <a:rPr lang="en-US" dirty="0"/>
              <a:t>Think of this event as an opportunity to have several mini interviews </a:t>
            </a:r>
          </a:p>
          <a:p>
            <a:r>
              <a:rPr lang="en-US" dirty="0"/>
              <a:t>This is where you might land your first job...so be prepared</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dirty="0"/>
              <a:t>What is expected of you...at a minimum</a:t>
            </a:r>
          </a:p>
        </p:txBody>
      </p:sp>
      <p:sp>
        <p:nvSpPr>
          <p:cNvPr id="3" name="Content Placeholder 2"/>
          <p:cNvSpPr>
            <a:spLocks noGrp="1"/>
          </p:cNvSpPr>
          <p:nvPr>
            <p:ph idx="1"/>
          </p:nvPr>
        </p:nvSpPr>
        <p:spPr/>
        <p:txBody>
          <a:bodyPr numCol="2">
            <a:noAutofit/>
          </a:bodyPr>
          <a:lstStyle/>
          <a:p>
            <a:r>
              <a:rPr lang="en-US" sz="1800" dirty="0"/>
              <a:t>95% classroom attendance</a:t>
            </a:r>
          </a:p>
          <a:p>
            <a:r>
              <a:rPr lang="en-US" sz="1800" dirty="0"/>
              <a:t>90% homework completion</a:t>
            </a:r>
          </a:p>
          <a:p>
            <a:r>
              <a:rPr lang="en-US" sz="1800" dirty="0"/>
              <a:t>Attendance at career workshops/speaking engagements</a:t>
            </a:r>
          </a:p>
          <a:p>
            <a:pPr lvl="1"/>
            <a:r>
              <a:rPr lang="en-US" sz="1600" dirty="0"/>
              <a:t>If you miss more than 3 sessions  you will be ineligible for career assistance</a:t>
            </a:r>
          </a:p>
          <a:p>
            <a:r>
              <a:rPr lang="en-US" sz="1800" dirty="0"/>
              <a:t>Approved Resume / Cover Letter reviewed by your Career Coach 4 weeks prior to program </a:t>
            </a:r>
            <a:r>
              <a:rPr lang="en-US" sz="1800" dirty="0" smtClean="0"/>
              <a:t>completion</a:t>
            </a:r>
          </a:p>
          <a:p>
            <a:endParaRPr lang="en-US" sz="1800" dirty="0"/>
          </a:p>
          <a:p>
            <a:r>
              <a:rPr lang="en-US" sz="1800" dirty="0"/>
              <a:t>Updated and Approved LinkedIn Profile 4 weeks prior to program completion</a:t>
            </a:r>
          </a:p>
          <a:p>
            <a:r>
              <a:rPr lang="en-US" sz="1800" dirty="0"/>
              <a:t>Perfected  30-second Pitch to ensure you can network...all the time</a:t>
            </a:r>
          </a:p>
          <a:p>
            <a:r>
              <a:rPr lang="en-US" sz="1800" dirty="0"/>
              <a:t>Approved Portfolio with a minimum of 6 projects at the end of the program</a:t>
            </a:r>
          </a:p>
          <a:p>
            <a:r>
              <a:rPr lang="en-US" sz="1800" dirty="0"/>
              <a:t>Interview practice </a:t>
            </a:r>
          </a:p>
          <a:p>
            <a:r>
              <a:rPr lang="en-US" sz="1800" dirty="0"/>
              <a:t>Continual communication and updated contact information</a:t>
            </a:r>
          </a:p>
          <a:p>
            <a:endParaRPr 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846" y="1875962"/>
            <a:ext cx="8222100" cy="767700"/>
          </a:xfrm>
        </p:spPr>
        <p:txBody>
          <a:bodyPr/>
          <a:lstStyle/>
          <a:p>
            <a:r>
              <a:rPr lang="en-US" dirty="0" smtClean="0">
                <a:hlinkClick r:id="rId2"/>
              </a:rPr>
              <a:t>Career Services Roadmap </a:t>
            </a:r>
            <a:endParaRPr lang="en-US" dirty="0"/>
          </a:p>
        </p:txBody>
      </p:sp>
    </p:spTree>
    <p:extLst>
      <p:ext uri="{BB962C8B-B14F-4D97-AF65-F5344CB8AC3E}">
        <p14:creationId xmlns:p14="http://schemas.microsoft.com/office/powerpoint/2010/main" val="103941823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Custom 1">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78B67B80-0A16-CD41-AEF7-92B86CFBF813}" vid="{BF06DB74-A0A8-904C-85B9-6F00834383B2}"/>
    </a:ext>
  </a:extLst>
</a:theme>
</file>

<file path=ppt/theme/theme2.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2" id="{E23C9627-2064-8842-8380-EB2F1D1954E5}" vid="{7903CE8B-C4E1-EB47-A735-40ADA76A03C4}"/>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1472</TotalTime>
  <Words>600</Words>
  <Application>Microsoft Macintosh PowerPoint</Application>
  <PresentationFormat>On-screen Show (16:9)</PresentationFormat>
  <Paragraphs>63</Paragraphs>
  <Slides>12</Slides>
  <Notes>10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ヒラギノ角ゴ Pro W3</vt:lpstr>
      <vt:lpstr>Theme1</vt:lpstr>
      <vt:lpstr>Theme2</vt:lpstr>
      <vt:lpstr>The Coding Boot Camp at UNC Chapel Hill </vt:lpstr>
      <vt:lpstr>Agenda</vt:lpstr>
      <vt:lpstr>Overview </vt:lpstr>
      <vt:lpstr>Our Approach to Career Services</vt:lpstr>
      <vt:lpstr>Career Curriculum Overview</vt:lpstr>
      <vt:lpstr>Employer Network  </vt:lpstr>
      <vt:lpstr>Demo Day</vt:lpstr>
      <vt:lpstr>What is expected of you...at a minimum</vt:lpstr>
      <vt:lpstr>Career Services Roadmap </vt:lpstr>
      <vt:lpstr>Why is this important? </vt:lpstr>
      <vt:lpstr>Together we can achieve anything!</vt:lpstr>
      <vt:lpstr>Thank you!   Now let’s get you ready to 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Coding Boot Camp at UNC Chapel Hill </dc:title>
  <cp:lastModifiedBy>Ilyssa Rosenzweig</cp:lastModifiedBy>
  <cp:revision>13</cp:revision>
  <dcterms:modified xsi:type="dcterms:W3CDTF">2016-07-27T14:28:46Z</dcterms:modified>
</cp:coreProperties>
</file>