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602" r:id="rId3"/>
    <p:sldId id="603" r:id="rId4"/>
    <p:sldId id="606" r:id="rId5"/>
    <p:sldId id="604" r:id="rId6"/>
    <p:sldId id="607" r:id="rId7"/>
    <p:sldId id="608" r:id="rId8"/>
    <p:sldId id="610" r:id="rId9"/>
    <p:sldId id="611" r:id="rId10"/>
    <p:sldId id="609" r:id="rId11"/>
    <p:sldId id="612" r:id="rId12"/>
    <p:sldId id="613" r:id="rId13"/>
    <p:sldId id="614" r:id="rId14"/>
    <p:sldId id="616" r:id="rId15"/>
    <p:sldId id="618" r:id="rId16"/>
    <p:sldId id="619" r:id="rId17"/>
    <p:sldId id="615" r:id="rId18"/>
    <p:sldId id="621" r:id="rId19"/>
    <p:sldId id="622" r:id="rId20"/>
    <p:sldId id="627" r:id="rId21"/>
    <p:sldId id="620" r:id="rId22"/>
    <p:sldId id="623" r:id="rId23"/>
    <p:sldId id="628" r:id="rId24"/>
    <p:sldId id="629" r:id="rId25"/>
    <p:sldId id="631" r:id="rId26"/>
    <p:sldId id="594"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30F4F0D8-8C7C-41AE-8DEC-4844DFF66746}">
          <p14:sldIdLst>
            <p14:sldId id="256"/>
          </p14:sldIdLst>
        </p14:section>
        <p14:section name="Introduction" id="{D1774239-4D55-4EFF-88C8-F82B8BE14403}">
          <p14:sldIdLst>
            <p14:sldId id="602"/>
            <p14:sldId id="603"/>
            <p14:sldId id="606"/>
            <p14:sldId id="604"/>
          </p14:sldIdLst>
        </p14:section>
        <p14:section name="Part 1: Our Example Problem" id="{F0D5761E-F1CC-4E68-8440-60C14690A31F}">
          <p14:sldIdLst>
            <p14:sldId id="607"/>
            <p14:sldId id="608"/>
            <p14:sldId id="610"/>
            <p14:sldId id="611"/>
            <p14:sldId id="609"/>
            <p14:sldId id="612"/>
            <p14:sldId id="613"/>
          </p14:sldIdLst>
        </p14:section>
        <p14:section name="Part 2: Data Exploration" id="{3A67B9BC-F698-4737-9C99-2971DF12F492}">
          <p14:sldIdLst>
            <p14:sldId id="614"/>
            <p14:sldId id="616"/>
            <p14:sldId id="618"/>
            <p14:sldId id="619"/>
          </p14:sldIdLst>
        </p14:section>
        <p14:section name="Part 3: Data Preparation" id="{E13A9D0A-D95E-438C-B2EF-53116BAD0B2A}">
          <p14:sldIdLst>
            <p14:sldId id="615"/>
            <p14:sldId id="621"/>
            <p14:sldId id="622"/>
            <p14:sldId id="627"/>
          </p14:sldIdLst>
        </p14:section>
        <p14:section name="Part 4: Machine Learning Problem" id="{CD2EEF70-1EAA-4186-B562-815D509797A5}">
          <p14:sldIdLst>
            <p14:sldId id="620"/>
            <p14:sldId id="623"/>
            <p14:sldId id="628"/>
          </p14:sldIdLst>
        </p14:section>
        <p14:section name="Homework" id="{1DEB8295-EB72-4438-859C-56B54CDA8C7A}">
          <p14:sldIdLst>
            <p14:sldId id="629"/>
            <p14:sldId id="631"/>
            <p14:sldId id="59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00823B"/>
    <a:srgbClr val="ADDB7B"/>
    <a:srgbClr val="883DC1"/>
    <a:srgbClr val="A164CE"/>
    <a:srgbClr val="AA73D3"/>
    <a:srgbClr val="BF96DE"/>
    <a:srgbClr val="FF8181"/>
    <a:srgbClr val="FFB7B7"/>
    <a:srgbClr val="EEF3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234AE-99F9-4D7F-B481-95345871E2B3}">
  <a:tblStyle styleId="{842234AE-99F9-4D7F-B481-95345871E2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59" autoAdjust="0"/>
    <p:restoredTop sz="59459" autoAdjust="0"/>
  </p:normalViewPr>
  <p:slideViewPr>
    <p:cSldViewPr snapToGrid="0">
      <p:cViewPr>
        <p:scale>
          <a:sx n="66" d="100"/>
          <a:sy n="66" d="100"/>
        </p:scale>
        <p:origin x="4086" y="378"/>
      </p:cViewPr>
      <p:guideLst>
        <p:guide orient="horz" pos="162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Questionst</a:t>
            </a:r>
            <a:r>
              <a:rPr lang="en-US" dirty="0"/>
              <a:t> to Organizers:</a:t>
            </a:r>
          </a:p>
          <a:p>
            <a:pPr marL="0" lvl="0" indent="0" algn="l" rtl="0">
              <a:spcBef>
                <a:spcPts val="0"/>
              </a:spcBef>
              <a:spcAft>
                <a:spcPts val="0"/>
              </a:spcAft>
              <a:buNone/>
            </a:pPr>
            <a:endParaRPr lang="en-US" dirty="0"/>
          </a:p>
          <a:p>
            <a:pPr marL="171450" lvl="0" indent="-171450" algn="l" rtl="0">
              <a:spcBef>
                <a:spcPts val="0"/>
              </a:spcBef>
              <a:spcAft>
                <a:spcPts val="0"/>
              </a:spcAft>
              <a:buFontTx/>
              <a:buChar char="-"/>
            </a:pPr>
            <a:r>
              <a:rPr lang="en-US" dirty="0"/>
              <a:t>Make sure I am host</a:t>
            </a:r>
          </a:p>
          <a:p>
            <a:pPr marL="171450" lvl="0" indent="-171450" algn="l" rtl="0">
              <a:spcBef>
                <a:spcPts val="0"/>
              </a:spcBef>
              <a:spcAft>
                <a:spcPts val="0"/>
              </a:spcAft>
              <a:buFontTx/>
              <a:buChar char="-"/>
            </a:pPr>
            <a:r>
              <a:rPr lang="en-US" dirty="0"/>
              <a:t>Make sure we have a second host</a:t>
            </a:r>
          </a:p>
          <a:p>
            <a:pPr marL="171450" lvl="0" indent="-171450" algn="l" rtl="0">
              <a:spcBef>
                <a:spcPts val="0"/>
              </a:spcBef>
              <a:spcAft>
                <a:spcPts val="0"/>
              </a:spcAft>
              <a:buFontTx/>
              <a:buChar char="-"/>
            </a:pPr>
            <a:r>
              <a:rPr lang="en-US" dirty="0"/>
              <a:t>How many participants</a:t>
            </a:r>
          </a:p>
          <a:p>
            <a:pPr marL="171450" lvl="0" indent="-171450" algn="l" rtl="0">
              <a:spcBef>
                <a:spcPts val="0"/>
              </a:spcBef>
              <a:spcAft>
                <a:spcPts val="0"/>
              </a:spcAft>
              <a:buFontTx/>
              <a:buChar char="-"/>
            </a:pPr>
            <a:r>
              <a:rPr lang="en-US" dirty="0"/>
              <a:t>No programming</a:t>
            </a:r>
          </a:p>
          <a:p>
            <a:pPr marL="171450" lvl="0" indent="-171450" algn="l" rtl="0">
              <a:spcBef>
                <a:spcPts val="0"/>
              </a:spcBef>
              <a:spcAft>
                <a:spcPts val="0"/>
              </a:spcAft>
              <a:buFontTx/>
              <a:buChar cha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Once you start your project, you should also set up a source code repository. There are quite a lot of best practices, tools and processes related to a software project. The slide names a few. They also apply to machine learning projects.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may be a good point to look over the repository of the example project. It showcases one possible setup for a machine learning project. You don’t know all of the content yet, but you can do what you should always do with a project on first glance: look over the Readme file. Try to understand the project scope and it’s folder structure.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Just as with normal Python projects, there are different ideas on how to set up a project in a clean way (e.g., whether code should be in a dedicated source folder). Generally, you should find a good practice for you and your team and stick to it. We will go through more parts of the project as they become relevant to what we are talking about.</a:t>
            </a:r>
            <a:endParaRPr dirty="0"/>
          </a:p>
        </p:txBody>
      </p:sp>
    </p:spTree>
    <p:extLst>
      <p:ext uri="{BB962C8B-B14F-4D97-AF65-F5344CB8AC3E}">
        <p14:creationId xmlns:p14="http://schemas.microsoft.com/office/powerpoint/2010/main" val="2957116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One particularity of the Data Science / Machine Learning community is that they love their notebooks. This is not a coincidence. Python notebooks are extremely useful.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short, a notebook is an environment with cells containing code that can be executed. This is not dissimilar to the REPL mode of Python, where you enter commands and see the results. However, it is more sophisticated. It can execute whole blocks of code rather than single lines. And it can show complex output, like graphs, instead of just strings. This makes it very useful for data science, where you can get your graphs in the same document as your source code. </a:t>
            </a:r>
          </a:p>
          <a:p>
            <a:pPr marL="0" lvl="0" indent="0" algn="l" rtl="0">
              <a:spcBef>
                <a:spcPts val="0"/>
              </a:spcBef>
              <a:spcAft>
                <a:spcPts val="0"/>
              </a:spcAft>
              <a:buNone/>
            </a:pPr>
            <a:r>
              <a:rPr lang="en-US" dirty="0"/>
              <a:t>Notebooks can also be annotated extensively with Markdown text to write sophisticated texts with tables and figures, if you need to.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do you use notebooks? There are a few occasions where they shine:</a:t>
            </a:r>
          </a:p>
          <a:p>
            <a:pPr marL="171450" lvl="0" indent="-171450" algn="l" rtl="0">
              <a:spcBef>
                <a:spcPts val="0"/>
              </a:spcBef>
              <a:spcAft>
                <a:spcPts val="0"/>
              </a:spcAft>
              <a:buFontTx/>
              <a:buChar char="-"/>
            </a:pPr>
            <a:r>
              <a:rPr lang="en-US" dirty="0"/>
              <a:t>You can use a notebook as an experimentation environment for yourself. For example, it may make sense to keep a notebook file out of version control to just play around with things before you set them into stone and put them into your more permanent code. This can be a good way to figure things out. However, the resulting notebooks tend to be messy and hard to read / understand so it’s often not a good idea to put them into the project proper.</a:t>
            </a:r>
          </a:p>
          <a:p>
            <a:pPr marL="171450" lvl="0" indent="-171450" algn="l" rtl="0">
              <a:spcBef>
                <a:spcPts val="0"/>
              </a:spcBef>
              <a:spcAft>
                <a:spcPts val="0"/>
              </a:spcAft>
              <a:buFontTx/>
              <a:buChar char="-"/>
            </a:pPr>
            <a:r>
              <a:rPr lang="en-US" dirty="0"/>
              <a:t>You can use notebooks as a communication tool. This is making extensive use of their markup capabilities to essentially write an essay that is complemented with source code. Your audience may vary. Maybe you want to document a decision for your project team. Maybe you want to report a result to your customer. Or maybe you want to document an experiment for a research paper. Or maybe you want to teach a machine learning method to someone. </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This last point is why so many online tutorials rely on notebooks. It’s an easy communication tool for teaching. It’s also why the example project contains a few more notebooks than would maybe be necessary: they are a better way to communicate certain information to you than documented source code or slides. </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713827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Setting up notebooks cleanly can be a bit tricky. Generally, what I recommend is to set up an environment in which you can easily edit and run traditional Python files as well as notebooks. This way you get a coherent programming environment for your whole project.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One IDE that does this well is </a:t>
            </a:r>
            <a:r>
              <a:rPr lang="en-US" dirty="0" err="1"/>
              <a:t>VSCode</a:t>
            </a:r>
            <a:r>
              <a:rPr lang="en-US" dirty="0"/>
              <a:t>. It has plugins for Python files and Jupiter notebook and can be made to use the same Python environment for both. Essentially, you can create a virtual environment, install all of your libraries in it and then use it for both your normal python and your notebook executions and always be certain to use the correct versions of your libraries.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Deepnote</a:t>
            </a:r>
            <a:r>
              <a:rPr lang="en-US" dirty="0"/>
              <a:t> is a good online alternative to </a:t>
            </a:r>
            <a:r>
              <a:rPr lang="en-US" dirty="0" err="1"/>
              <a:t>VSCode</a:t>
            </a:r>
            <a:r>
              <a:rPr lang="en-US" dirty="0"/>
              <a:t>. This is an online environment that lets you edit and execute Python files and Jupiter notebooks. It comes with a generous teaching plan that gives you access to a cloud server that should be sufficient for small-scale machine learning projects.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you use notebooks, you may have to do some extra work to be able to import your Python files. The default working directory of a notebook is the folder it is placed in. If your notebook is in your project root folder, this should work well. If have decided to have a different structure – maybe a dedicated notebook folder, like our example project, then you will have to work a bit. You can find example code at the beginning of each of our projects that automatically sets the working directory to the correct folder.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Notebooks also are compatible with version control now (this used to be somewhat of an issue). You can do all of your usual git operations on notebooks. The only thing you need to be aware of is that the output is also in version control. This means if you rerun the notebook it will think there is an update that could be committed. It’s easy to clutter your git repository by committing the same output of running the same cells at different times. Be mindful of that and only commit notebooks if they have intentional changes.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67669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40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selecting your dataset, the next step is exploring it. Your goal here is to understand your data and its structure, properties and quality. This will give you some points that will need addressing during data processing or that may have an influence on the machine learning.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“How” depends on your data. This is essentially Data Science and will depend a lot on which domain you are working with.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our example, we have images and a very simple tabular dataset. To see how we explored this dataset, please refer to </a:t>
            </a:r>
            <a:r>
              <a:rPr lang="en-US" i="1" dirty="0" err="1"/>
              <a:t>data_exploration.ipynb</a:t>
            </a:r>
            <a:r>
              <a:rPr lang="en-US" i="1" dirty="0"/>
              <a:t>.</a:t>
            </a:r>
            <a:endParaRPr i="1" dirty="0"/>
          </a:p>
        </p:txBody>
      </p:sp>
    </p:spTree>
    <p:extLst>
      <p:ext uri="{BB962C8B-B14F-4D97-AF65-F5344CB8AC3E}">
        <p14:creationId xmlns:p14="http://schemas.microsoft.com/office/powerpoint/2010/main" val="880794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we’ve looked into our first notebook, let’s talk a bit about how to write a good notebook.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refers to the second use case for a notebook, where you try to communicate something to an audience. Essentially, you should regard your notebook as an essay or text. You should state the purpose and goals of the notebook clearly in the beginning and circle back to them by the end. The source code in this type notebook is there to support your text – by producing results or providing mini-experiments the reader can carry out.  Remember that you write for an audience. Make sure that you’re writing in a way they can understand.</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809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One thing that you will have seen in the notebook is that the example project contains a class </a:t>
            </a:r>
            <a:r>
              <a:rPr lang="en-US" i="1" dirty="0"/>
              <a:t>Dataset</a:t>
            </a:r>
            <a:r>
              <a:rPr lang="en-US" dirty="0"/>
              <a:t> that handles download and storage of data. This is a good convention to follow in a machine learning project. You will likely accumulate quite some code related to downloading data, restructuring it, </a:t>
            </a:r>
            <a:r>
              <a:rPr lang="en-US" dirty="0" err="1"/>
              <a:t>analysing</a:t>
            </a:r>
            <a:r>
              <a:rPr lang="en-US" dirty="0"/>
              <a:t> it etc. It usually is a good idea to modularize this code into Python files to remove some clutter from your notebooks.  This also has the added benefit of not having to repeat this code if you have multiple notebooks.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Our </a:t>
            </a:r>
            <a:r>
              <a:rPr lang="en-US" i="1" dirty="0"/>
              <a:t>Dataset</a:t>
            </a:r>
            <a:r>
              <a:rPr lang="en-US" dirty="0"/>
              <a:t> class in particular abstracts from the location of our data. It knows where it can download the dataset and will do the first time it is requested. Afterwards it will be stored in the project folder for quicker access. From point of view of our notebook, this was transparent. We just created the Dataset and asked it for data. A similar functionality will be available for the prepared data we will create in a alter step.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a best practice that you may also encounter if you use some of the more well-maintained datasets, such as the MNIST dataset. This dataset is imported as a module and works similarly by providing the data via a Python interface that takes care of downloading and storing data.</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630880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3836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exploring our dataset, it is time for the next step: Data preparation.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During this step we prepare our data to create the direct input of the machine learning model. In the case of our supervised example, we want to create the X dataset containing all features and the y dataset, containing labels.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How is this done? It’s data science again. Again, the actual methods strongly depend on your problem. An example for our </a:t>
            </a:r>
            <a:r>
              <a:rPr lang="en-US" dirty="0" err="1"/>
              <a:t>Pokemon</a:t>
            </a:r>
            <a:r>
              <a:rPr lang="en-US" dirty="0"/>
              <a:t> classification can be seen in </a:t>
            </a:r>
            <a:r>
              <a:rPr lang="en-US" i="1" dirty="0" err="1"/>
              <a:t>data_processing.ipynb</a:t>
            </a:r>
            <a:r>
              <a:rPr lang="en-US" dirty="0"/>
              <a:t>.</a:t>
            </a:r>
            <a:endParaRPr dirty="0"/>
          </a:p>
        </p:txBody>
      </p:sp>
    </p:spTree>
    <p:extLst>
      <p:ext uri="{BB962C8B-B14F-4D97-AF65-F5344CB8AC3E}">
        <p14:creationId xmlns:p14="http://schemas.microsoft.com/office/powerpoint/2010/main" val="1675895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 a methodological side, it is often a good idea to separate your code for data processing and learning into different files (or at least notebooks). </a:t>
            </a:r>
          </a:p>
          <a:p>
            <a:pPr marL="0" lvl="0" indent="0" algn="l" rtl="0">
              <a:spcBef>
                <a:spcPts val="0"/>
              </a:spcBef>
              <a:spcAft>
                <a:spcPts val="0"/>
              </a:spcAft>
              <a:buNone/>
            </a:pPr>
            <a:r>
              <a:rPr lang="en-US" dirty="0"/>
              <a:t>As you will see later, learning may be done multiple times for different experiments. Preparing data once and then storing it for easy access can declutter your experiments a lot.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indicated earlier, our Dataset class is helpful yet again as it also manages storing and loading the prepared data.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00570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Take a minute and reflect on these statements? Do you agree with them? Why could someone believe them? What issues could be caused by following them?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Of course, Machine Learning is not only three lines of code. It is true that machine learning models can be instantiated and learned in very few lines of code thanks to powerful libraries like </a:t>
            </a:r>
            <a:r>
              <a:rPr lang="en-US" dirty="0" err="1"/>
              <a:t>Tensorflow</a:t>
            </a:r>
            <a:r>
              <a:rPr lang="en-US" dirty="0"/>
              <a:t> and </a:t>
            </a:r>
            <a:r>
              <a:rPr lang="en-US" dirty="0" err="1"/>
              <a:t>Keras</a:t>
            </a:r>
            <a:r>
              <a:rPr lang="en-US" dirty="0"/>
              <a:t>. However, even with these libraries, the process of machine learning is often a lot more involved than just running a model. We need to explore and prepare data. Compare different models against each other. Define a good training and test setup. Find the right Hyper Parameters. And, of course, use the model after training it. While the code to instantiate and learn a model can be straightforward, the software system and processes that it is embedded in can by far from simple.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you look up Machine Learning examples, you usually get a neat notebook containing all the steps of the example. That is one of the things notebooks are good for: creating a descriptive document that is integrated with code. However, that does not mean that all machine learning needs to be done in notebook environments or that notebooks can’t be complemented with normal python modules. Machine learning works perfectly well outside of a notebook environment. Defining a notebook should be an active choice with a specific goal in mind and not a default because “this is what Machine Learners do”.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Indeed, machine learning projects quickly exceed the scope that can comfortably be kept and presented in a single notebook. This is where you should naturally split up your code among different files, just the way you do with normal programming projects. And of course, once you have a project, you should aim to make it as readable and maintainable as possible. That’s where good software engineering practices, like clean code and automated testing come in. </a:t>
            </a:r>
          </a:p>
        </p:txBody>
      </p:sp>
    </p:spTree>
    <p:extLst>
      <p:ext uri="{BB962C8B-B14F-4D97-AF65-F5344CB8AC3E}">
        <p14:creationId xmlns:p14="http://schemas.microsoft.com/office/powerpoint/2010/main" val="2646422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One more sidenote is that Machine Learning is not always a linear process. These slides may make it seem like data set selection, data exploration and data preparation are consecutive steps. In reality, they are often more iterative. For example, you may explore a dataset as part of the selection process.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is a good example of this in our running example. During model selection, we noted that neural networks perform significantly better if we invert the image colors beforehand. After noting this, we went back and made this a part of the data processing notebook. </a:t>
            </a:r>
          </a:p>
        </p:txBody>
      </p:sp>
    </p:spTree>
    <p:extLst>
      <p:ext uri="{BB962C8B-B14F-4D97-AF65-F5344CB8AC3E}">
        <p14:creationId xmlns:p14="http://schemas.microsoft.com/office/powerpoint/2010/main" val="4256114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3311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 have our data to learn from, it’s time to define the machine learning problem. There are a few things you should decide on now:</a:t>
            </a:r>
          </a:p>
          <a:p>
            <a:pPr marL="171450" lvl="0" indent="-171450" algn="l" rtl="0">
              <a:spcBef>
                <a:spcPts val="0"/>
              </a:spcBef>
              <a:spcAft>
                <a:spcPts val="0"/>
              </a:spcAft>
              <a:buFontTx/>
              <a:buChar char="-"/>
            </a:pPr>
            <a:r>
              <a:rPr lang="en-US" dirty="0"/>
              <a:t>Type of machine learning: Is it supervised or unsupervised? Regression or classification? This will likely be obvious from the project goal.</a:t>
            </a:r>
          </a:p>
          <a:p>
            <a:pPr marL="171450" lvl="0" indent="-171450" algn="l" rtl="0">
              <a:spcBef>
                <a:spcPts val="0"/>
              </a:spcBef>
              <a:spcAft>
                <a:spcPts val="0"/>
              </a:spcAft>
              <a:buFontTx/>
              <a:buChar char="-"/>
            </a:pPr>
            <a:r>
              <a:rPr lang="en-US" dirty="0"/>
              <a:t>Data Signature: Which data do you have as input to your model? What type of output do you expect?</a:t>
            </a:r>
          </a:p>
          <a:p>
            <a:pPr marL="171450" lvl="0" indent="-171450" algn="l" rtl="0">
              <a:spcBef>
                <a:spcPts val="0"/>
              </a:spcBef>
              <a:spcAft>
                <a:spcPts val="0"/>
              </a:spcAft>
              <a:buFontTx/>
              <a:buChar char="-"/>
            </a:pPr>
            <a:r>
              <a:rPr lang="en-US" dirty="0"/>
              <a:t>Success Metrics: Which metric will you use to measure your model?</a:t>
            </a:r>
          </a:p>
          <a:p>
            <a:pPr marL="171450" lvl="0" indent="-171450" algn="l" rtl="0">
              <a:spcBef>
                <a:spcPts val="0"/>
              </a:spcBef>
              <a:spcAft>
                <a:spcPts val="0"/>
              </a:spcAft>
              <a:buFontTx/>
              <a:buChar char="-"/>
            </a:pPr>
            <a:r>
              <a:rPr lang="en-US" dirty="0"/>
              <a:t>Benchmarks: What is your benchmark for success? Do you have some simple method / model that you want to beat? Is there a certain value of your success metric that you really want to reach?</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It is a good idea to write these down formally before you continue with finding a machine learning model. It will give you an impartial measure of your goals unbiased by the experience of seeing your models in action.</a:t>
            </a:r>
          </a:p>
        </p:txBody>
      </p:sp>
    </p:spTree>
    <p:extLst>
      <p:ext uri="{BB962C8B-B14F-4D97-AF65-F5344CB8AC3E}">
        <p14:creationId xmlns:p14="http://schemas.microsoft.com/office/powerpoint/2010/main" val="3758990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apply this to our running example: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learning type is a Multi-Label Classification. We have a classification problem where each Pokémon can have one or more types.  The data signature of this problem contains images of dimension (120,120,3) as input and a vector of class predictions as output. There are 18 Pokémon types, so the output vector has a length of 18.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Several success metrics can be chosen for a multi-label classification:</a:t>
            </a:r>
          </a:p>
          <a:p>
            <a:pPr marL="171450" lvl="0" indent="-171450" algn="l" rtl="0">
              <a:spcBef>
                <a:spcPts val="0"/>
              </a:spcBef>
              <a:spcAft>
                <a:spcPts val="0"/>
              </a:spcAft>
              <a:buFontTx/>
              <a:buChar char="-"/>
            </a:pPr>
            <a:r>
              <a:rPr lang="en-US" dirty="0"/>
              <a:t>Subset Accuracy represents the percentage of Pokémon have been guessed correctly. This metric is fairly harsh – it does not reward </a:t>
            </a:r>
            <a:r>
              <a:rPr lang="en-US" dirty="0" err="1"/>
              <a:t>parial</a:t>
            </a:r>
            <a:r>
              <a:rPr lang="en-US" dirty="0"/>
              <a:t> or close guesses.</a:t>
            </a:r>
          </a:p>
          <a:p>
            <a:pPr marL="171450" lvl="0" indent="-171450" algn="l" rtl="0">
              <a:spcBef>
                <a:spcPts val="0"/>
              </a:spcBef>
              <a:spcAft>
                <a:spcPts val="0"/>
              </a:spcAft>
              <a:buFontTx/>
              <a:buChar char="-"/>
            </a:pPr>
            <a:r>
              <a:rPr lang="en-US" dirty="0"/>
              <a:t>The Hamming Score is a more lenient metric. It counts the relation between correct guesses and overall guesses and classes per sample. </a:t>
            </a:r>
          </a:p>
          <a:p>
            <a:pPr marL="171450" lvl="0" indent="-171450" algn="l" rtl="0">
              <a:spcBef>
                <a:spcPts val="0"/>
              </a:spcBef>
              <a:spcAft>
                <a:spcPts val="0"/>
              </a:spcAft>
              <a:buFontTx/>
              <a:buChar char="-"/>
            </a:pPr>
            <a:r>
              <a:rPr lang="en-US" dirty="0"/>
              <a:t>The F1 score is defined for binary classification. We can extend it to the multi-label classification problem by applying it to each individual label and then averaging.</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We have selected the Hamming Score as our primary metric. We will use this during experiments to detect which models perform better. Subset Accuracy ad F1 scores will be checked when evaluating the final model.  The F1 score will not be averaged. Instead, we will apply it to each class to get a feeling for how well that class is predicted.</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There are two natural benchmarks that we want to beat: Guessing Randomly and always guessing the class with the highest occurrence in our data. If we beat these two benchmarks, we can claim to have learned some meaningful patterns. However, being more meaningful than random with 18 classes is not a highly accurate result. We hope to beat these. scores by a good margin. </a:t>
            </a:r>
          </a:p>
          <a:p>
            <a:pPr marL="0" lvl="0" indent="0" algn="l" rtl="0">
              <a:spcBef>
                <a:spcPts val="0"/>
              </a:spcBef>
              <a:spcAft>
                <a:spcPts val="0"/>
              </a:spcAft>
              <a:buFontTx/>
              <a:buNone/>
            </a:pPr>
            <a:r>
              <a:rPr lang="en-US" dirty="0"/>
              <a:t>A very good result would be close to 1 in hamming score. Due to the small size of the data set we do not think this is realistic. We would be happy with a hamming score of between 0.5 and 0.8. </a:t>
            </a:r>
          </a:p>
        </p:txBody>
      </p:sp>
    </p:spTree>
    <p:extLst>
      <p:ext uri="{BB962C8B-B14F-4D97-AF65-F5344CB8AC3E}">
        <p14:creationId xmlns:p14="http://schemas.microsoft.com/office/powerpoint/2010/main" val="2586366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3338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0044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59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goal of this learning unit is to help you make the transition from that introductory machine learning project in one single notebook to a more complex project.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will look at this from two complementing sides:</a:t>
            </a:r>
          </a:p>
          <a:p>
            <a:pPr marL="171450" lvl="0" indent="-171450" algn="l" rtl="0">
              <a:spcBef>
                <a:spcPts val="0"/>
              </a:spcBef>
              <a:spcAft>
                <a:spcPts val="0"/>
              </a:spcAft>
              <a:buFontTx/>
              <a:buChar char="-"/>
            </a:pPr>
            <a:r>
              <a:rPr lang="en-US" dirty="0"/>
              <a:t>Clean Methods: this means applying clean methodology to your machine learning experiments. It involves all activities of the machine learning engineer, like problem formulation, model selection, hyper-parameter selection, and evaluation. A lot of this is going to involve defining executing and documenting experiments. </a:t>
            </a:r>
          </a:p>
          <a:p>
            <a:pPr marL="171450" lvl="0" indent="-171450" algn="l" rtl="0">
              <a:spcBef>
                <a:spcPts val="0"/>
              </a:spcBef>
              <a:spcAft>
                <a:spcPts val="0"/>
              </a:spcAft>
              <a:buFontTx/>
              <a:buChar char="-"/>
            </a:pPr>
            <a:r>
              <a:rPr lang="en-US" dirty="0"/>
              <a:t>Clean Projects: this means having a machine learning project that is easy to understand and maintain. It focuses on best practices in software engineering, such as clean code, automates testing, version control, etc. and how they apply to machine learning projects.</a:t>
            </a:r>
          </a:p>
        </p:txBody>
      </p:sp>
    </p:spTree>
    <p:extLst>
      <p:ext uri="{BB962C8B-B14F-4D97-AF65-F5344CB8AC3E}">
        <p14:creationId xmlns:p14="http://schemas.microsoft.com/office/powerpoint/2010/main" val="176573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a few other organizational notes you should be aware of.</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project will be based on a running example. Based on a high-level goal, we will search for datasets, evaluate different models, select hyper parameters and evaluate our resulting model. </a:t>
            </a:r>
          </a:p>
          <a:p>
            <a:pPr marL="0" lvl="0" indent="0" algn="l" rtl="0">
              <a:spcBef>
                <a:spcPts val="0"/>
              </a:spcBef>
              <a:spcAft>
                <a:spcPts val="0"/>
              </a:spcAft>
              <a:buNone/>
            </a:pPr>
            <a:r>
              <a:rPr lang="en-US" dirty="0"/>
              <a:t>This is implemented in the linked git repository. Besides serving as a running example, this repository has been created as a resource for you to refer to. We will introduce the example later. </a:t>
            </a:r>
          </a:p>
          <a:p>
            <a:pPr marL="0" lvl="0" indent="0" algn="l" rtl="0">
              <a:spcBef>
                <a:spcPts val="0"/>
              </a:spcBef>
              <a:spcAft>
                <a:spcPts val="0"/>
              </a:spcAft>
              <a:buNone/>
            </a:pPr>
            <a:r>
              <a:rPr lang="en-US" dirty="0"/>
              <a:t>While looking through the project, you should be aware that we designed this project with the goal to be a good learning resource. This of course has influenced the design of the project. For example, some parts are a bit over-explained and contain more comments than strictly necessary.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learning unit will contain some mandatory homework. The homework will be light touch (two to four hours maximum) and will be required so we all are on the same page in our discussions.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learning unit has been designed to focus on best practices surrounding machine learning. We will not focus on specific models, the mathematics behind them or libraries you can use. There are good learning resources out there for these and you should pick whichever fit the problem you intend to solve. </a:t>
            </a:r>
          </a:p>
        </p:txBody>
      </p:sp>
    </p:spTree>
    <p:extLst>
      <p:ext uri="{BB962C8B-B14F-4D97-AF65-F5344CB8AC3E}">
        <p14:creationId xmlns:p14="http://schemas.microsoft.com/office/powerpoint/2010/main" val="10680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learning unit is split into three Sessions.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Session 1 we will lay the groundwork. We will start out with a goal, search for datasets, and explore and process the found dataset. At the end of this session we will have data and a good idea of what machine learning problem we want to solve. On the clean project side, we will focus on how a machine learning project can be set up and how machine learning files interact with standard Python processes.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Session 2 will focus on experimentation. We will select a model and find appropriate hyper-parameters for it. We will do this in three separate experiments, which illustrate three types of experiments you may come across while doing machine learning. On the clean project side, we will talk about how to plan and document experiments.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Session 3 will focus on evaluation of results and utilization of the resulting model. We will talk about how we can evaluate and interpret our model and how we can store and use the result of our learning in other software applications.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1044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5436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start with our example project. The problem we want to solve is Pokémon classification.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More specifically, we would like to be able to identify the type of a Pokémon based on its image.  </a:t>
            </a:r>
          </a:p>
          <a:p>
            <a:pPr marL="0" lvl="0" indent="0" algn="l" rtl="0">
              <a:spcBef>
                <a:spcPts val="0"/>
              </a:spcBef>
              <a:spcAft>
                <a:spcPts val="0"/>
              </a:spcAft>
              <a:buNone/>
            </a:pPr>
            <a:r>
              <a:rPr lang="en-US" dirty="0"/>
              <a:t>Here, we should note that a Pokémon can have more than one type. </a:t>
            </a:r>
          </a:p>
        </p:txBody>
      </p:sp>
    </p:spTree>
    <p:extLst>
      <p:ext uri="{BB962C8B-B14F-4D97-AF65-F5344CB8AC3E}">
        <p14:creationId xmlns:p14="http://schemas.microsoft.com/office/powerpoint/2010/main" val="1396466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first thing you should do when having your goal, is search for datasets. Data is the most crucial part of Machine Learning. As the saying goas: Garbage in -&gt; Garbage out. Without good data, you won’t be able to learn a good model.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our running example, we want a dataset that fulfills the following requirements:</a:t>
            </a:r>
          </a:p>
          <a:p>
            <a:pPr marL="171450" lvl="0" indent="-171450" algn="l" rtl="0">
              <a:spcBef>
                <a:spcPts val="0"/>
              </a:spcBef>
              <a:spcAft>
                <a:spcPts val="0"/>
              </a:spcAft>
              <a:buFontTx/>
              <a:buChar char="-"/>
            </a:pPr>
            <a:r>
              <a:rPr lang="en-US" dirty="0"/>
              <a:t>A high number of Pokémon should be represented in the dataset. </a:t>
            </a:r>
          </a:p>
          <a:p>
            <a:pPr marL="171450" lvl="0" indent="-171450" algn="l" rtl="0">
              <a:spcBef>
                <a:spcPts val="0"/>
              </a:spcBef>
              <a:spcAft>
                <a:spcPts val="0"/>
              </a:spcAft>
              <a:buFontTx/>
              <a:buChar char="-"/>
            </a:pPr>
            <a:r>
              <a:rPr lang="en-US" dirty="0"/>
              <a:t>The dataset should contain information about Pokémon types.</a:t>
            </a:r>
          </a:p>
          <a:p>
            <a:pPr marL="171450" lvl="0" indent="-171450" algn="l" rtl="0">
              <a:spcBef>
                <a:spcPts val="0"/>
              </a:spcBef>
              <a:spcAft>
                <a:spcPts val="0"/>
              </a:spcAft>
              <a:buFontTx/>
              <a:buChar char="-"/>
            </a:pPr>
            <a:r>
              <a:rPr lang="en-US" dirty="0"/>
              <a:t>The dataset should contain images for each Pokémon. The more the better. </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We found four different datasets. There are quite a few more, but this is one of the places where take the liberty of not being through because our main goal is to build an example for teaching. Of the four datasets, only one the one from </a:t>
            </a:r>
            <a:r>
              <a:rPr lang="en-US" dirty="0" err="1"/>
              <a:t>Vishalsubbiah</a:t>
            </a:r>
            <a:r>
              <a:rPr lang="en-US" dirty="0"/>
              <a:t> has type labels and images. With this reasoning, we choose this dataset. Unfortunately, it only has one image per Pokémon, which is not optimal.</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From the table of collected data, we can also see that…</a:t>
            </a:r>
          </a:p>
          <a:p>
            <a:pPr marL="171450" lvl="0" indent="-171450" algn="l" rtl="0">
              <a:spcBef>
                <a:spcPts val="0"/>
              </a:spcBef>
              <a:spcAft>
                <a:spcPts val="0"/>
              </a:spcAft>
              <a:buFontTx/>
              <a:buChar char="-"/>
            </a:pPr>
            <a:r>
              <a:rPr lang="en-US" dirty="0"/>
              <a:t>At least1044 Pokémon exist, meaning our chosen dataset likely doesn’t contain all generations of Pokémon. </a:t>
            </a:r>
          </a:p>
          <a:p>
            <a:pPr marL="171450" lvl="0" indent="-171450" algn="l" rtl="0">
              <a:spcBef>
                <a:spcPts val="0"/>
              </a:spcBef>
              <a:spcAft>
                <a:spcPts val="0"/>
              </a:spcAft>
              <a:buFontTx/>
              <a:buChar char="-"/>
            </a:pPr>
            <a:r>
              <a:rPr lang="en-US" dirty="0"/>
              <a:t>There is a dataset with more images per Pokémon. While it only covers a small number of Pokémon, this may be an option to get more image for training data. </a:t>
            </a:r>
          </a:p>
          <a:p>
            <a:pPr marL="0" lvl="0" indent="0" algn="l" rtl="0">
              <a:spcBef>
                <a:spcPts val="0"/>
              </a:spcBef>
              <a:spcAft>
                <a:spcPts val="0"/>
              </a:spcAft>
              <a:buFontTx/>
              <a:buNone/>
            </a:pPr>
            <a:endParaRPr lang="en-US" dirty="0"/>
          </a:p>
        </p:txBody>
      </p:sp>
    </p:spTree>
    <p:extLst>
      <p:ext uri="{BB962C8B-B14F-4D97-AF65-F5344CB8AC3E}">
        <p14:creationId xmlns:p14="http://schemas.microsoft.com/office/powerpoint/2010/main" val="3162733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Unless you have a project that is already tied to a data source, you will have to find good data yourself. Even if you have good data sources, you often can complement them with other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Before you start the search, you should think about and note down your requirements. These should generally be based on what information should be contained in the dataset and which resolution / quantity it should exhibit. At this stage it is not important for the data to be in the right format. You will do Data analysis and processing anyway.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After you have defined your criteria, it is time to search. It is a good idea to keep track of all datasets you have seen before in a table evaluating your requirements. This gives you an overview later.  It can be a good idea to also include datasets that don’t fulfill all requirements. On the one hand, this means you can avoid looking at the same dataset twice (more likely to happen if there are a lot of datasets or multiple team members doing the each). On the other hand, you could end up in a situation in which you need to synthesize two datasets and merge them. It’s good to know your options early.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Extracting the criteria may require some more detailed analysis. Don’t be afraid to already load them into a notebook and play around with them if you can’t find all details on their website.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After collecting datasets, you apply your criteria and select the best one / best ones. You should reflect on your choice. Is it perfect? Do you see weaknesses that you need to keep an eye on and are there possible solutions that you could try?</a:t>
            </a:r>
          </a:p>
        </p:txBody>
      </p:sp>
    </p:spTree>
    <p:extLst>
      <p:ext uri="{BB962C8B-B14F-4D97-AF65-F5344CB8AC3E}">
        <p14:creationId xmlns:p14="http://schemas.microsoft.com/office/powerpoint/2010/main" val="3563977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frank-trollmann/machine-learning_exsample-projec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lantian773030/pokemonclassifica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kaggle.com/datasets/vishalsubbiah/pokemon-images-and-types?select=pokemon.csv" TargetMode="External"/><Relationship Id="rId5" Type="http://schemas.openxmlformats.org/officeDocument/2006/relationships/hyperlink" Target="https://zenodo.org/record/4661775#.Y7bkLHbMKUk" TargetMode="External"/><Relationship Id="rId4" Type="http://schemas.openxmlformats.org/officeDocument/2006/relationships/hyperlink" Target="https://www.kaggle.com/datasets/rounakbanik/pokemo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Complex Machine Learning Projects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Part 1: Machine Learning, I choose you!</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Setting up the project</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How do you set up a normal software project?</a:t>
            </a:r>
          </a:p>
          <a:p>
            <a:pPr>
              <a:buClr>
                <a:srgbClr val="72AF2F"/>
              </a:buClr>
            </a:pPr>
            <a:r>
              <a:rPr lang="en-US" sz="2000" dirty="0">
                <a:solidFill>
                  <a:srgbClr val="72AF2F"/>
                </a:solidFill>
              </a:rPr>
              <a:t>Version Control, Issue Tracking, Project Management</a:t>
            </a:r>
          </a:p>
          <a:p>
            <a:pPr>
              <a:buClr>
                <a:srgbClr val="72AF2F"/>
              </a:buClr>
            </a:pPr>
            <a:r>
              <a:rPr lang="en-US" sz="2000" dirty="0">
                <a:solidFill>
                  <a:srgbClr val="72AF2F"/>
                </a:solidFill>
              </a:rPr>
              <a:t>Folder Structure, Clean Code Conventions, Tests</a:t>
            </a:r>
          </a:p>
          <a:p>
            <a:pPr>
              <a:buClr>
                <a:srgbClr val="72AF2F"/>
              </a:buClr>
            </a:pPr>
            <a:r>
              <a:rPr lang="en-US" sz="2000" dirty="0">
                <a:solidFill>
                  <a:srgbClr val="72AF2F"/>
                </a:solidFill>
              </a:rPr>
              <a:t>Tech Choices, Readme, </a:t>
            </a:r>
            <a:r>
              <a:rPr lang="en-US" sz="2000" dirty="0" err="1">
                <a:solidFill>
                  <a:srgbClr val="72AF2F"/>
                </a:solidFill>
              </a:rPr>
              <a:t>Venv</a:t>
            </a:r>
            <a:endParaRPr lang="en-US" sz="2000" dirty="0">
              <a:solidFill>
                <a:srgbClr val="72AF2F"/>
              </a:solidFill>
            </a:endParaRPr>
          </a:p>
          <a:p>
            <a:endParaRPr lang="en-US" sz="2000" dirty="0">
              <a:solidFill>
                <a:srgbClr val="72AF2F"/>
              </a:solidFill>
            </a:endParaRPr>
          </a:p>
          <a:p>
            <a:pPr marL="114300" indent="0">
              <a:buNone/>
            </a:pPr>
            <a:r>
              <a:rPr lang="en-US" sz="2000" dirty="0">
                <a:solidFill>
                  <a:srgbClr val="72AF2F"/>
                </a:solidFill>
              </a:rPr>
              <a:t>	  </a:t>
            </a:r>
            <a:r>
              <a:rPr lang="en-US" sz="2200" dirty="0">
                <a:solidFill>
                  <a:srgbClr val="72AF2F"/>
                </a:solidFill>
              </a:rPr>
              <a:t>All of these apply to a machine learning project as well.</a:t>
            </a:r>
          </a:p>
          <a:p>
            <a:pPr marL="1074738" indent="266700">
              <a:buClr>
                <a:srgbClr val="72AF2F"/>
              </a:buClr>
            </a:pPr>
            <a:r>
              <a:rPr lang="en-US" sz="2000" dirty="0">
                <a:solidFill>
                  <a:srgbClr val="72AF2F"/>
                </a:solidFill>
              </a:rPr>
              <a:t>The project we use in this learning unit is an example.</a:t>
            </a:r>
          </a:p>
          <a:p>
            <a:pPr marL="114300" indent="0">
              <a:buNone/>
            </a:pPr>
            <a:endParaRPr lang="en-US" sz="2200" dirty="0">
              <a:solidFill>
                <a:srgbClr val="72AF2F"/>
              </a:solidFill>
            </a:endParaRPr>
          </a:p>
          <a:p>
            <a:endParaRPr lang="en-US" sz="2000" dirty="0">
              <a:solidFill>
                <a:srgbClr val="72AF2F"/>
              </a:solidFill>
            </a:endParaRPr>
          </a:p>
        </p:txBody>
      </p:sp>
    </p:spTree>
    <p:extLst>
      <p:ext uri="{BB962C8B-B14F-4D97-AF65-F5344CB8AC3E}">
        <p14:creationId xmlns:p14="http://schemas.microsoft.com/office/powerpoint/2010/main" val="12014344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To notebook or not to notebook?</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What is a notebook?</a:t>
            </a:r>
          </a:p>
          <a:p>
            <a:pPr>
              <a:buClr>
                <a:srgbClr val="72AF2F"/>
              </a:buClr>
            </a:pPr>
            <a:r>
              <a:rPr lang="en-US" sz="2000" dirty="0">
                <a:solidFill>
                  <a:srgbClr val="72AF2F"/>
                </a:solidFill>
              </a:rPr>
              <a:t>executable code snippets</a:t>
            </a:r>
          </a:p>
          <a:p>
            <a:pPr>
              <a:buClr>
                <a:srgbClr val="72AF2F"/>
              </a:buClr>
            </a:pPr>
            <a:r>
              <a:rPr lang="en-US" sz="2000" dirty="0">
                <a:solidFill>
                  <a:srgbClr val="72AF2F"/>
                </a:solidFill>
              </a:rPr>
              <a:t>markdown</a:t>
            </a:r>
          </a:p>
          <a:p>
            <a:pPr>
              <a:buClr>
                <a:srgbClr val="72AF2F"/>
              </a:buClr>
            </a:pPr>
            <a:r>
              <a:rPr lang="en-US" sz="2000" dirty="0">
                <a:solidFill>
                  <a:srgbClr val="72AF2F"/>
                </a:solidFill>
              </a:rPr>
              <a:t>rich output</a:t>
            </a:r>
          </a:p>
          <a:p>
            <a:pPr marL="114300" indent="0">
              <a:buNone/>
            </a:pPr>
            <a:endParaRPr lang="en-US" sz="2000" dirty="0">
              <a:solidFill>
                <a:srgbClr val="72AF2F"/>
              </a:solidFill>
            </a:endParaRPr>
          </a:p>
          <a:p>
            <a:pPr marL="114300" indent="0">
              <a:buNone/>
            </a:pPr>
            <a:r>
              <a:rPr lang="en-US" sz="2200" dirty="0">
                <a:solidFill>
                  <a:srgbClr val="72AF2F"/>
                </a:solidFill>
              </a:rPr>
              <a:t>	  When is a notebook appropriate?</a:t>
            </a:r>
          </a:p>
          <a:p>
            <a:pPr marL="1531938" indent="-457200">
              <a:buClr>
                <a:srgbClr val="72AF2F"/>
              </a:buClr>
              <a:buFont typeface="+mj-lt"/>
              <a:buAutoNum type="arabicPeriod"/>
            </a:pPr>
            <a:r>
              <a:rPr lang="en-US" sz="2000" dirty="0">
                <a:solidFill>
                  <a:srgbClr val="72AF2F"/>
                </a:solidFill>
              </a:rPr>
              <a:t>You want to play around and experiment</a:t>
            </a:r>
          </a:p>
          <a:p>
            <a:pPr marL="1531938" indent="-457200">
              <a:buClr>
                <a:srgbClr val="72AF2F"/>
              </a:buClr>
              <a:buFont typeface="+mj-lt"/>
              <a:buAutoNum type="arabicPeriod"/>
            </a:pPr>
            <a:r>
              <a:rPr lang="en-US" sz="2000" dirty="0">
                <a:solidFill>
                  <a:srgbClr val="72AF2F"/>
                </a:solidFill>
              </a:rPr>
              <a:t>You want to convey reasoning and results to an audience</a:t>
            </a:r>
          </a:p>
          <a:p>
            <a:pPr marL="1989138" lvl="1" indent="-457200">
              <a:spcBef>
                <a:spcPts val="0"/>
              </a:spcBef>
              <a:buClr>
                <a:srgbClr val="72AF2F"/>
              </a:buClr>
            </a:pPr>
            <a:r>
              <a:rPr lang="en-US" sz="1600" dirty="0">
                <a:solidFill>
                  <a:srgbClr val="72AF2F"/>
                </a:solidFill>
              </a:rPr>
              <a:t>Your customer, your project team, fellow researchers, your teacher …</a:t>
            </a:r>
          </a:p>
          <a:p>
            <a:pPr marL="1531938" indent="-457200">
              <a:buFont typeface="+mj-lt"/>
              <a:buAutoNum type="arabicPeriod"/>
            </a:pPr>
            <a:endParaRPr lang="en-US" sz="2000" dirty="0">
              <a:solidFill>
                <a:srgbClr val="72AF2F"/>
              </a:solidFill>
            </a:endParaRPr>
          </a:p>
          <a:p>
            <a:pPr marL="571500" indent="-457200">
              <a:buFont typeface="+mj-lt"/>
              <a:buAutoNum type="arabicPeriod"/>
            </a:pPr>
            <a:endParaRPr lang="en-US" sz="2200" dirty="0">
              <a:solidFill>
                <a:srgbClr val="72AF2F"/>
              </a:solidFill>
            </a:endParaRPr>
          </a:p>
          <a:p>
            <a:endParaRPr lang="en-US" sz="2000" dirty="0">
              <a:solidFill>
                <a:srgbClr val="72AF2F"/>
              </a:solidFill>
            </a:endParaRPr>
          </a:p>
        </p:txBody>
      </p:sp>
    </p:spTree>
    <p:extLst>
      <p:ext uri="{BB962C8B-B14F-4D97-AF65-F5344CB8AC3E}">
        <p14:creationId xmlns:p14="http://schemas.microsoft.com/office/powerpoint/2010/main" val="270229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How to set up notebooks cleanly?</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indent="0">
              <a:buNone/>
            </a:pPr>
            <a:r>
              <a:rPr lang="en-US" sz="2400" dirty="0">
                <a:solidFill>
                  <a:srgbClr val="72AF2F"/>
                </a:solidFill>
              </a:rPr>
              <a:t>Use an IDE that can edit both notebooks and normal python</a:t>
            </a:r>
          </a:p>
          <a:p>
            <a:pPr>
              <a:buClr>
                <a:srgbClr val="72AF2F"/>
              </a:buClr>
            </a:pPr>
            <a:r>
              <a:rPr lang="en-US" sz="2000" dirty="0" err="1">
                <a:solidFill>
                  <a:srgbClr val="72AF2F"/>
                </a:solidFill>
              </a:rPr>
              <a:t>VSCode</a:t>
            </a:r>
            <a:r>
              <a:rPr lang="en-US" sz="2000" dirty="0">
                <a:solidFill>
                  <a:srgbClr val="72AF2F"/>
                </a:solidFill>
              </a:rPr>
              <a:t> is highly recommended</a:t>
            </a:r>
          </a:p>
          <a:p>
            <a:pPr>
              <a:buClr>
                <a:srgbClr val="72AF2F"/>
              </a:buClr>
            </a:pPr>
            <a:r>
              <a:rPr lang="en-US" sz="2000" dirty="0" err="1">
                <a:solidFill>
                  <a:srgbClr val="72AF2F"/>
                </a:solidFill>
              </a:rPr>
              <a:t>Deepnote</a:t>
            </a:r>
            <a:r>
              <a:rPr lang="en-US" sz="2000" dirty="0">
                <a:solidFill>
                  <a:srgbClr val="72AF2F"/>
                </a:solidFill>
              </a:rPr>
              <a:t> is a good online alternative.</a:t>
            </a:r>
          </a:p>
          <a:p>
            <a:pPr marL="114300" indent="0">
              <a:buNone/>
            </a:pPr>
            <a:endParaRPr lang="en-US" sz="1000" dirty="0">
              <a:solidFill>
                <a:srgbClr val="72AF2F"/>
              </a:solidFill>
            </a:endParaRPr>
          </a:p>
          <a:p>
            <a:pPr marL="114300" indent="0">
              <a:buNone/>
            </a:pPr>
            <a:r>
              <a:rPr lang="en-US" sz="2200" dirty="0">
                <a:solidFill>
                  <a:srgbClr val="72AF2F"/>
                </a:solidFill>
              </a:rPr>
              <a:t>       Same Python environment for notebooks and normal Python!</a:t>
            </a:r>
          </a:p>
          <a:p>
            <a:pPr marL="1074738" indent="0">
              <a:buNone/>
            </a:pPr>
            <a:endParaRPr lang="en-US" sz="1000" dirty="0">
              <a:solidFill>
                <a:srgbClr val="72AF2F"/>
              </a:solidFill>
            </a:endParaRPr>
          </a:p>
          <a:p>
            <a:pPr marL="1074738" indent="0">
              <a:buNone/>
            </a:pPr>
            <a:r>
              <a:rPr lang="en-US" sz="2200" dirty="0">
                <a:solidFill>
                  <a:srgbClr val="72AF2F"/>
                </a:solidFill>
              </a:rPr>
              <a:t>Adjust Notebook Working directory</a:t>
            </a:r>
          </a:p>
          <a:p>
            <a:pPr marL="1417638">
              <a:buClr>
                <a:srgbClr val="72AF2F"/>
              </a:buClr>
            </a:pPr>
            <a:r>
              <a:rPr lang="en-US" sz="2000" dirty="0">
                <a:solidFill>
                  <a:srgbClr val="72AF2F"/>
                </a:solidFill>
              </a:rPr>
              <a:t>Default =  Notebook location.</a:t>
            </a:r>
          </a:p>
          <a:p>
            <a:pPr marL="1417638">
              <a:buClr>
                <a:srgbClr val="72AF2F"/>
              </a:buClr>
            </a:pPr>
            <a:r>
              <a:rPr lang="en-US" sz="2000" dirty="0">
                <a:solidFill>
                  <a:srgbClr val="72AF2F"/>
                </a:solidFill>
              </a:rPr>
              <a:t>Needs to be root module of your project to find Python files</a:t>
            </a:r>
          </a:p>
          <a:p>
            <a:pPr marL="1074738" indent="0">
              <a:buNone/>
            </a:pPr>
            <a:endParaRPr lang="en-US" sz="2000" dirty="0">
              <a:solidFill>
                <a:srgbClr val="72AF2F"/>
              </a:solidFill>
            </a:endParaRPr>
          </a:p>
          <a:p>
            <a:pPr marL="1074738" indent="-266700">
              <a:buNone/>
            </a:pPr>
            <a:r>
              <a:rPr lang="en-US" sz="2200" dirty="0">
                <a:solidFill>
                  <a:srgbClr val="72AF2F"/>
                </a:solidFill>
              </a:rPr>
              <a:t>Notebooks and Git are only slightly awkward</a:t>
            </a: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001962200"/>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hidden"/>
                                      </p:to>
                                    </p:set>
                                  </p:childTnLst>
                                </p:cTn>
                              </p:par>
                              <p:par>
                                <p:cTn id="47" presetID="42" presetClass="path" presetSubtype="0" accel="50000" decel="50000" fill="hold" nodeType="withEffect">
                                  <p:stCondLst>
                                    <p:cond delay="0"/>
                                  </p:stCondLst>
                                  <p:childTnLst>
                                    <p:animMotion origin="layout" path="M 1.11111E-6 0 L 0.48229 -0.00031 " pathEditMode="relative" rAng="0" ptsTypes="AA">
                                      <p:cBhvr>
                                        <p:cTn id="48"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2: Data Exploration</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557721" y="794373"/>
            <a:ext cx="3147016" cy="369332"/>
          </a:xfrm>
          <a:prstGeom prst="rect">
            <a:avLst/>
          </a:prstGeom>
          <a:noFill/>
        </p:spPr>
        <p:txBody>
          <a:bodyPr wrap="none" rtlCol="0">
            <a:spAutoFit/>
          </a:bodyPr>
          <a:lstStyle/>
          <a:p>
            <a:pPr algn="ctr"/>
            <a:r>
              <a:rPr lang="en-US" sz="1800" b="1" dirty="0">
                <a:solidFill>
                  <a:srgbClr val="72AF2F"/>
                </a:solidFill>
              </a:rPr>
              <a:t>Explanations in Notebooks</a:t>
            </a:r>
            <a:endParaRPr lang="en-DE" sz="1800" b="1" dirty="0">
              <a:solidFill>
                <a:srgbClr val="72AF2F"/>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2036586" y="3846701"/>
            <a:ext cx="2018501" cy="369332"/>
          </a:xfrm>
          <a:prstGeom prst="rect">
            <a:avLst/>
          </a:prstGeom>
          <a:noFill/>
        </p:spPr>
        <p:txBody>
          <a:bodyPr wrap="none" rtlCol="0">
            <a:spAutoFit/>
          </a:bodyPr>
          <a:lstStyle/>
          <a:p>
            <a:pPr algn="ctr"/>
            <a:r>
              <a:rPr lang="en-US" sz="1800" b="1" dirty="0">
                <a:solidFill>
                  <a:schemeClr val="accent1">
                    <a:lumMod val="20000"/>
                    <a:lumOff val="80000"/>
                  </a:schemeClr>
                </a:solidFill>
              </a:rPr>
              <a:t>Data Exploration</a:t>
            </a:r>
            <a:endParaRPr lang="en-DE" sz="1800" b="1" dirty="0">
              <a:solidFill>
                <a:schemeClr val="accent1">
                  <a:lumMod val="20000"/>
                  <a:lumOff val="80000"/>
                </a:schemeClr>
              </a:solidFill>
            </a:endParaRPr>
          </a:p>
        </p:txBody>
      </p:sp>
    </p:spTree>
    <p:extLst>
      <p:ext uri="{BB962C8B-B14F-4D97-AF65-F5344CB8AC3E}">
        <p14:creationId xmlns:p14="http://schemas.microsoft.com/office/powerpoint/2010/main" val="40739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42" presetClass="path" presetSubtype="0" accel="50000" decel="50000" fill="hold" nodeType="withEffect">
                                  <p:stCondLst>
                                    <p:cond delay="0"/>
                                  </p:stCondLst>
                                  <p:childTnLst>
                                    <p:animMotion origin="layout" path="M 1.38889E-6 0 L 0.51684 -0.00031 " pathEditMode="relative" rAng="0" ptsTypes="AA">
                                      <p:cBhvr>
                                        <p:cTn id="16" dur="2000" fill="hold"/>
                                        <p:tgtEl>
                                          <p:spTgt spid="21"/>
                                        </p:tgtEl>
                                        <p:attrNameLst>
                                          <p:attrName>ppt_x</p:attrName>
                                          <p:attrName>ppt_y</p:attrName>
                                        </p:attrNameLst>
                                      </p:cBhvr>
                                      <p:rCtr x="25833"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Data Exploration</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Goals:</a:t>
            </a:r>
          </a:p>
          <a:p>
            <a:pPr lvl="0">
              <a:buClr>
                <a:schemeClr val="bg1"/>
              </a:buClr>
              <a:buFontTx/>
              <a:buChar char="-"/>
            </a:pPr>
            <a:r>
              <a:rPr lang="en-US" sz="2000" dirty="0">
                <a:solidFill>
                  <a:schemeClr val="bg1"/>
                </a:solidFill>
              </a:rPr>
              <a:t>Understand your data</a:t>
            </a:r>
          </a:p>
          <a:p>
            <a:pPr lvl="0">
              <a:buClr>
                <a:schemeClr val="bg1"/>
              </a:buClr>
              <a:buFontTx/>
              <a:buChar char="-"/>
            </a:pPr>
            <a:r>
              <a:rPr lang="en-US" sz="2000" dirty="0">
                <a:solidFill>
                  <a:schemeClr val="bg1"/>
                </a:solidFill>
              </a:rPr>
              <a:t>Measure Properties and Quality</a:t>
            </a:r>
          </a:p>
          <a:p>
            <a:pPr lvl="0">
              <a:buClr>
                <a:schemeClr val="bg1"/>
              </a:buClr>
              <a:buFontTx/>
              <a:buChar char="-"/>
            </a:pPr>
            <a:r>
              <a:rPr lang="en-US" sz="2000" dirty="0">
                <a:solidFill>
                  <a:schemeClr val="bg1"/>
                </a:solidFill>
              </a:rPr>
              <a:t>Collect TODOs for Data Processing</a:t>
            </a:r>
          </a:p>
          <a:p>
            <a:pPr marL="114300" lvl="0" indent="0">
              <a:buNone/>
            </a:pPr>
            <a:endParaRPr lang="en-US" sz="2200" dirty="0">
              <a:solidFill>
                <a:schemeClr val="bg1"/>
              </a:solidFill>
            </a:endParaRPr>
          </a:p>
          <a:p>
            <a:pPr marL="114300" lvl="0" indent="0">
              <a:buNone/>
            </a:pPr>
            <a:r>
              <a:rPr lang="en-US" sz="2200" dirty="0">
                <a:solidFill>
                  <a:schemeClr val="bg1"/>
                </a:solidFill>
              </a:rPr>
              <a:t>How?</a:t>
            </a:r>
          </a:p>
          <a:p>
            <a:pPr lvl="0">
              <a:buClr>
                <a:schemeClr val="bg1"/>
              </a:buClr>
              <a:buFontTx/>
              <a:buChar char="-"/>
            </a:pPr>
            <a:r>
              <a:rPr lang="en-US" sz="2000" dirty="0">
                <a:solidFill>
                  <a:schemeClr val="bg1"/>
                </a:solidFill>
              </a:rPr>
              <a:t>Visualization, counting, statistical measures, …</a:t>
            </a:r>
          </a:p>
          <a:p>
            <a:pPr marL="114300" lvl="0" indent="0">
              <a:buNone/>
            </a:pPr>
            <a:endParaRPr lang="en-US" sz="2200" dirty="0">
              <a:solidFill>
                <a:schemeClr val="bg1"/>
              </a:solidFill>
            </a:endParaRPr>
          </a:p>
          <a:p>
            <a:pPr marL="114300" lvl="0" indent="0">
              <a:buNone/>
            </a:pPr>
            <a:r>
              <a:rPr lang="en-US" sz="2200" dirty="0">
                <a:solidFill>
                  <a:schemeClr val="bg1"/>
                </a:solidFill>
              </a:rPr>
              <a:t>Let’s look at our example</a:t>
            </a:r>
          </a:p>
          <a:p>
            <a:pPr lvl="0">
              <a:buClr>
                <a:schemeClr val="bg1"/>
              </a:buClr>
              <a:buFontTx/>
              <a:buChar char="-"/>
            </a:pPr>
            <a:r>
              <a:rPr lang="en-US" sz="2000" dirty="0">
                <a:solidFill>
                  <a:schemeClr val="bg1"/>
                </a:solidFill>
              </a:rPr>
              <a:t>Notebooks/</a:t>
            </a:r>
            <a:r>
              <a:rPr lang="en-US" sz="2000" dirty="0" err="1">
                <a:solidFill>
                  <a:schemeClr val="bg1"/>
                </a:solidFill>
              </a:rPr>
              <a:t>data_exploration.ipynb</a:t>
            </a:r>
            <a:endParaRPr lang="en-US" sz="2000" dirty="0">
              <a:solidFill>
                <a:schemeClr val="bg1"/>
              </a:solidFill>
            </a:endParaRPr>
          </a:p>
          <a:p>
            <a:pPr lvl="0">
              <a:buFontTx/>
              <a:buChar char="-"/>
            </a:pPr>
            <a:endParaRPr lang="en-US" sz="2200" dirty="0">
              <a:solidFill>
                <a:schemeClr val="bg1"/>
              </a:solidFill>
            </a:endParaRPr>
          </a:p>
        </p:txBody>
      </p:sp>
    </p:spTree>
    <p:extLst>
      <p:ext uri="{BB962C8B-B14F-4D97-AF65-F5344CB8AC3E}">
        <p14:creationId xmlns:p14="http://schemas.microsoft.com/office/powerpoint/2010/main" val="8759515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Writing a descriptive notebook</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1"/>
            <a:ext cx="8832300" cy="3647034"/>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Essentially the same as an Essay</a:t>
            </a:r>
          </a:p>
          <a:p>
            <a:pPr>
              <a:buClr>
                <a:srgbClr val="72AF2F"/>
              </a:buClr>
            </a:pPr>
            <a:r>
              <a:rPr lang="en-US" sz="2000" dirty="0">
                <a:solidFill>
                  <a:srgbClr val="72AF2F"/>
                </a:solidFill>
              </a:rPr>
              <a:t>State your goals in the introduction</a:t>
            </a:r>
          </a:p>
          <a:p>
            <a:pPr>
              <a:buClr>
                <a:srgbClr val="72AF2F"/>
              </a:buClr>
            </a:pPr>
            <a:r>
              <a:rPr lang="en-US" sz="2000" dirty="0">
                <a:solidFill>
                  <a:srgbClr val="72AF2F"/>
                </a:solidFill>
              </a:rPr>
              <a:t>Summarize your goals in the conclusion</a:t>
            </a:r>
          </a:p>
          <a:p>
            <a:pPr>
              <a:buClr>
                <a:srgbClr val="72AF2F"/>
              </a:buClr>
            </a:pPr>
            <a:r>
              <a:rPr lang="en-US" sz="2000" dirty="0">
                <a:solidFill>
                  <a:srgbClr val="72AF2F"/>
                </a:solidFill>
              </a:rPr>
              <a:t>Source cells should support the text.</a:t>
            </a:r>
            <a:endParaRPr lang="en-US" sz="2200" dirty="0">
              <a:solidFill>
                <a:srgbClr val="72AF2F"/>
              </a:solidFill>
            </a:endParaRPr>
          </a:p>
          <a:p>
            <a:pPr marL="114300" indent="0">
              <a:buNone/>
            </a:pPr>
            <a:endParaRPr lang="en-US" sz="2200" dirty="0">
              <a:solidFill>
                <a:srgbClr val="72AF2F"/>
              </a:solidFill>
            </a:endParaRPr>
          </a:p>
          <a:p>
            <a:pPr marL="982663" indent="0">
              <a:buNone/>
            </a:pPr>
            <a:r>
              <a:rPr lang="en-US" sz="2200" dirty="0">
                <a:solidFill>
                  <a:srgbClr val="72AF2F"/>
                </a:solidFill>
              </a:rPr>
              <a:t>Remember: You write for an audience!</a:t>
            </a:r>
          </a:p>
          <a:p>
            <a:pPr marL="1074738" indent="266700">
              <a:buClr>
                <a:srgbClr val="72AF2F"/>
              </a:buClr>
            </a:pPr>
            <a:r>
              <a:rPr lang="en-US" sz="2000" dirty="0">
                <a:solidFill>
                  <a:srgbClr val="72AF2F"/>
                </a:solidFill>
              </a:rPr>
              <a:t>Explain things they don’t know.</a:t>
            </a:r>
          </a:p>
          <a:p>
            <a:pPr marL="1074738" indent="266700">
              <a:buClr>
                <a:srgbClr val="72AF2F"/>
              </a:buClr>
            </a:pPr>
            <a:r>
              <a:rPr lang="en-US" sz="2000" dirty="0">
                <a:solidFill>
                  <a:srgbClr val="72AF2F"/>
                </a:solidFill>
              </a:rPr>
              <a:t>Describe assumptions and conclusions explicitly.</a:t>
            </a:r>
          </a:p>
          <a:p>
            <a:pPr marL="1074738" indent="266700">
              <a:buClr>
                <a:srgbClr val="72AF2F"/>
              </a:buClr>
            </a:pPr>
            <a:r>
              <a:rPr lang="en-US" sz="2000" dirty="0">
                <a:solidFill>
                  <a:srgbClr val="72AF2F"/>
                </a:solidFill>
              </a:rPr>
              <a:t>Choose appropriate language.</a:t>
            </a:r>
          </a:p>
          <a:p>
            <a:pPr lvl="2"/>
            <a:endParaRPr lang="en-US" sz="1600" dirty="0">
              <a:solidFill>
                <a:srgbClr val="72AF2F"/>
              </a:solidFill>
            </a:endParaRPr>
          </a:p>
          <a:p>
            <a:pPr marL="114300" indent="0">
              <a:buNone/>
            </a:pPr>
            <a:endParaRPr lang="en-US" sz="2000" dirty="0">
              <a:solidFill>
                <a:srgbClr val="72AF2F"/>
              </a:solidFill>
            </a:endParaRPr>
          </a:p>
          <a:p>
            <a:pPr marL="114300" indent="0">
              <a:buNone/>
            </a:pPr>
            <a:r>
              <a:rPr lang="en-US" sz="2000" dirty="0">
                <a:solidFill>
                  <a:srgbClr val="72AF2F"/>
                </a:solidFill>
              </a:rPr>
              <a:t>              </a:t>
            </a: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182031827"/>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Dataset Wrappers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400" dirty="0">
                <a:solidFill>
                  <a:srgbClr val="72AF2F"/>
                </a:solidFill>
              </a:rPr>
              <a:t>Handling Datasets is a frequent task in Machine Learning</a:t>
            </a:r>
          </a:p>
          <a:p>
            <a:pPr>
              <a:buClr>
                <a:srgbClr val="72AF2F"/>
              </a:buClr>
            </a:pPr>
            <a:r>
              <a:rPr lang="en-US" sz="2000" dirty="0">
                <a:solidFill>
                  <a:srgbClr val="72AF2F"/>
                </a:solidFill>
              </a:rPr>
              <a:t>Downloading / storing data on file system</a:t>
            </a:r>
          </a:p>
          <a:p>
            <a:pPr>
              <a:buClr>
                <a:srgbClr val="72AF2F"/>
              </a:buClr>
            </a:pPr>
            <a:r>
              <a:rPr lang="en-US" sz="2000" dirty="0">
                <a:solidFill>
                  <a:srgbClr val="72AF2F"/>
                </a:solidFill>
              </a:rPr>
              <a:t>Data Processing Operations</a:t>
            </a:r>
          </a:p>
          <a:p>
            <a:pPr marL="114300" indent="0">
              <a:buNone/>
            </a:pPr>
            <a:endParaRPr lang="en-US" sz="2400" dirty="0">
              <a:solidFill>
                <a:srgbClr val="72AF2F"/>
              </a:solidFill>
            </a:endParaRPr>
          </a:p>
          <a:p>
            <a:pPr marL="114300" indent="0">
              <a:buNone/>
            </a:pPr>
            <a:r>
              <a:rPr lang="en-US" sz="2400" dirty="0">
                <a:solidFill>
                  <a:srgbClr val="72AF2F"/>
                </a:solidFill>
              </a:rPr>
              <a:t>	Wrapper and Convenience Code.</a:t>
            </a:r>
          </a:p>
          <a:p>
            <a:pPr marL="1074738" indent="357188">
              <a:buClr>
                <a:srgbClr val="72AF2F"/>
              </a:buClr>
            </a:pPr>
            <a:r>
              <a:rPr lang="en-US" sz="2000" dirty="0">
                <a:solidFill>
                  <a:srgbClr val="72AF2F"/>
                </a:solidFill>
              </a:rPr>
              <a:t>Makes your notebooks more readable.</a:t>
            </a:r>
          </a:p>
          <a:p>
            <a:pPr marL="1074738" indent="357188">
              <a:buClr>
                <a:srgbClr val="72AF2F"/>
              </a:buClr>
            </a:pPr>
            <a:r>
              <a:rPr lang="en-US" sz="2000" dirty="0">
                <a:solidFill>
                  <a:srgbClr val="72AF2F"/>
                </a:solidFill>
              </a:rPr>
              <a:t>Easier to maintain / test</a:t>
            </a:r>
          </a:p>
          <a:p>
            <a:pPr marL="1074738" indent="0">
              <a:buNone/>
            </a:pPr>
            <a:endParaRPr lang="en-US" sz="2000" dirty="0">
              <a:solidFill>
                <a:srgbClr val="72AF2F"/>
              </a:solidFill>
            </a:endParaRPr>
          </a:p>
          <a:p>
            <a:pPr marL="1074738" indent="0">
              <a:buNone/>
            </a:pPr>
            <a:r>
              <a:rPr lang="en-US" sz="2000" dirty="0">
                <a:solidFill>
                  <a:srgbClr val="72AF2F"/>
                </a:solidFill>
              </a:rPr>
              <a:t>Bigger datasets often provide such classes as well</a:t>
            </a:r>
          </a:p>
          <a:p>
            <a:pPr marL="1074738" indent="357188">
              <a:buClr>
                <a:srgbClr val="72AF2F"/>
              </a:buClr>
            </a:pPr>
            <a:r>
              <a:rPr lang="en-US" sz="2000" dirty="0">
                <a:solidFill>
                  <a:srgbClr val="72AF2F"/>
                </a:solidFill>
              </a:rPr>
              <a:t>E.g. MNIST</a:t>
            </a:r>
          </a:p>
          <a:p>
            <a:pPr marL="1074738" indent="0">
              <a:buNone/>
            </a:pPr>
            <a:endParaRPr lang="en-US" sz="2000" dirty="0">
              <a:solidFill>
                <a:srgbClr val="72AF2F"/>
              </a:solidFill>
            </a:endParaRPr>
          </a:p>
        </p:txBody>
      </p:sp>
    </p:spTree>
    <p:extLst>
      <p:ext uri="{BB962C8B-B14F-4D97-AF65-F5344CB8AC3E}">
        <p14:creationId xmlns:p14="http://schemas.microsoft.com/office/powerpoint/2010/main" val="684274862"/>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1" end="1"/>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
                                            <p:txEl>
                                              <p:pRg st="2" end="2"/>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4">
                                            <p:txEl>
                                              <p:pRg st="6" end="6"/>
                                            </p:txEl>
                                          </p:spTgt>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4">
                                            <p:txEl>
                                              <p:pRg st="9" end="9"/>
                                            </p:txEl>
                                          </p:spTgt>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3"/>
                                        </p:tgtEl>
                                        <p:attrNameLst>
                                          <p:attrName>style.visibility</p:attrName>
                                        </p:attrNameLst>
                                      </p:cBhvr>
                                      <p:to>
                                        <p:strVal val="hidden"/>
                                      </p:to>
                                    </p:set>
                                  </p:childTnLst>
                                </p:cTn>
                              </p:par>
                              <p:par>
                                <p:cTn id="55" presetID="42" presetClass="path" presetSubtype="0" accel="50000" decel="50000" fill="hold" nodeType="withEffect">
                                  <p:stCondLst>
                                    <p:cond delay="0"/>
                                  </p:stCondLst>
                                  <p:childTnLst>
                                    <p:animMotion origin="layout" path="M 1.11111E-6 0 L 0.48229 -0.00031 " pathEditMode="relative" rAng="0" ptsTypes="AA">
                                      <p:cBhvr>
                                        <p:cTn id="56"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3: Data Preparation</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758743" y="917389"/>
            <a:ext cx="2787943" cy="369332"/>
          </a:xfrm>
          <a:prstGeom prst="rect">
            <a:avLst/>
          </a:prstGeom>
          <a:noFill/>
        </p:spPr>
        <p:txBody>
          <a:bodyPr wrap="none" rtlCol="0">
            <a:spAutoFit/>
          </a:bodyPr>
          <a:lstStyle/>
          <a:p>
            <a:pPr algn="ctr"/>
            <a:r>
              <a:rPr lang="en-US" sz="1800" b="1" dirty="0">
                <a:solidFill>
                  <a:srgbClr val="72AF2F"/>
                </a:solidFill>
              </a:rPr>
              <a:t>Separation of Concerns</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2032273" y="4025085"/>
            <a:ext cx="2031325" cy="369332"/>
          </a:xfrm>
          <a:prstGeom prst="rect">
            <a:avLst/>
          </a:prstGeom>
          <a:noFill/>
        </p:spPr>
        <p:txBody>
          <a:bodyPr wrap="none" rtlCol="0">
            <a:spAutoFit/>
          </a:bodyPr>
          <a:lstStyle/>
          <a:p>
            <a:pPr algn="ctr"/>
            <a:r>
              <a:rPr lang="en-US" sz="1800" b="1" dirty="0">
                <a:solidFill>
                  <a:schemeClr val="accent1">
                    <a:lumMod val="20000"/>
                    <a:lumOff val="80000"/>
                  </a:schemeClr>
                </a:solidFill>
              </a:rPr>
              <a:t>Data Preparation</a:t>
            </a:r>
            <a:endParaRPr lang="en-DE" sz="1800" b="1" dirty="0">
              <a:solidFill>
                <a:schemeClr val="accent1">
                  <a:lumMod val="20000"/>
                  <a:lumOff val="80000"/>
                </a:schemeClr>
              </a:solidFill>
            </a:endParaRPr>
          </a:p>
        </p:txBody>
      </p:sp>
      <p:sp>
        <p:nvSpPr>
          <p:cNvPr id="3" name="TextBox 2">
            <a:extLst>
              <a:ext uri="{FF2B5EF4-FFF2-40B4-BE49-F238E27FC236}">
                <a16:creationId xmlns:a16="http://schemas.microsoft.com/office/drawing/2014/main" id="{950D6644-A2E4-5EBB-E693-1E5094058C54}"/>
              </a:ext>
            </a:extLst>
          </p:cNvPr>
          <p:cNvSpPr txBox="1"/>
          <p:nvPr/>
        </p:nvSpPr>
        <p:spPr>
          <a:xfrm>
            <a:off x="5365719" y="1371071"/>
            <a:ext cx="2672526" cy="369332"/>
          </a:xfrm>
          <a:prstGeom prst="rect">
            <a:avLst/>
          </a:prstGeom>
          <a:noFill/>
        </p:spPr>
        <p:txBody>
          <a:bodyPr wrap="none" rtlCol="0">
            <a:spAutoFit/>
          </a:bodyPr>
          <a:lstStyle/>
          <a:p>
            <a:pPr algn="ctr"/>
            <a:r>
              <a:rPr lang="en-US" sz="1800" b="1" strike="sngStrike" dirty="0">
                <a:solidFill>
                  <a:srgbClr val="72AF2F"/>
                </a:solidFill>
              </a:rPr>
              <a:t>Waterfall Development</a:t>
            </a:r>
            <a:endParaRPr lang="en-DE" sz="1800" b="1" strike="sngStrike" dirty="0">
              <a:solidFill>
                <a:srgbClr val="72AF2F"/>
              </a:solidFill>
            </a:endParaRPr>
          </a:p>
        </p:txBody>
      </p:sp>
    </p:spTree>
    <p:extLst>
      <p:ext uri="{BB962C8B-B14F-4D97-AF65-F5344CB8AC3E}">
        <p14:creationId xmlns:p14="http://schemas.microsoft.com/office/powerpoint/2010/main" val="173598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42" presetClass="path" presetSubtype="0" accel="50000" decel="50000" fill="hold" nodeType="withEffect">
                                  <p:stCondLst>
                                    <p:cond delay="0"/>
                                  </p:stCondLst>
                                  <p:childTnLst>
                                    <p:animMotion origin="layout" path="M 1.38889E-6 0 L 0.51684 -0.00031 " pathEditMode="relative" rAng="0" ptsTypes="AA">
                                      <p:cBhvr>
                                        <p:cTn id="12" dur="2000" fill="hold"/>
                                        <p:tgtEl>
                                          <p:spTgt spid="21"/>
                                        </p:tgtEl>
                                        <p:attrNameLst>
                                          <p:attrName>ppt_x</p:attrName>
                                          <p:attrName>ppt_y</p:attrName>
                                        </p:attrNameLst>
                                      </p:cBhvr>
                                      <p:rCtr x="25833" y="-31"/>
                                    </p:animMotion>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Data Preparation</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Goal:</a:t>
            </a:r>
          </a:p>
          <a:p>
            <a:pPr lvl="0">
              <a:buClr>
                <a:schemeClr val="bg1"/>
              </a:buClr>
              <a:buFontTx/>
              <a:buChar char="-"/>
            </a:pPr>
            <a:r>
              <a:rPr lang="en-US" sz="2000" dirty="0">
                <a:solidFill>
                  <a:schemeClr val="bg1"/>
                </a:solidFill>
              </a:rPr>
              <a:t>Prepare your dataset as input for Machine Learning</a:t>
            </a:r>
          </a:p>
          <a:p>
            <a:pPr lvl="0">
              <a:buClr>
                <a:schemeClr val="bg1"/>
              </a:buClr>
              <a:buFontTx/>
              <a:buChar char="-"/>
            </a:pPr>
            <a:endParaRPr lang="en-US" sz="2200" dirty="0">
              <a:solidFill>
                <a:schemeClr val="bg1"/>
              </a:solidFill>
            </a:endParaRPr>
          </a:p>
          <a:p>
            <a:pPr marL="114300" lvl="0" indent="0">
              <a:buNone/>
            </a:pPr>
            <a:r>
              <a:rPr lang="en-US" sz="2200" dirty="0">
                <a:solidFill>
                  <a:schemeClr val="bg1"/>
                </a:solidFill>
              </a:rPr>
              <a:t>How?</a:t>
            </a:r>
          </a:p>
          <a:p>
            <a:pPr lvl="0">
              <a:buClr>
                <a:schemeClr val="bg1"/>
              </a:buClr>
              <a:buFontTx/>
              <a:buChar char="-"/>
            </a:pPr>
            <a:r>
              <a:rPr lang="en-US" sz="2000" dirty="0">
                <a:solidFill>
                  <a:schemeClr val="bg1"/>
                </a:solidFill>
              </a:rPr>
              <a:t>Data Science!</a:t>
            </a:r>
          </a:p>
          <a:p>
            <a:pPr marL="114300" lvl="0" indent="0">
              <a:buNone/>
            </a:pPr>
            <a:endParaRPr lang="en-US" sz="2200" dirty="0">
              <a:solidFill>
                <a:schemeClr val="bg1"/>
              </a:solidFill>
            </a:endParaRPr>
          </a:p>
          <a:p>
            <a:pPr marL="114300" lvl="0" indent="0">
              <a:buNone/>
            </a:pPr>
            <a:r>
              <a:rPr lang="en-US" sz="2200" dirty="0">
                <a:solidFill>
                  <a:schemeClr val="bg1"/>
                </a:solidFill>
              </a:rPr>
              <a:t>Let’s look at our example</a:t>
            </a:r>
          </a:p>
          <a:p>
            <a:pPr lvl="0">
              <a:buClr>
                <a:schemeClr val="bg1"/>
              </a:buClr>
              <a:buFontTx/>
              <a:buChar char="-"/>
            </a:pPr>
            <a:r>
              <a:rPr lang="en-US" sz="2000" dirty="0">
                <a:solidFill>
                  <a:schemeClr val="bg1"/>
                </a:solidFill>
              </a:rPr>
              <a:t>Notebooks/</a:t>
            </a:r>
            <a:r>
              <a:rPr lang="en-US" sz="2000" dirty="0" err="1">
                <a:solidFill>
                  <a:schemeClr val="bg1"/>
                </a:solidFill>
              </a:rPr>
              <a:t>data_processing.ipynb</a:t>
            </a:r>
            <a:endParaRPr lang="en-US" sz="2000" dirty="0">
              <a:solidFill>
                <a:schemeClr val="bg1"/>
              </a:solidFill>
            </a:endParaRPr>
          </a:p>
          <a:p>
            <a:pPr lvl="0">
              <a:buFontTx/>
              <a:buChar char="-"/>
            </a:pPr>
            <a:endParaRPr lang="en-US" sz="2200" dirty="0">
              <a:solidFill>
                <a:schemeClr val="bg1"/>
              </a:solidFill>
            </a:endParaRPr>
          </a:p>
        </p:txBody>
      </p:sp>
    </p:spTree>
    <p:extLst>
      <p:ext uri="{BB962C8B-B14F-4D97-AF65-F5344CB8AC3E}">
        <p14:creationId xmlns:p14="http://schemas.microsoft.com/office/powerpoint/2010/main" val="263665398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Separation of Concerns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Separating Data Processing and Learning is often a good idea.</a:t>
            </a:r>
          </a:p>
          <a:p>
            <a:pPr marL="114300" indent="0">
              <a:buNone/>
            </a:pPr>
            <a:endParaRPr lang="en-US" sz="2400" dirty="0">
              <a:solidFill>
                <a:srgbClr val="72AF2F"/>
              </a:solidFill>
            </a:endParaRPr>
          </a:p>
          <a:p>
            <a:pPr marL="114300" indent="0">
              <a:buNone/>
            </a:pPr>
            <a:r>
              <a:rPr lang="en-US" sz="2200" dirty="0">
                <a:solidFill>
                  <a:srgbClr val="72AF2F"/>
                </a:solidFill>
              </a:rPr>
              <a:t>Why?</a:t>
            </a:r>
          </a:p>
          <a:p>
            <a:pPr marL="715963" indent="-357188">
              <a:buClr>
                <a:srgbClr val="72AF2F"/>
              </a:buClr>
            </a:pPr>
            <a:r>
              <a:rPr lang="en-US" sz="2000" dirty="0">
                <a:solidFill>
                  <a:srgbClr val="72AF2F"/>
                </a:solidFill>
              </a:rPr>
              <a:t>More focused code</a:t>
            </a:r>
          </a:p>
          <a:p>
            <a:pPr marL="1165225" indent="-357188">
              <a:buClr>
                <a:srgbClr val="72AF2F"/>
              </a:buClr>
            </a:pPr>
            <a:r>
              <a:rPr lang="en-US" sz="2000" dirty="0">
                <a:solidFill>
                  <a:srgbClr val="72AF2F"/>
                </a:solidFill>
              </a:rPr>
              <a:t>Reusability</a:t>
            </a:r>
          </a:p>
          <a:p>
            <a:pPr marL="114300" indent="0">
              <a:buNone/>
            </a:pPr>
            <a:endParaRPr lang="en-US" sz="2400" dirty="0">
              <a:solidFill>
                <a:srgbClr val="72AF2F"/>
              </a:solidFill>
            </a:endParaRPr>
          </a:p>
          <a:p>
            <a:pPr marL="114300" indent="960438">
              <a:buNone/>
            </a:pPr>
            <a:r>
              <a:rPr lang="en-US" sz="2200" dirty="0">
                <a:solidFill>
                  <a:srgbClr val="72AF2F"/>
                </a:solidFill>
              </a:rPr>
              <a:t>Our Dataset Wrapper class is helpful again.</a:t>
            </a:r>
          </a:p>
          <a:p>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1188762597"/>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Do you agree with these statements?</a:t>
            </a:r>
            <a:endParaRPr sz="3200" dirty="0">
              <a:latin typeface="Calibri" panose="020F0502020204030204" pitchFamily="34" charset="0"/>
              <a:cs typeface="Calibri" panose="020F0502020204030204" pitchFamily="34" charset="0"/>
            </a:endParaRPr>
          </a:p>
        </p:txBody>
      </p:sp>
      <p:sp>
        <p:nvSpPr>
          <p:cNvPr id="97" name="Google Shape;97;p20"/>
          <p:cNvSpPr txBox="1">
            <a:spLocks noGrp="1"/>
          </p:cNvSpPr>
          <p:nvPr>
            <p:ph type="body" idx="1"/>
          </p:nvPr>
        </p:nvSpPr>
        <p:spPr>
          <a:xfrm>
            <a:off x="311700" y="1495425"/>
            <a:ext cx="8520600" cy="2943050"/>
          </a:xfrm>
          <a:prstGeom prst="rect">
            <a:avLst/>
          </a:prstGeom>
        </p:spPr>
        <p:txBody>
          <a:bodyPr spcFirstLastPara="1" wrap="square" lIns="91425" tIns="91425" rIns="91425" bIns="91425" anchor="t" anchorCtr="0">
            <a:noAutofit/>
          </a:bodyPr>
          <a:lstStyle/>
          <a:p>
            <a:pPr marL="114300" indent="0">
              <a:buNone/>
            </a:pPr>
            <a:r>
              <a:rPr lang="en-US" sz="2200" dirty="0">
                <a:solidFill>
                  <a:schemeClr val="tx1"/>
                </a:solidFill>
              </a:rPr>
              <a:t>Machine Learning is three lines of code. </a:t>
            </a:r>
          </a:p>
          <a:p>
            <a:pPr marL="114300" lvl="0" indent="0">
              <a:buNone/>
            </a:pPr>
            <a:endParaRPr lang="en-US" sz="2200" dirty="0">
              <a:solidFill>
                <a:schemeClr val="tx1"/>
              </a:solidFill>
            </a:endParaRPr>
          </a:p>
          <a:p>
            <a:pPr marL="114300" lvl="0" indent="0">
              <a:buNone/>
            </a:pPr>
            <a:r>
              <a:rPr lang="en-US" sz="2200" dirty="0">
                <a:solidFill>
                  <a:schemeClr val="tx1"/>
                </a:solidFill>
              </a:rPr>
              <a:t>Machine Learning Projects consist of a single </a:t>
            </a:r>
            <a:r>
              <a:rPr lang="en-US" sz="2200" dirty="0" err="1">
                <a:solidFill>
                  <a:schemeClr val="tx1"/>
                </a:solidFill>
              </a:rPr>
              <a:t>Jupyter</a:t>
            </a:r>
            <a:r>
              <a:rPr lang="en-US" sz="2200" dirty="0">
                <a:solidFill>
                  <a:schemeClr val="tx1"/>
                </a:solidFill>
              </a:rPr>
              <a:t> Notebook.</a:t>
            </a:r>
          </a:p>
          <a:p>
            <a:pPr marL="114300" lvl="0" indent="0">
              <a:buNone/>
            </a:pPr>
            <a:endParaRPr lang="en-US" sz="2200" dirty="0">
              <a:solidFill>
                <a:schemeClr val="tx1"/>
              </a:solidFill>
            </a:endParaRPr>
          </a:p>
          <a:p>
            <a:pPr marL="114300" lvl="0" indent="0">
              <a:buNone/>
            </a:pPr>
            <a:r>
              <a:rPr lang="en-US" sz="2200" dirty="0">
                <a:solidFill>
                  <a:schemeClr val="tx1"/>
                </a:solidFill>
              </a:rPr>
              <a:t>Clean Code does not apply to Machine Learning Projects.</a:t>
            </a:r>
          </a:p>
          <a:p>
            <a:pPr marL="114300" lvl="0" indent="0">
              <a:buNone/>
            </a:pPr>
            <a:endParaRPr lang="en-US" sz="2200" dirty="0">
              <a:solidFill>
                <a:schemeClr val="tx1"/>
              </a:solidFill>
            </a:endParaRPr>
          </a:p>
          <a:p>
            <a:pPr marL="114300" lvl="0" indent="0">
              <a:buNone/>
            </a:pPr>
            <a:r>
              <a:rPr lang="en-US" sz="2200" dirty="0">
                <a:solidFill>
                  <a:schemeClr val="tx1"/>
                </a:solidFill>
              </a:rPr>
              <a:t>Automated Testing does not apply to Machine Learning projects.</a:t>
            </a:r>
          </a:p>
        </p:txBody>
      </p:sp>
    </p:spTree>
    <p:extLst>
      <p:ext uri="{BB962C8B-B14F-4D97-AF65-F5344CB8AC3E}">
        <p14:creationId xmlns:p14="http://schemas.microsoft.com/office/powerpoint/2010/main" val="322103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Waterfall development</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ML development is not a linear process</a:t>
            </a:r>
          </a:p>
          <a:p>
            <a:pPr>
              <a:buClr>
                <a:srgbClr val="72AF2F"/>
              </a:buClr>
            </a:pPr>
            <a:r>
              <a:rPr lang="en-US" sz="2000" dirty="0">
                <a:solidFill>
                  <a:srgbClr val="72AF2F"/>
                </a:solidFill>
              </a:rPr>
              <a:t>Design Decisions need to be revisited</a:t>
            </a:r>
          </a:p>
          <a:p>
            <a:pPr>
              <a:buClr>
                <a:srgbClr val="72AF2F"/>
              </a:buClr>
            </a:pPr>
            <a:r>
              <a:rPr lang="en-US" sz="2000" dirty="0">
                <a:solidFill>
                  <a:srgbClr val="72AF2F"/>
                </a:solidFill>
              </a:rPr>
              <a:t>Bugs may be found</a:t>
            </a:r>
          </a:p>
          <a:p>
            <a:pPr marL="114300" indent="0">
              <a:buNone/>
            </a:pPr>
            <a:endParaRPr lang="en-US" sz="2200" dirty="0">
              <a:solidFill>
                <a:srgbClr val="72AF2F"/>
              </a:solidFill>
            </a:endParaRPr>
          </a:p>
          <a:p>
            <a:pPr marL="114300" indent="693738">
              <a:buNone/>
            </a:pPr>
            <a:r>
              <a:rPr lang="en-US" sz="2200" dirty="0">
                <a:solidFill>
                  <a:srgbClr val="72AF2F"/>
                </a:solidFill>
              </a:rPr>
              <a:t>Don’t be afraid to revisit and revise old design decisions</a:t>
            </a:r>
          </a:p>
          <a:p>
            <a:pPr marL="114300" indent="0">
              <a:buNone/>
            </a:pPr>
            <a:endParaRPr lang="en-US" sz="2400" dirty="0">
              <a:solidFill>
                <a:srgbClr val="72AF2F"/>
              </a:solidFill>
            </a:endParaRPr>
          </a:p>
          <a:p>
            <a:pPr marL="114300" indent="960438">
              <a:buNone/>
            </a:pPr>
            <a:r>
              <a:rPr lang="en-US" sz="2200" dirty="0">
                <a:solidFill>
                  <a:srgbClr val="72AF2F"/>
                </a:solidFill>
              </a:rPr>
              <a:t>Notebooks are a good environment to experiment in</a:t>
            </a:r>
          </a:p>
          <a:p>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208343715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hidden"/>
                                      </p:to>
                                    </p:set>
                                  </p:childTnLst>
                                </p:cTn>
                              </p:par>
                              <p:par>
                                <p:cTn id="37" presetID="42" presetClass="path" presetSubtype="0" accel="50000" decel="50000" fill="hold" nodeType="withEffect">
                                  <p:stCondLst>
                                    <p:cond delay="0"/>
                                  </p:stCondLst>
                                  <p:childTnLst>
                                    <p:animMotion origin="layout" path="M 1.11111E-6 0 L 0.48229 -0.00031 " pathEditMode="relative" rAng="0" ptsTypes="AA">
                                      <p:cBhvr>
                                        <p:cTn id="38"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716568" y="1989964"/>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4: Machine Learning Problem</a:t>
            </a:r>
          </a:p>
        </p:txBody>
      </p:sp>
      <p:sp>
        <p:nvSpPr>
          <p:cNvPr id="19" name="TextBox 18">
            <a:extLst>
              <a:ext uri="{FF2B5EF4-FFF2-40B4-BE49-F238E27FC236}">
                <a16:creationId xmlns:a16="http://schemas.microsoft.com/office/drawing/2014/main" id="{E43FF058-BE9A-256F-A463-E97ECE737F77}"/>
              </a:ext>
            </a:extLst>
          </p:cNvPr>
          <p:cNvSpPr txBox="1"/>
          <p:nvPr/>
        </p:nvSpPr>
        <p:spPr>
          <a:xfrm>
            <a:off x="2189715" y="3965222"/>
            <a:ext cx="1620958" cy="369332"/>
          </a:xfrm>
          <a:prstGeom prst="rect">
            <a:avLst/>
          </a:prstGeom>
          <a:noFill/>
        </p:spPr>
        <p:txBody>
          <a:bodyPr wrap="none" rtlCol="0">
            <a:spAutoFit/>
          </a:bodyPr>
          <a:lstStyle/>
          <a:p>
            <a:pPr algn="ctr"/>
            <a:r>
              <a:rPr lang="en-US" sz="1800" b="1" dirty="0">
                <a:solidFill>
                  <a:schemeClr val="accent1">
                    <a:lumMod val="20000"/>
                    <a:lumOff val="80000"/>
                  </a:schemeClr>
                </a:solidFill>
              </a:rPr>
              <a:t>Error Metrics</a:t>
            </a:r>
            <a:endParaRPr lang="en-DE" sz="1800" b="1" dirty="0">
              <a:solidFill>
                <a:schemeClr val="accent1">
                  <a:lumMod val="20000"/>
                  <a:lumOff val="80000"/>
                </a:schemeClr>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1368978" y="3384581"/>
            <a:ext cx="3262432" cy="369332"/>
          </a:xfrm>
          <a:prstGeom prst="rect">
            <a:avLst/>
          </a:prstGeom>
          <a:noFill/>
        </p:spPr>
        <p:txBody>
          <a:bodyPr wrap="none" rtlCol="0">
            <a:spAutoFit/>
          </a:bodyPr>
          <a:lstStyle/>
          <a:p>
            <a:pPr algn="ctr"/>
            <a:r>
              <a:rPr lang="en-US" sz="1800" b="1" dirty="0">
                <a:solidFill>
                  <a:schemeClr val="accent1">
                    <a:lumMod val="20000"/>
                    <a:lumOff val="80000"/>
                  </a:schemeClr>
                </a:solidFill>
              </a:rPr>
              <a:t>Machine Learning Problems</a:t>
            </a:r>
            <a:endParaRPr lang="en-DE" sz="1800" b="1" dirty="0">
              <a:solidFill>
                <a:schemeClr val="accent1">
                  <a:lumMod val="20000"/>
                  <a:lumOff val="80000"/>
                </a:schemeClr>
              </a:solidFill>
            </a:endParaRPr>
          </a:p>
        </p:txBody>
      </p:sp>
    </p:spTree>
    <p:extLst>
      <p:ext uri="{BB962C8B-B14F-4D97-AF65-F5344CB8AC3E}">
        <p14:creationId xmlns:p14="http://schemas.microsoft.com/office/powerpoint/2010/main" val="191273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42" presetClass="path" presetSubtype="0" accel="50000" decel="50000" fill="hold" nodeType="withEffect">
                                  <p:stCondLst>
                                    <p:cond delay="0"/>
                                  </p:stCondLst>
                                  <p:childTnLst>
                                    <p:animMotion origin="layout" path="M 1.38889E-6 0 L 0.51684 -0.00031 " pathEditMode="relative" rAng="0" ptsTypes="AA">
                                      <p:cBhvr>
                                        <p:cTn id="12" dur="2000" fill="hold"/>
                                        <p:tgtEl>
                                          <p:spTgt spid="21"/>
                                        </p:tgtEl>
                                        <p:attrNameLst>
                                          <p:attrName>ppt_x</p:attrName>
                                          <p:attrName>ppt_y</p:attrName>
                                        </p:attrNameLst>
                                      </p:cBhvr>
                                      <p:rCtr x="25833"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Machine Learning Problem</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Goals:</a:t>
            </a:r>
          </a:p>
          <a:p>
            <a:pPr lvl="0">
              <a:buClr>
                <a:schemeClr val="bg1"/>
              </a:buClr>
              <a:buFontTx/>
              <a:buChar char="-"/>
            </a:pPr>
            <a:r>
              <a:rPr lang="en-US" sz="2000" dirty="0">
                <a:solidFill>
                  <a:schemeClr val="bg1"/>
                </a:solidFill>
              </a:rPr>
              <a:t>Identify the machine learning type</a:t>
            </a:r>
          </a:p>
          <a:p>
            <a:pPr lvl="0">
              <a:buClr>
                <a:schemeClr val="bg1"/>
              </a:buClr>
              <a:buFontTx/>
              <a:buChar char="-"/>
            </a:pPr>
            <a:r>
              <a:rPr lang="en-US" sz="2000" dirty="0">
                <a:solidFill>
                  <a:schemeClr val="bg1"/>
                </a:solidFill>
              </a:rPr>
              <a:t>Formulate the data signature (input and output) of your models</a:t>
            </a:r>
          </a:p>
          <a:p>
            <a:pPr lvl="0">
              <a:buClr>
                <a:schemeClr val="bg1"/>
              </a:buClr>
              <a:buFontTx/>
              <a:buChar char="-"/>
            </a:pPr>
            <a:r>
              <a:rPr lang="en-US" sz="2000" dirty="0">
                <a:solidFill>
                  <a:schemeClr val="bg1"/>
                </a:solidFill>
              </a:rPr>
              <a:t>Formulate metrics to measure success</a:t>
            </a:r>
          </a:p>
          <a:p>
            <a:pPr lvl="0">
              <a:buClr>
                <a:schemeClr val="bg1"/>
              </a:buClr>
              <a:buFontTx/>
              <a:buChar char="-"/>
            </a:pPr>
            <a:r>
              <a:rPr lang="en-US" sz="2000" dirty="0">
                <a:solidFill>
                  <a:schemeClr val="bg1"/>
                </a:solidFill>
              </a:rPr>
              <a:t>Define Benchmarks to interpret results.</a:t>
            </a:r>
          </a:p>
          <a:p>
            <a:pPr lvl="0">
              <a:buClr>
                <a:schemeClr val="bg1"/>
              </a:buClr>
              <a:buFontTx/>
              <a:buChar char="-"/>
            </a:pPr>
            <a:endParaRPr lang="en-US" sz="2200" dirty="0">
              <a:solidFill>
                <a:schemeClr val="bg1"/>
              </a:solidFill>
            </a:endParaRPr>
          </a:p>
          <a:p>
            <a:pPr marL="114300" lvl="0" indent="0">
              <a:buNone/>
            </a:pPr>
            <a:r>
              <a:rPr lang="en-US" sz="2200" dirty="0">
                <a:solidFill>
                  <a:schemeClr val="bg1"/>
                </a:solidFill>
              </a:rPr>
              <a:t>This is highly problem dependent!</a:t>
            </a:r>
          </a:p>
        </p:txBody>
      </p:sp>
    </p:spTree>
    <p:extLst>
      <p:ext uri="{BB962C8B-B14F-4D97-AF65-F5344CB8AC3E}">
        <p14:creationId xmlns:p14="http://schemas.microsoft.com/office/powerpoint/2010/main" val="418125603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Pokémon Classification Problem:</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Learning Type: </a:t>
            </a:r>
            <a:r>
              <a:rPr lang="en-US" sz="2000" dirty="0">
                <a:solidFill>
                  <a:schemeClr val="bg1"/>
                </a:solidFill>
              </a:rPr>
              <a:t>Multi Label Classification</a:t>
            </a:r>
          </a:p>
          <a:p>
            <a:pPr marL="114300" lvl="0" indent="0">
              <a:buNone/>
            </a:pPr>
            <a:endParaRPr lang="en-US" sz="1000" dirty="0">
              <a:solidFill>
                <a:schemeClr val="bg1"/>
              </a:solidFill>
            </a:endParaRPr>
          </a:p>
          <a:p>
            <a:pPr marL="114300" lvl="0" indent="0">
              <a:buNone/>
            </a:pPr>
            <a:r>
              <a:rPr lang="en-US" sz="2200" dirty="0">
                <a:solidFill>
                  <a:schemeClr val="bg1"/>
                </a:solidFill>
              </a:rPr>
              <a:t>Data Signature:</a:t>
            </a:r>
          </a:p>
          <a:p>
            <a:pPr>
              <a:buClr>
                <a:schemeClr val="bg1"/>
              </a:buClr>
            </a:pPr>
            <a:r>
              <a:rPr lang="en-US" sz="2000" dirty="0">
                <a:solidFill>
                  <a:schemeClr val="bg1"/>
                </a:solidFill>
              </a:rPr>
              <a:t>Input: 120x120x3 images, normalized and inverted</a:t>
            </a:r>
          </a:p>
          <a:p>
            <a:pPr>
              <a:buClr>
                <a:schemeClr val="bg1"/>
              </a:buClr>
            </a:pPr>
            <a:r>
              <a:rPr lang="en-US" sz="2000" dirty="0">
                <a:solidFill>
                  <a:schemeClr val="bg1"/>
                </a:solidFill>
              </a:rPr>
              <a:t>Output: 18-vector, multi-hot encoded</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Success Metrics:</a:t>
            </a:r>
          </a:p>
          <a:p>
            <a:pPr lvl="0">
              <a:buClr>
                <a:schemeClr val="bg1"/>
              </a:buClr>
            </a:pPr>
            <a:r>
              <a:rPr lang="en-US" sz="2000" dirty="0">
                <a:solidFill>
                  <a:schemeClr val="bg1"/>
                </a:solidFill>
              </a:rPr>
              <a:t>Hamming score (primary metric)</a:t>
            </a:r>
          </a:p>
          <a:p>
            <a:pPr lvl="0">
              <a:buClr>
                <a:schemeClr val="bg1"/>
              </a:buClr>
            </a:pPr>
            <a:r>
              <a:rPr lang="en-US" sz="2000" dirty="0">
                <a:solidFill>
                  <a:schemeClr val="bg1"/>
                </a:solidFill>
              </a:rPr>
              <a:t>Subset Accuracy, class F1 Scores (secondary metrics)</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Benchmarks: </a:t>
            </a:r>
            <a:r>
              <a:rPr lang="en-US" sz="2000" dirty="0">
                <a:solidFill>
                  <a:schemeClr val="bg1"/>
                </a:solidFill>
              </a:rPr>
              <a:t>Random Guessing, Majority Class Guessing</a:t>
            </a:r>
          </a:p>
        </p:txBody>
      </p:sp>
    </p:spTree>
    <p:extLst>
      <p:ext uri="{BB962C8B-B14F-4D97-AF65-F5344CB8AC3E}">
        <p14:creationId xmlns:p14="http://schemas.microsoft.com/office/powerpoint/2010/main" val="34342634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hidden"/>
                                      </p:to>
                                    </p:set>
                                  </p:childTnLst>
                                </p:cTn>
                              </p:par>
                              <p:par>
                                <p:cTn id="47" presetID="42" presetClass="path" presetSubtype="0" accel="50000" decel="50000" fill="hold" nodeType="withEffect">
                                  <p:stCondLst>
                                    <p:cond delay="0"/>
                                  </p:stCondLst>
                                  <p:childTnLst>
                                    <p:animMotion origin="layout" path="M -1.94444E-6 0 L -0.51996 -0.00031 " pathEditMode="relative" rAng="0" ptsTypes="AA">
                                      <p:cBhvr>
                                        <p:cTn id="48" dur="2000" fill="hold"/>
                                        <p:tgtEl>
                                          <p:spTgt spid="2"/>
                                        </p:tgtEl>
                                        <p:attrNameLst>
                                          <p:attrName>ppt_x</p:attrName>
                                          <p:attrName>ppt_y</p:attrName>
                                        </p:attrNameLst>
                                      </p:cBhvr>
                                      <p:rCtr x="-26007"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8959052" cy="5144048"/>
            <a:chOff x="-4800600" y="0"/>
            <a:chExt cx="18959052"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84997"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716568" y="1989964"/>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Homework</a:t>
            </a:r>
          </a:p>
        </p:txBody>
      </p:sp>
    </p:spTree>
    <p:extLst>
      <p:ext uri="{BB962C8B-B14F-4D97-AF65-F5344CB8AC3E}">
        <p14:creationId xmlns:p14="http://schemas.microsoft.com/office/powerpoint/2010/main" val="193439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par>
                                <p:cTn id="7" presetID="42" presetClass="path" presetSubtype="0" accel="50000" decel="50000" fill="hold" nodeType="withEffect">
                                  <p:stCondLst>
                                    <p:cond delay="0"/>
                                  </p:stCondLst>
                                  <p:childTnLst>
                                    <p:animMotion origin="layout" path="M -1.94444E-6 0 L -0.48698 -0.00031 " pathEditMode="relative" rAng="0" ptsTypes="AA">
                                      <p:cBhvr>
                                        <p:cTn id="8" dur="2000" fill="hold"/>
                                        <p:tgtEl>
                                          <p:spTgt spid="21"/>
                                        </p:tgtEl>
                                        <p:attrNameLst>
                                          <p:attrName>ppt_x</p:attrName>
                                          <p:attrName>ppt_y</p:attrName>
                                        </p:attrNameLst>
                                      </p:cBhvr>
                                      <p:rCtr x="-24358"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Homework:</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Please answer the following questions:</a:t>
            </a:r>
          </a:p>
          <a:p>
            <a:pPr>
              <a:buFontTx/>
              <a:buChar char="-"/>
            </a:pPr>
            <a:r>
              <a:rPr lang="en-US" sz="2000" dirty="0">
                <a:solidFill>
                  <a:srgbClr val="72AF2F"/>
                </a:solidFill>
              </a:rPr>
              <a:t>What is an experiment?</a:t>
            </a:r>
          </a:p>
          <a:p>
            <a:pPr>
              <a:buFontTx/>
              <a:buChar char="-"/>
            </a:pPr>
            <a:r>
              <a:rPr lang="en-US" sz="2000" dirty="0">
                <a:solidFill>
                  <a:srgbClr val="72AF2F"/>
                </a:solidFill>
              </a:rPr>
              <a:t>How do you document an experiment?</a:t>
            </a:r>
          </a:p>
          <a:p>
            <a:pPr>
              <a:buFontTx/>
              <a:buChar char="-"/>
            </a:pPr>
            <a:r>
              <a:rPr lang="en-US" sz="2000" dirty="0">
                <a:solidFill>
                  <a:srgbClr val="72AF2F"/>
                </a:solidFill>
              </a:rPr>
              <a:t>How do experiments relate to Machine Learning?</a:t>
            </a:r>
          </a:p>
          <a:p>
            <a:pPr marL="114300" indent="0">
              <a:buNone/>
            </a:pPr>
            <a:endParaRPr lang="en-US" sz="2200" dirty="0">
              <a:solidFill>
                <a:srgbClr val="72AF2F"/>
              </a:solidFill>
            </a:endParaRPr>
          </a:p>
          <a:p>
            <a:pPr marL="114300" indent="0">
              <a:buNone/>
            </a:pPr>
            <a:r>
              <a:rPr lang="en-US" sz="2200" dirty="0">
                <a:solidFill>
                  <a:srgbClr val="72AF2F"/>
                </a:solidFill>
              </a:rPr>
              <a:t>	  Please research your answers </a:t>
            </a:r>
            <a:r>
              <a:rPr lang="en-US" sz="2200" dirty="0">
                <a:solidFill>
                  <a:srgbClr val="72AF2F"/>
                </a:solidFill>
                <a:sym typeface="Wingdings" panose="05000000000000000000" pitchFamily="2" charset="2"/>
              </a:rPr>
              <a:t></a:t>
            </a:r>
          </a:p>
          <a:p>
            <a:pPr marL="114300" indent="0">
              <a:buNone/>
            </a:pPr>
            <a:r>
              <a:rPr lang="en-US" sz="2200" dirty="0">
                <a:solidFill>
                  <a:srgbClr val="72AF2F"/>
                </a:solidFill>
                <a:sym typeface="Wingdings" panose="05000000000000000000" pitchFamily="2" charset="2"/>
              </a:rPr>
              <a:t>             The Answers are for you. No submission needed.</a:t>
            </a:r>
            <a:endParaRPr lang="en-US" sz="2200" dirty="0">
              <a:solidFill>
                <a:srgbClr val="72AF2F"/>
              </a:solidFill>
            </a:endParaRPr>
          </a:p>
          <a:p>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16645190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Questions?</a:t>
            </a:r>
            <a:endParaRP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5637687"/>
      </p:ext>
    </p:extLst>
  </p:cSld>
  <p:clrMapOvr>
    <a:masterClrMapping/>
  </p:clrMapOvr>
  <p:transition spd="slow">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Goal of this learning unit: Best Practices</a:t>
            </a:r>
            <a:endParaRPr sz="3200" dirty="0">
              <a:latin typeface="Calibri" panose="020F0502020204030204" pitchFamily="34" charset="0"/>
              <a:cs typeface="Calibri" panose="020F0502020204030204" pitchFamily="34" charset="0"/>
            </a:endParaRPr>
          </a:p>
        </p:txBody>
      </p:sp>
      <p:grpSp>
        <p:nvGrpSpPr>
          <p:cNvPr id="8" name="Group 7">
            <a:extLst>
              <a:ext uri="{FF2B5EF4-FFF2-40B4-BE49-F238E27FC236}">
                <a16:creationId xmlns:a16="http://schemas.microsoft.com/office/drawing/2014/main" id="{C6ABD282-C48F-1D0A-08BE-0AF66D09AC93}"/>
              </a:ext>
            </a:extLst>
          </p:cNvPr>
          <p:cNvGrpSpPr/>
          <p:nvPr/>
        </p:nvGrpSpPr>
        <p:grpSpPr>
          <a:xfrm>
            <a:off x="2854875" y="1545814"/>
            <a:ext cx="3227570" cy="3230077"/>
            <a:chOff x="2788200" y="1336264"/>
            <a:chExt cx="3227570" cy="3230077"/>
          </a:xfrm>
        </p:grpSpPr>
        <p:sp>
          <p:nvSpPr>
            <p:cNvPr id="4" name="Oval 3">
              <a:extLst>
                <a:ext uri="{FF2B5EF4-FFF2-40B4-BE49-F238E27FC236}">
                  <a16:creationId xmlns:a16="http://schemas.microsoft.com/office/drawing/2014/main" id="{76E7D0ED-F025-8AD3-9FE7-C0A156BB28B8}"/>
                </a:ext>
              </a:extLst>
            </p:cNvPr>
            <p:cNvSpPr/>
            <p:nvPr/>
          </p:nvSpPr>
          <p:spPr>
            <a:xfrm>
              <a:off x="2788200" y="1336264"/>
              <a:ext cx="3227570" cy="3227570"/>
            </a:xfrm>
            <a:prstGeom prst="ellipse">
              <a:avLst/>
            </a:prstGeom>
            <a:gradFill flip="none" rotWithShape="1">
              <a:gsLst>
                <a:gs pos="54000">
                  <a:schemeClr val="accent1">
                    <a:lumMod val="40000"/>
                    <a:lumOff val="60000"/>
                  </a:schemeClr>
                </a:gs>
                <a:gs pos="48000">
                  <a:srgbClr val="92D050"/>
                </a:gs>
                <a:gs pos="0">
                  <a:srgbClr val="92D05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188BC77E-F3F0-EEE4-6339-D5911E6B930C}"/>
                </a:ext>
              </a:extLst>
            </p:cNvPr>
            <p:cNvSpPr/>
            <p:nvPr/>
          </p:nvSpPr>
          <p:spPr>
            <a:xfrm>
              <a:off x="3566715" y="1348369"/>
              <a:ext cx="1613146" cy="161314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Oval 5">
              <a:extLst>
                <a:ext uri="{FF2B5EF4-FFF2-40B4-BE49-F238E27FC236}">
                  <a16:creationId xmlns:a16="http://schemas.microsoft.com/office/drawing/2014/main" id="{25A60D31-FA91-EF08-A4F8-9E60E2A6322F}"/>
                </a:ext>
              </a:extLst>
            </p:cNvPr>
            <p:cNvSpPr/>
            <p:nvPr/>
          </p:nvSpPr>
          <p:spPr>
            <a:xfrm>
              <a:off x="3575593" y="2953195"/>
              <a:ext cx="1613146" cy="161314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7" name="TextBox 6">
            <a:extLst>
              <a:ext uri="{FF2B5EF4-FFF2-40B4-BE49-F238E27FC236}">
                <a16:creationId xmlns:a16="http://schemas.microsoft.com/office/drawing/2014/main" id="{A546F3B3-E4CC-8E28-62F5-3ED1DB29A1AD}"/>
              </a:ext>
            </a:extLst>
          </p:cNvPr>
          <p:cNvSpPr txBox="1"/>
          <p:nvPr/>
        </p:nvSpPr>
        <p:spPr>
          <a:xfrm>
            <a:off x="4096585" y="3599986"/>
            <a:ext cx="1659430" cy="369332"/>
          </a:xfrm>
          <a:prstGeom prst="rect">
            <a:avLst/>
          </a:prstGeom>
          <a:noFill/>
        </p:spPr>
        <p:txBody>
          <a:bodyPr wrap="none" rtlCol="0">
            <a:spAutoFit/>
          </a:bodyPr>
          <a:lstStyle/>
          <a:p>
            <a:pPr algn="ctr"/>
            <a:r>
              <a:rPr lang="en-US" sz="1800" b="1" dirty="0">
                <a:solidFill>
                  <a:srgbClr val="72AF2F"/>
                </a:solidFill>
              </a:rPr>
              <a:t>Clean Project</a:t>
            </a:r>
            <a:endParaRPr lang="en-DE" sz="1800" b="1" dirty="0">
              <a:solidFill>
                <a:srgbClr val="72AF2F"/>
              </a:solidFill>
            </a:endParaRPr>
          </a:p>
        </p:txBody>
      </p:sp>
      <p:sp>
        <p:nvSpPr>
          <p:cNvPr id="9" name="TextBox 8">
            <a:extLst>
              <a:ext uri="{FF2B5EF4-FFF2-40B4-BE49-F238E27FC236}">
                <a16:creationId xmlns:a16="http://schemas.microsoft.com/office/drawing/2014/main" id="{9D998B26-5DB8-9DFF-9832-17CF5B771652}"/>
              </a:ext>
            </a:extLst>
          </p:cNvPr>
          <p:cNvSpPr txBox="1"/>
          <p:nvPr/>
        </p:nvSpPr>
        <p:spPr>
          <a:xfrm>
            <a:off x="3201174" y="2364492"/>
            <a:ext cx="1826142" cy="369332"/>
          </a:xfrm>
          <a:prstGeom prst="rect">
            <a:avLst/>
          </a:prstGeom>
          <a:noFill/>
        </p:spPr>
        <p:txBody>
          <a:bodyPr wrap="none" rtlCol="0">
            <a:spAutoFit/>
          </a:bodyPr>
          <a:lstStyle/>
          <a:p>
            <a:pPr algn="ctr"/>
            <a:r>
              <a:rPr lang="en-US" sz="1800" b="1" dirty="0">
                <a:solidFill>
                  <a:schemeClr val="accent1">
                    <a:lumMod val="20000"/>
                    <a:lumOff val="80000"/>
                  </a:schemeClr>
                </a:solidFill>
              </a:rPr>
              <a:t>Clean Methods</a:t>
            </a:r>
            <a:endParaRPr lang="en-DE" sz="1800" b="1" dirty="0">
              <a:solidFill>
                <a:schemeClr val="accent1">
                  <a:lumMod val="20000"/>
                  <a:lumOff val="80000"/>
                </a:schemeClr>
              </a:solidFill>
            </a:endParaRPr>
          </a:p>
        </p:txBody>
      </p:sp>
      <p:sp>
        <p:nvSpPr>
          <p:cNvPr id="10" name="TextBox 9">
            <a:extLst>
              <a:ext uri="{FF2B5EF4-FFF2-40B4-BE49-F238E27FC236}">
                <a16:creationId xmlns:a16="http://schemas.microsoft.com/office/drawing/2014/main" id="{5743E275-067F-113C-5058-B2C13B19628E}"/>
              </a:ext>
            </a:extLst>
          </p:cNvPr>
          <p:cNvSpPr txBox="1"/>
          <p:nvPr/>
        </p:nvSpPr>
        <p:spPr>
          <a:xfrm>
            <a:off x="5633891" y="1670408"/>
            <a:ext cx="1130438" cy="307777"/>
          </a:xfrm>
          <a:prstGeom prst="rect">
            <a:avLst/>
          </a:prstGeom>
          <a:noFill/>
        </p:spPr>
        <p:txBody>
          <a:bodyPr wrap="none" rtlCol="0">
            <a:spAutoFit/>
          </a:bodyPr>
          <a:lstStyle/>
          <a:p>
            <a:r>
              <a:rPr lang="en-US" dirty="0"/>
              <a:t>Clean Code</a:t>
            </a:r>
            <a:endParaRPr lang="en-DE" dirty="0"/>
          </a:p>
        </p:txBody>
      </p:sp>
      <p:sp>
        <p:nvSpPr>
          <p:cNvPr id="11" name="TextBox 10">
            <a:extLst>
              <a:ext uri="{FF2B5EF4-FFF2-40B4-BE49-F238E27FC236}">
                <a16:creationId xmlns:a16="http://schemas.microsoft.com/office/drawing/2014/main" id="{3B9CE1A7-252D-418C-12B9-CF6109FD3048}"/>
              </a:ext>
            </a:extLst>
          </p:cNvPr>
          <p:cNvSpPr txBox="1"/>
          <p:nvPr/>
        </p:nvSpPr>
        <p:spPr>
          <a:xfrm>
            <a:off x="6041727" y="2276094"/>
            <a:ext cx="1537600" cy="307777"/>
          </a:xfrm>
          <a:prstGeom prst="rect">
            <a:avLst/>
          </a:prstGeom>
          <a:noFill/>
        </p:spPr>
        <p:txBody>
          <a:bodyPr wrap="none" rtlCol="0">
            <a:spAutoFit/>
          </a:bodyPr>
          <a:lstStyle/>
          <a:p>
            <a:r>
              <a:rPr lang="en-US" dirty="0"/>
              <a:t>Automated Tests</a:t>
            </a:r>
            <a:endParaRPr lang="en-DE" dirty="0"/>
          </a:p>
        </p:txBody>
      </p:sp>
      <p:sp>
        <p:nvSpPr>
          <p:cNvPr id="12" name="TextBox 11">
            <a:extLst>
              <a:ext uri="{FF2B5EF4-FFF2-40B4-BE49-F238E27FC236}">
                <a16:creationId xmlns:a16="http://schemas.microsoft.com/office/drawing/2014/main" id="{BEBC4A80-9B6E-9277-7DA1-0C88688B2E54}"/>
              </a:ext>
            </a:extLst>
          </p:cNvPr>
          <p:cNvSpPr txBox="1"/>
          <p:nvPr/>
        </p:nvSpPr>
        <p:spPr>
          <a:xfrm>
            <a:off x="6160349" y="2995806"/>
            <a:ext cx="1418978" cy="307777"/>
          </a:xfrm>
          <a:prstGeom prst="rect">
            <a:avLst/>
          </a:prstGeom>
          <a:noFill/>
        </p:spPr>
        <p:txBody>
          <a:bodyPr wrap="none" rtlCol="0">
            <a:spAutoFit/>
          </a:bodyPr>
          <a:lstStyle/>
          <a:p>
            <a:r>
              <a:rPr lang="en-US" dirty="0"/>
              <a:t>Version Control</a:t>
            </a:r>
            <a:endParaRPr lang="en-DE" dirty="0"/>
          </a:p>
        </p:txBody>
      </p:sp>
      <p:sp>
        <p:nvSpPr>
          <p:cNvPr id="13" name="TextBox 12">
            <a:extLst>
              <a:ext uri="{FF2B5EF4-FFF2-40B4-BE49-F238E27FC236}">
                <a16:creationId xmlns:a16="http://schemas.microsoft.com/office/drawing/2014/main" id="{09A3B432-7068-F4AF-E0C2-6F46685FDA6A}"/>
              </a:ext>
            </a:extLst>
          </p:cNvPr>
          <p:cNvSpPr txBox="1"/>
          <p:nvPr/>
        </p:nvSpPr>
        <p:spPr>
          <a:xfrm>
            <a:off x="6057234" y="3646003"/>
            <a:ext cx="1887055" cy="307777"/>
          </a:xfrm>
          <a:prstGeom prst="rect">
            <a:avLst/>
          </a:prstGeom>
          <a:noFill/>
        </p:spPr>
        <p:txBody>
          <a:bodyPr wrap="none" rtlCol="0">
            <a:spAutoFit/>
          </a:bodyPr>
          <a:lstStyle/>
          <a:p>
            <a:r>
              <a:rPr lang="en-US" dirty="0"/>
              <a:t>Python Environments</a:t>
            </a:r>
            <a:endParaRPr lang="en-DE" dirty="0"/>
          </a:p>
        </p:txBody>
      </p:sp>
      <p:sp>
        <p:nvSpPr>
          <p:cNvPr id="14" name="TextBox 13">
            <a:extLst>
              <a:ext uri="{FF2B5EF4-FFF2-40B4-BE49-F238E27FC236}">
                <a16:creationId xmlns:a16="http://schemas.microsoft.com/office/drawing/2014/main" id="{2010A9D7-D308-D0A8-A9C9-AB641E28FF22}"/>
              </a:ext>
            </a:extLst>
          </p:cNvPr>
          <p:cNvSpPr txBox="1"/>
          <p:nvPr/>
        </p:nvSpPr>
        <p:spPr>
          <a:xfrm>
            <a:off x="5717711" y="4209120"/>
            <a:ext cx="1726755" cy="307777"/>
          </a:xfrm>
          <a:prstGeom prst="rect">
            <a:avLst/>
          </a:prstGeom>
          <a:noFill/>
        </p:spPr>
        <p:txBody>
          <a:bodyPr wrap="none" rtlCol="0">
            <a:spAutoFit/>
          </a:bodyPr>
          <a:lstStyle/>
          <a:p>
            <a:r>
              <a:rPr lang="en-US" dirty="0"/>
              <a:t>Project Integrations</a:t>
            </a:r>
            <a:endParaRPr lang="en-DE" dirty="0"/>
          </a:p>
        </p:txBody>
      </p:sp>
      <p:sp>
        <p:nvSpPr>
          <p:cNvPr id="15" name="TextBox 14">
            <a:extLst>
              <a:ext uri="{FF2B5EF4-FFF2-40B4-BE49-F238E27FC236}">
                <a16:creationId xmlns:a16="http://schemas.microsoft.com/office/drawing/2014/main" id="{0EB17290-A22C-66F8-6CAD-BDB625F36D4C}"/>
              </a:ext>
            </a:extLst>
          </p:cNvPr>
          <p:cNvSpPr txBox="1"/>
          <p:nvPr/>
        </p:nvSpPr>
        <p:spPr>
          <a:xfrm>
            <a:off x="1858834" y="4209121"/>
            <a:ext cx="1478290" cy="307777"/>
          </a:xfrm>
          <a:prstGeom prst="rect">
            <a:avLst/>
          </a:prstGeom>
          <a:noFill/>
        </p:spPr>
        <p:txBody>
          <a:bodyPr wrap="none" rtlCol="0">
            <a:spAutoFit/>
          </a:bodyPr>
          <a:lstStyle/>
          <a:p>
            <a:r>
              <a:rPr lang="en-US" dirty="0"/>
              <a:t>Experimentation</a:t>
            </a:r>
            <a:endParaRPr lang="en-DE" dirty="0"/>
          </a:p>
        </p:txBody>
      </p:sp>
      <p:sp>
        <p:nvSpPr>
          <p:cNvPr id="16" name="TextBox 15">
            <a:extLst>
              <a:ext uri="{FF2B5EF4-FFF2-40B4-BE49-F238E27FC236}">
                <a16:creationId xmlns:a16="http://schemas.microsoft.com/office/drawing/2014/main" id="{AFBFCE7F-B087-0C11-1DFB-AC426E0122F5}"/>
              </a:ext>
            </a:extLst>
          </p:cNvPr>
          <p:cNvSpPr txBox="1"/>
          <p:nvPr/>
        </p:nvSpPr>
        <p:spPr>
          <a:xfrm>
            <a:off x="1397747" y="2276095"/>
            <a:ext cx="1459054" cy="307777"/>
          </a:xfrm>
          <a:prstGeom prst="rect">
            <a:avLst/>
          </a:prstGeom>
          <a:noFill/>
        </p:spPr>
        <p:txBody>
          <a:bodyPr wrap="none" rtlCol="0">
            <a:spAutoFit/>
          </a:bodyPr>
          <a:lstStyle/>
          <a:p>
            <a:r>
              <a:rPr lang="en-US" dirty="0"/>
              <a:t>Model Selection</a:t>
            </a:r>
            <a:endParaRPr lang="en-DE" dirty="0"/>
          </a:p>
        </p:txBody>
      </p:sp>
      <p:sp>
        <p:nvSpPr>
          <p:cNvPr id="17" name="TextBox 16">
            <a:extLst>
              <a:ext uri="{FF2B5EF4-FFF2-40B4-BE49-F238E27FC236}">
                <a16:creationId xmlns:a16="http://schemas.microsoft.com/office/drawing/2014/main" id="{E732575B-EF7E-ACE4-6AF5-65EE05035EDA}"/>
              </a:ext>
            </a:extLst>
          </p:cNvPr>
          <p:cNvSpPr txBox="1"/>
          <p:nvPr/>
        </p:nvSpPr>
        <p:spPr>
          <a:xfrm>
            <a:off x="1424274" y="1670409"/>
            <a:ext cx="1845377" cy="307777"/>
          </a:xfrm>
          <a:prstGeom prst="rect">
            <a:avLst/>
          </a:prstGeom>
          <a:noFill/>
        </p:spPr>
        <p:txBody>
          <a:bodyPr wrap="none" rtlCol="0">
            <a:spAutoFit/>
          </a:bodyPr>
          <a:lstStyle/>
          <a:p>
            <a:r>
              <a:rPr lang="en-US" dirty="0"/>
              <a:t>Problem Formulation</a:t>
            </a:r>
            <a:endParaRPr lang="en-DE" dirty="0"/>
          </a:p>
        </p:txBody>
      </p:sp>
      <p:sp>
        <p:nvSpPr>
          <p:cNvPr id="18" name="TextBox 17">
            <a:extLst>
              <a:ext uri="{FF2B5EF4-FFF2-40B4-BE49-F238E27FC236}">
                <a16:creationId xmlns:a16="http://schemas.microsoft.com/office/drawing/2014/main" id="{75174D46-26ED-0A6D-D528-A77A9870F9D4}"/>
              </a:ext>
            </a:extLst>
          </p:cNvPr>
          <p:cNvSpPr txBox="1"/>
          <p:nvPr/>
        </p:nvSpPr>
        <p:spPr>
          <a:xfrm>
            <a:off x="314725" y="2995806"/>
            <a:ext cx="2323072" cy="307777"/>
          </a:xfrm>
          <a:prstGeom prst="rect">
            <a:avLst/>
          </a:prstGeom>
          <a:noFill/>
        </p:spPr>
        <p:txBody>
          <a:bodyPr wrap="none" rtlCol="0">
            <a:spAutoFit/>
          </a:bodyPr>
          <a:lstStyle/>
          <a:p>
            <a:r>
              <a:rPr lang="en-US" dirty="0"/>
              <a:t>Hyper-Parameter Selection</a:t>
            </a:r>
            <a:endParaRPr lang="en-DE" dirty="0"/>
          </a:p>
        </p:txBody>
      </p:sp>
      <p:sp>
        <p:nvSpPr>
          <p:cNvPr id="19" name="TextBox 18">
            <a:extLst>
              <a:ext uri="{FF2B5EF4-FFF2-40B4-BE49-F238E27FC236}">
                <a16:creationId xmlns:a16="http://schemas.microsoft.com/office/drawing/2014/main" id="{288FDDEF-26CF-0238-0F59-07405CD9521E}"/>
              </a:ext>
            </a:extLst>
          </p:cNvPr>
          <p:cNvSpPr txBox="1"/>
          <p:nvPr/>
        </p:nvSpPr>
        <p:spPr>
          <a:xfrm>
            <a:off x="1839049" y="3644858"/>
            <a:ext cx="1021433" cy="307777"/>
          </a:xfrm>
          <a:prstGeom prst="rect">
            <a:avLst/>
          </a:prstGeom>
          <a:noFill/>
        </p:spPr>
        <p:txBody>
          <a:bodyPr wrap="none" rtlCol="0">
            <a:spAutoFit/>
          </a:bodyPr>
          <a:lstStyle/>
          <a:p>
            <a:r>
              <a:rPr lang="en-US" dirty="0"/>
              <a:t>Evaluation</a:t>
            </a:r>
            <a:endParaRPr lang="en-DE" dirty="0"/>
          </a:p>
        </p:txBody>
      </p:sp>
    </p:spTree>
    <p:extLst>
      <p:ext uri="{BB962C8B-B14F-4D97-AF65-F5344CB8AC3E}">
        <p14:creationId xmlns:p14="http://schemas.microsoft.com/office/powerpoint/2010/main" val="145428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Organizational notes.</a:t>
            </a:r>
            <a:endParaRPr sz="3200" dirty="0">
              <a:latin typeface="Calibri" panose="020F0502020204030204" pitchFamily="34" charset="0"/>
              <a:cs typeface="Calibri" panose="020F0502020204030204" pitchFamily="34" charset="0"/>
            </a:endParaRPr>
          </a:p>
        </p:txBody>
      </p:sp>
      <p:sp>
        <p:nvSpPr>
          <p:cNvPr id="97" name="Google Shape;97;p20"/>
          <p:cNvSpPr txBox="1">
            <a:spLocks noGrp="1"/>
          </p:cNvSpPr>
          <p:nvPr>
            <p:ph type="body" idx="1"/>
          </p:nvPr>
        </p:nvSpPr>
        <p:spPr>
          <a:xfrm>
            <a:off x="311700" y="1191491"/>
            <a:ext cx="85206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tx1"/>
                </a:solidFill>
              </a:rPr>
              <a:t>We will use a running example. </a:t>
            </a:r>
          </a:p>
          <a:p>
            <a:r>
              <a:rPr lang="en-US" sz="2000" dirty="0">
                <a:solidFill>
                  <a:schemeClr val="tx1"/>
                </a:solidFill>
              </a:rPr>
              <a:t>Project can be found </a:t>
            </a:r>
            <a:r>
              <a:rPr lang="en-US" sz="2000" dirty="0">
                <a:solidFill>
                  <a:schemeClr val="tx1"/>
                </a:solidFill>
                <a:hlinkClick r:id="rId3"/>
              </a:rPr>
              <a:t>here</a:t>
            </a:r>
            <a:r>
              <a:rPr lang="en-US" sz="2000" dirty="0">
                <a:solidFill>
                  <a:schemeClr val="tx1"/>
                </a:solidFill>
              </a:rPr>
              <a:t>.</a:t>
            </a:r>
          </a:p>
          <a:p>
            <a:r>
              <a:rPr lang="en-US" sz="2000" dirty="0">
                <a:solidFill>
                  <a:schemeClr val="tx1"/>
                </a:solidFill>
              </a:rPr>
              <a:t>Feel free to copy / use parts if they are helpful to you.</a:t>
            </a:r>
          </a:p>
          <a:p>
            <a:pPr marL="114300" indent="0">
              <a:buNone/>
            </a:pPr>
            <a:endParaRPr lang="en-US" sz="2200" dirty="0">
              <a:solidFill>
                <a:schemeClr val="tx1"/>
              </a:solidFill>
            </a:endParaRPr>
          </a:p>
          <a:p>
            <a:pPr marL="114300" indent="0">
              <a:buNone/>
            </a:pPr>
            <a:r>
              <a:rPr lang="en-US" sz="2200" dirty="0">
                <a:solidFill>
                  <a:schemeClr val="tx1"/>
                </a:solidFill>
              </a:rPr>
              <a:t>There will be homework. It will be mandatory.</a:t>
            </a:r>
          </a:p>
          <a:p>
            <a:pPr marL="114300" lvl="0" indent="0">
              <a:buNone/>
            </a:pPr>
            <a:endParaRPr lang="en-US" sz="2200" dirty="0">
              <a:solidFill>
                <a:schemeClr val="tx1"/>
              </a:solidFill>
            </a:endParaRPr>
          </a:p>
          <a:p>
            <a:pPr marL="114300" lvl="0" indent="0">
              <a:buNone/>
            </a:pPr>
            <a:r>
              <a:rPr lang="en-US" sz="2200" dirty="0">
                <a:solidFill>
                  <a:schemeClr val="tx1"/>
                </a:solidFill>
              </a:rPr>
              <a:t>We will not talk about…</a:t>
            </a:r>
          </a:p>
          <a:p>
            <a:pPr lvl="0">
              <a:buFont typeface="Arial" panose="020B0604020202020204" pitchFamily="34" charset="0"/>
              <a:buChar char="•"/>
            </a:pPr>
            <a:r>
              <a:rPr lang="en-US" sz="2200" dirty="0">
                <a:solidFill>
                  <a:schemeClr val="tx1"/>
                </a:solidFill>
              </a:rPr>
              <a:t>Specific models</a:t>
            </a:r>
          </a:p>
          <a:p>
            <a:pPr lvl="0">
              <a:buFont typeface="Arial" panose="020B0604020202020204" pitchFamily="34" charset="0"/>
              <a:buChar char="•"/>
            </a:pPr>
            <a:r>
              <a:rPr lang="en-US" sz="2200" dirty="0">
                <a:solidFill>
                  <a:schemeClr val="tx1"/>
                </a:solidFill>
              </a:rPr>
              <a:t>Specific Libraries</a:t>
            </a:r>
          </a:p>
        </p:txBody>
      </p:sp>
      <p:sp>
        <p:nvSpPr>
          <p:cNvPr id="2" name="Rectangle 1">
            <a:extLst>
              <a:ext uri="{FF2B5EF4-FFF2-40B4-BE49-F238E27FC236}">
                <a16:creationId xmlns:a16="http://schemas.microsoft.com/office/drawing/2014/main" id="{0C4408AC-FEBB-F078-6BBB-5D026710E18C}"/>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03643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Sessions</a:t>
            </a:r>
            <a:endParaRPr sz="3200" dirty="0">
              <a:latin typeface="Calibri" panose="020F0502020204030204" pitchFamily="34" charset="0"/>
              <a:cs typeface="Calibri" panose="020F0502020204030204" pitchFamily="34" charset="0"/>
            </a:endParaRPr>
          </a:p>
        </p:txBody>
      </p:sp>
      <p:grpSp>
        <p:nvGrpSpPr>
          <p:cNvPr id="101" name="Group 100">
            <a:extLst>
              <a:ext uri="{FF2B5EF4-FFF2-40B4-BE49-F238E27FC236}">
                <a16:creationId xmlns:a16="http://schemas.microsoft.com/office/drawing/2014/main" id="{0C7DCB77-6DE6-8C50-6E26-5A8FCC89AD61}"/>
              </a:ext>
            </a:extLst>
          </p:cNvPr>
          <p:cNvGrpSpPr/>
          <p:nvPr/>
        </p:nvGrpSpPr>
        <p:grpSpPr>
          <a:xfrm>
            <a:off x="605315" y="1437028"/>
            <a:ext cx="7655458" cy="848972"/>
            <a:chOff x="741262" y="1869068"/>
            <a:chExt cx="7655458" cy="848972"/>
          </a:xfrm>
        </p:grpSpPr>
        <p:sp>
          <p:nvSpPr>
            <p:cNvPr id="2" name="Rectangle 1">
              <a:extLst>
                <a:ext uri="{FF2B5EF4-FFF2-40B4-BE49-F238E27FC236}">
                  <a16:creationId xmlns:a16="http://schemas.microsoft.com/office/drawing/2014/main" id="{27040A7D-4D25-3780-B717-BC7441D249E4}"/>
                </a:ext>
              </a:extLst>
            </p:cNvPr>
            <p:cNvSpPr/>
            <p:nvPr/>
          </p:nvSpPr>
          <p:spPr>
            <a:xfrm>
              <a:off x="1166263" y="1869445"/>
              <a:ext cx="3403434"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Data Exploration</a:t>
              </a:r>
            </a:p>
            <a:p>
              <a:pPr algn="ctr"/>
              <a:r>
                <a:rPr lang="en-US" dirty="0">
                  <a:solidFill>
                    <a:schemeClr val="accent1">
                      <a:lumMod val="20000"/>
                      <a:lumOff val="80000"/>
                    </a:schemeClr>
                  </a:solidFill>
                </a:rPr>
                <a:t>Problem Formulation</a:t>
              </a:r>
              <a:endParaRPr lang="en-DE" dirty="0">
                <a:solidFill>
                  <a:schemeClr val="accent1">
                    <a:lumMod val="20000"/>
                    <a:lumOff val="80000"/>
                  </a:schemeClr>
                </a:solidFill>
              </a:endParaRPr>
            </a:p>
          </p:txBody>
        </p:sp>
        <p:sp>
          <p:nvSpPr>
            <p:cNvPr id="3" name="Rectangle 2">
              <a:extLst>
                <a:ext uri="{FF2B5EF4-FFF2-40B4-BE49-F238E27FC236}">
                  <a16:creationId xmlns:a16="http://schemas.microsoft.com/office/drawing/2014/main" id="{9C8BBE7B-2D62-F02E-3489-8C3D5A5C493E}"/>
                </a:ext>
              </a:extLst>
            </p:cNvPr>
            <p:cNvSpPr/>
            <p:nvPr/>
          </p:nvSpPr>
          <p:spPr>
            <a:xfrm>
              <a:off x="4569695" y="1869444"/>
              <a:ext cx="3402729"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2AF2F"/>
                  </a:solidFill>
                </a:rPr>
                <a:t>Project Setup</a:t>
              </a:r>
              <a:endParaRPr lang="en-DE" dirty="0"/>
            </a:p>
          </p:txBody>
        </p:sp>
        <p:sp>
          <p:nvSpPr>
            <p:cNvPr id="4" name="Oval 3">
              <a:extLst>
                <a:ext uri="{FF2B5EF4-FFF2-40B4-BE49-F238E27FC236}">
                  <a16:creationId xmlns:a16="http://schemas.microsoft.com/office/drawing/2014/main" id="{58AE06E2-24AC-161B-5185-89C14F7391C9}"/>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9CACAB36-7A1D-76DD-902C-D1CB990B8CEA}"/>
                </a:ext>
              </a:extLst>
            </p:cNvPr>
            <p:cNvSpPr/>
            <p:nvPr/>
          </p:nvSpPr>
          <p:spPr>
            <a:xfrm>
              <a:off x="4356844" y="2284215"/>
              <a:ext cx="425706" cy="42570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 name="Oval 6">
              <a:extLst>
                <a:ext uri="{FF2B5EF4-FFF2-40B4-BE49-F238E27FC236}">
                  <a16:creationId xmlns:a16="http://schemas.microsoft.com/office/drawing/2014/main" id="{7B31E420-5CB0-151F-77EB-115B6DFE2214}"/>
                </a:ext>
              </a:extLst>
            </p:cNvPr>
            <p:cNvSpPr/>
            <p:nvPr/>
          </p:nvSpPr>
          <p:spPr>
            <a:xfrm>
              <a:off x="7548128" y="1869068"/>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8" name="Oval 7">
              <a:extLst>
                <a:ext uri="{FF2B5EF4-FFF2-40B4-BE49-F238E27FC236}">
                  <a16:creationId xmlns:a16="http://schemas.microsoft.com/office/drawing/2014/main" id="{F2CD2648-8B30-9654-7B44-5349BF976AE6}"/>
                </a:ext>
              </a:extLst>
            </p:cNvPr>
            <p:cNvSpPr/>
            <p:nvPr/>
          </p:nvSpPr>
          <p:spPr>
            <a:xfrm>
              <a:off x="741262" y="1869445"/>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102" name="Group 101">
            <a:extLst>
              <a:ext uri="{FF2B5EF4-FFF2-40B4-BE49-F238E27FC236}">
                <a16:creationId xmlns:a16="http://schemas.microsoft.com/office/drawing/2014/main" id="{A8859D4D-5C76-B3E3-C381-64A6BBF582ED}"/>
              </a:ext>
            </a:extLst>
          </p:cNvPr>
          <p:cNvGrpSpPr/>
          <p:nvPr/>
        </p:nvGrpSpPr>
        <p:grpSpPr>
          <a:xfrm>
            <a:off x="605315" y="2789959"/>
            <a:ext cx="7655458" cy="848972"/>
            <a:chOff x="741262" y="1869068"/>
            <a:chExt cx="7655458" cy="848972"/>
          </a:xfrm>
        </p:grpSpPr>
        <p:sp>
          <p:nvSpPr>
            <p:cNvPr id="103" name="Rectangle 102">
              <a:extLst>
                <a:ext uri="{FF2B5EF4-FFF2-40B4-BE49-F238E27FC236}">
                  <a16:creationId xmlns:a16="http://schemas.microsoft.com/office/drawing/2014/main" id="{F359B442-68F0-10B4-4DB7-78B10981CAF8}"/>
                </a:ext>
              </a:extLst>
            </p:cNvPr>
            <p:cNvSpPr/>
            <p:nvPr/>
          </p:nvSpPr>
          <p:spPr>
            <a:xfrm>
              <a:off x="1166263" y="1869445"/>
              <a:ext cx="3403434"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Model Selection</a:t>
              </a:r>
            </a:p>
            <a:p>
              <a:pPr algn="ctr"/>
              <a:r>
                <a:rPr lang="en-US" dirty="0">
                  <a:solidFill>
                    <a:schemeClr val="accent1">
                      <a:lumMod val="20000"/>
                      <a:lumOff val="80000"/>
                    </a:schemeClr>
                  </a:solidFill>
                </a:rPr>
                <a:t>Hyper Parameter Selection</a:t>
              </a:r>
              <a:endParaRPr lang="en-DE" dirty="0">
                <a:solidFill>
                  <a:schemeClr val="accent1">
                    <a:lumMod val="20000"/>
                    <a:lumOff val="80000"/>
                  </a:schemeClr>
                </a:solidFill>
              </a:endParaRPr>
            </a:p>
          </p:txBody>
        </p:sp>
        <p:sp>
          <p:nvSpPr>
            <p:cNvPr id="104" name="Rectangle 103">
              <a:extLst>
                <a:ext uri="{FF2B5EF4-FFF2-40B4-BE49-F238E27FC236}">
                  <a16:creationId xmlns:a16="http://schemas.microsoft.com/office/drawing/2014/main" id="{30ECCD77-8BCD-018A-E987-ED1050D5DA0A}"/>
                </a:ext>
              </a:extLst>
            </p:cNvPr>
            <p:cNvSpPr/>
            <p:nvPr/>
          </p:nvSpPr>
          <p:spPr>
            <a:xfrm>
              <a:off x="4569695" y="1869444"/>
              <a:ext cx="3402729"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2AF2F"/>
                  </a:solidFill>
                </a:rPr>
                <a:t>Types of Experiment</a:t>
              </a:r>
            </a:p>
            <a:p>
              <a:pPr algn="ctr"/>
              <a:r>
                <a:rPr lang="en-US" dirty="0">
                  <a:solidFill>
                    <a:srgbClr val="72AF2F"/>
                  </a:solidFill>
                </a:rPr>
                <a:t>Documenting Experiments</a:t>
              </a:r>
              <a:endParaRPr lang="en-DE" dirty="0">
                <a:solidFill>
                  <a:srgbClr val="72AF2F"/>
                </a:solidFill>
              </a:endParaRPr>
            </a:p>
          </p:txBody>
        </p:sp>
        <p:sp>
          <p:nvSpPr>
            <p:cNvPr id="105" name="Oval 104">
              <a:extLst>
                <a:ext uri="{FF2B5EF4-FFF2-40B4-BE49-F238E27FC236}">
                  <a16:creationId xmlns:a16="http://schemas.microsoft.com/office/drawing/2014/main" id="{DAAEE58D-B2BC-1133-D47C-83DA57A67B3E}"/>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6" name="Oval 105">
              <a:extLst>
                <a:ext uri="{FF2B5EF4-FFF2-40B4-BE49-F238E27FC236}">
                  <a16:creationId xmlns:a16="http://schemas.microsoft.com/office/drawing/2014/main" id="{90108373-526D-AEC9-FCA7-6BD518FC6FB2}"/>
                </a:ext>
              </a:extLst>
            </p:cNvPr>
            <p:cNvSpPr/>
            <p:nvPr/>
          </p:nvSpPr>
          <p:spPr>
            <a:xfrm>
              <a:off x="4356844" y="2284215"/>
              <a:ext cx="425706" cy="42570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7" name="Oval 106">
              <a:extLst>
                <a:ext uri="{FF2B5EF4-FFF2-40B4-BE49-F238E27FC236}">
                  <a16:creationId xmlns:a16="http://schemas.microsoft.com/office/drawing/2014/main" id="{CCC2D643-179F-60A6-E6B9-B5D533EE5F61}"/>
                </a:ext>
              </a:extLst>
            </p:cNvPr>
            <p:cNvSpPr/>
            <p:nvPr/>
          </p:nvSpPr>
          <p:spPr>
            <a:xfrm>
              <a:off x="7548128" y="1869068"/>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8" name="Oval 107">
              <a:extLst>
                <a:ext uri="{FF2B5EF4-FFF2-40B4-BE49-F238E27FC236}">
                  <a16:creationId xmlns:a16="http://schemas.microsoft.com/office/drawing/2014/main" id="{D348D1FB-01C9-BD52-2E8E-A9889B9E4E11}"/>
                </a:ext>
              </a:extLst>
            </p:cNvPr>
            <p:cNvSpPr/>
            <p:nvPr/>
          </p:nvSpPr>
          <p:spPr>
            <a:xfrm>
              <a:off x="741262" y="1869445"/>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113" name="Group 112">
            <a:extLst>
              <a:ext uri="{FF2B5EF4-FFF2-40B4-BE49-F238E27FC236}">
                <a16:creationId xmlns:a16="http://schemas.microsoft.com/office/drawing/2014/main" id="{1B246771-9BBC-7C16-82C8-D2AFD6499FBD}"/>
              </a:ext>
            </a:extLst>
          </p:cNvPr>
          <p:cNvGrpSpPr/>
          <p:nvPr/>
        </p:nvGrpSpPr>
        <p:grpSpPr>
          <a:xfrm>
            <a:off x="600237" y="4121278"/>
            <a:ext cx="7655458" cy="848972"/>
            <a:chOff x="741262" y="1869068"/>
            <a:chExt cx="7655458" cy="848972"/>
          </a:xfrm>
        </p:grpSpPr>
        <p:sp>
          <p:nvSpPr>
            <p:cNvPr id="114" name="Rectangle 113">
              <a:extLst>
                <a:ext uri="{FF2B5EF4-FFF2-40B4-BE49-F238E27FC236}">
                  <a16:creationId xmlns:a16="http://schemas.microsoft.com/office/drawing/2014/main" id="{C0AF4CA8-872D-ABB1-4701-C2DDBE73E020}"/>
                </a:ext>
              </a:extLst>
            </p:cNvPr>
            <p:cNvSpPr/>
            <p:nvPr/>
          </p:nvSpPr>
          <p:spPr>
            <a:xfrm>
              <a:off x="1166263" y="1869445"/>
              <a:ext cx="3403434"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Evaluation</a:t>
              </a:r>
              <a:endParaRPr lang="en-DE" dirty="0">
                <a:solidFill>
                  <a:schemeClr val="accent1">
                    <a:lumMod val="20000"/>
                    <a:lumOff val="80000"/>
                  </a:schemeClr>
                </a:solidFill>
              </a:endParaRPr>
            </a:p>
          </p:txBody>
        </p:sp>
        <p:sp>
          <p:nvSpPr>
            <p:cNvPr id="115" name="Rectangle 114">
              <a:extLst>
                <a:ext uri="{FF2B5EF4-FFF2-40B4-BE49-F238E27FC236}">
                  <a16:creationId xmlns:a16="http://schemas.microsoft.com/office/drawing/2014/main" id="{397C6A56-F266-775A-8DC6-A1AA1EA98124}"/>
                </a:ext>
              </a:extLst>
            </p:cNvPr>
            <p:cNvSpPr/>
            <p:nvPr/>
          </p:nvSpPr>
          <p:spPr>
            <a:xfrm>
              <a:off x="4569695" y="1869444"/>
              <a:ext cx="3402729"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2AF2F"/>
                  </a:solidFill>
                </a:rPr>
                <a:t>Interaction with other projects</a:t>
              </a:r>
              <a:endParaRPr lang="en-DE" dirty="0">
                <a:solidFill>
                  <a:srgbClr val="72AF2F"/>
                </a:solidFill>
              </a:endParaRPr>
            </a:p>
          </p:txBody>
        </p:sp>
        <p:sp>
          <p:nvSpPr>
            <p:cNvPr id="116" name="Oval 115">
              <a:extLst>
                <a:ext uri="{FF2B5EF4-FFF2-40B4-BE49-F238E27FC236}">
                  <a16:creationId xmlns:a16="http://schemas.microsoft.com/office/drawing/2014/main" id="{E84D886E-360B-CC49-CB6B-6D8DB03D8276}"/>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7" name="Oval 116">
              <a:extLst>
                <a:ext uri="{FF2B5EF4-FFF2-40B4-BE49-F238E27FC236}">
                  <a16:creationId xmlns:a16="http://schemas.microsoft.com/office/drawing/2014/main" id="{CB3759D2-6FD2-92CC-734D-2567F198A1ED}"/>
                </a:ext>
              </a:extLst>
            </p:cNvPr>
            <p:cNvSpPr/>
            <p:nvPr/>
          </p:nvSpPr>
          <p:spPr>
            <a:xfrm>
              <a:off x="4356844" y="2284215"/>
              <a:ext cx="425706" cy="42570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8" name="Oval 117">
              <a:extLst>
                <a:ext uri="{FF2B5EF4-FFF2-40B4-BE49-F238E27FC236}">
                  <a16:creationId xmlns:a16="http://schemas.microsoft.com/office/drawing/2014/main" id="{BB08112C-52AC-53AA-EB87-F1EBCEEDE308}"/>
                </a:ext>
              </a:extLst>
            </p:cNvPr>
            <p:cNvSpPr/>
            <p:nvPr/>
          </p:nvSpPr>
          <p:spPr>
            <a:xfrm>
              <a:off x="7548128" y="1869068"/>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9" name="Oval 118">
              <a:extLst>
                <a:ext uri="{FF2B5EF4-FFF2-40B4-BE49-F238E27FC236}">
                  <a16:creationId xmlns:a16="http://schemas.microsoft.com/office/drawing/2014/main" id="{29DFD64D-7DA9-19DE-653B-14BCB2334B37}"/>
                </a:ext>
              </a:extLst>
            </p:cNvPr>
            <p:cNvSpPr/>
            <p:nvPr/>
          </p:nvSpPr>
          <p:spPr>
            <a:xfrm>
              <a:off x="741262" y="1869445"/>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120" name="Rectangle: Rounded Corners 119">
            <a:extLst>
              <a:ext uri="{FF2B5EF4-FFF2-40B4-BE49-F238E27FC236}">
                <a16:creationId xmlns:a16="http://schemas.microsoft.com/office/drawing/2014/main" id="{3D38F9FB-D8E2-799A-403F-922F5276541B}"/>
              </a:ext>
            </a:extLst>
          </p:cNvPr>
          <p:cNvSpPr/>
          <p:nvPr/>
        </p:nvSpPr>
        <p:spPr>
          <a:xfrm>
            <a:off x="2268893" y="1070071"/>
            <a:ext cx="4160551" cy="355568"/>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Session 1: Machine Learning, I choose you!</a:t>
            </a:r>
          </a:p>
        </p:txBody>
      </p:sp>
      <p:sp>
        <p:nvSpPr>
          <p:cNvPr id="121" name="Rectangle: Rounded Corners 120">
            <a:extLst>
              <a:ext uri="{FF2B5EF4-FFF2-40B4-BE49-F238E27FC236}">
                <a16:creationId xmlns:a16="http://schemas.microsoft.com/office/drawing/2014/main" id="{F1852D26-693C-03D8-CF2E-2E152D5CFC16}"/>
              </a:ext>
            </a:extLst>
          </p:cNvPr>
          <p:cNvSpPr/>
          <p:nvPr/>
        </p:nvSpPr>
        <p:spPr>
          <a:xfrm>
            <a:off x="2268893" y="2421264"/>
            <a:ext cx="4160551" cy="355568"/>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Session 2: A tale of three experiments</a:t>
            </a:r>
          </a:p>
        </p:txBody>
      </p:sp>
      <p:sp>
        <p:nvSpPr>
          <p:cNvPr id="122" name="Rectangle: Rounded Corners 121">
            <a:extLst>
              <a:ext uri="{FF2B5EF4-FFF2-40B4-BE49-F238E27FC236}">
                <a16:creationId xmlns:a16="http://schemas.microsoft.com/office/drawing/2014/main" id="{3E1BBF21-97D1-B58C-76D7-D252374BE24D}"/>
              </a:ext>
            </a:extLst>
          </p:cNvPr>
          <p:cNvSpPr/>
          <p:nvPr/>
        </p:nvSpPr>
        <p:spPr>
          <a:xfrm>
            <a:off x="2249843" y="3762033"/>
            <a:ext cx="4160551" cy="355568"/>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Session 3: Define “Good”.</a:t>
            </a:r>
          </a:p>
        </p:txBody>
      </p:sp>
    </p:spTree>
    <p:extLst>
      <p:ext uri="{BB962C8B-B14F-4D97-AF65-F5344CB8AC3E}">
        <p14:creationId xmlns:p14="http://schemas.microsoft.com/office/powerpoint/2010/main" val="333652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P spid="1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1: Our Example Problem</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499916" y="628545"/>
            <a:ext cx="2339103" cy="369332"/>
          </a:xfrm>
          <a:prstGeom prst="rect">
            <a:avLst/>
          </a:prstGeom>
          <a:noFill/>
        </p:spPr>
        <p:txBody>
          <a:bodyPr wrap="none" rtlCol="0">
            <a:spAutoFit/>
          </a:bodyPr>
          <a:lstStyle/>
          <a:p>
            <a:pPr algn="ctr"/>
            <a:r>
              <a:rPr lang="en-US" sz="1800" b="1" dirty="0">
                <a:solidFill>
                  <a:srgbClr val="72AF2F"/>
                </a:solidFill>
              </a:rPr>
              <a:t>Initial Project Setup</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2761983" y="4332573"/>
            <a:ext cx="1659430" cy="369332"/>
          </a:xfrm>
          <a:prstGeom prst="rect">
            <a:avLst/>
          </a:prstGeom>
          <a:noFill/>
        </p:spPr>
        <p:txBody>
          <a:bodyPr wrap="none" rtlCol="0">
            <a:spAutoFit/>
          </a:bodyPr>
          <a:lstStyle/>
          <a:p>
            <a:pPr algn="ctr"/>
            <a:r>
              <a:rPr lang="en-US" sz="1800" b="1" dirty="0">
                <a:solidFill>
                  <a:schemeClr val="accent1">
                    <a:lumMod val="20000"/>
                    <a:lumOff val="80000"/>
                  </a:schemeClr>
                </a:solidFill>
              </a:rPr>
              <a:t>Data Sources</a:t>
            </a:r>
            <a:endParaRPr lang="en-DE" sz="1800" b="1" dirty="0">
              <a:solidFill>
                <a:schemeClr val="accent1">
                  <a:lumMod val="20000"/>
                  <a:lumOff val="80000"/>
                </a:schemeClr>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1836674" y="3706312"/>
            <a:ext cx="1544013" cy="369332"/>
          </a:xfrm>
          <a:prstGeom prst="rect">
            <a:avLst/>
          </a:prstGeom>
          <a:noFill/>
        </p:spPr>
        <p:txBody>
          <a:bodyPr wrap="none" rtlCol="0">
            <a:spAutoFit/>
          </a:bodyPr>
          <a:lstStyle/>
          <a:p>
            <a:pPr algn="ctr"/>
            <a:r>
              <a:rPr lang="en-US" sz="1800" b="1" dirty="0">
                <a:solidFill>
                  <a:schemeClr val="accent1">
                    <a:lumMod val="20000"/>
                    <a:lumOff val="80000"/>
                  </a:schemeClr>
                </a:solidFill>
              </a:rPr>
              <a:t>Project Goal</a:t>
            </a:r>
            <a:endParaRPr lang="en-DE" sz="1800" b="1" dirty="0">
              <a:solidFill>
                <a:schemeClr val="accent1">
                  <a:lumMod val="20000"/>
                  <a:lumOff val="80000"/>
                </a:schemeClr>
              </a:solidFill>
            </a:endParaRPr>
          </a:p>
        </p:txBody>
      </p:sp>
    </p:spTree>
    <p:extLst>
      <p:ext uri="{BB962C8B-B14F-4D97-AF65-F5344CB8AC3E}">
        <p14:creationId xmlns:p14="http://schemas.microsoft.com/office/powerpoint/2010/main" val="4069252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42" presetClass="path" presetSubtype="0" accel="50000" decel="50000" fill="hold" nodeType="withEffect">
                                  <p:stCondLst>
                                    <p:cond delay="0"/>
                                  </p:stCondLst>
                                  <p:childTnLst>
                                    <p:animMotion origin="layout" path="M 1.38889E-6 0 L 0.51684 -0.00031 " pathEditMode="relative" rAng="0" ptsTypes="AA">
                                      <p:cBhvr>
                                        <p:cTn id="14" dur="2000" fill="hold"/>
                                        <p:tgtEl>
                                          <p:spTgt spid="21"/>
                                        </p:tgtEl>
                                        <p:attrNameLst>
                                          <p:attrName>ppt_x</p:attrName>
                                          <p:attrName>ppt_y</p:attrName>
                                        </p:attrNameLst>
                                      </p:cBhvr>
                                      <p:rCtr x="25833"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Our test project …</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5206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Can you guess the </a:t>
            </a:r>
            <a:r>
              <a:rPr lang="en-US" sz="2200" dirty="0" err="1">
                <a:solidFill>
                  <a:schemeClr val="bg1"/>
                </a:solidFill>
              </a:rPr>
              <a:t>pokémon</a:t>
            </a:r>
            <a:r>
              <a:rPr lang="en-US" sz="2200" dirty="0">
                <a:solidFill>
                  <a:schemeClr val="bg1"/>
                </a:solidFill>
              </a:rPr>
              <a:t> types?</a:t>
            </a: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r>
              <a:rPr lang="en-US" sz="2200" dirty="0">
                <a:solidFill>
                  <a:schemeClr val="bg1"/>
                </a:solidFill>
              </a:rPr>
              <a:t>Project Goal: We want an application that can detect Pokémon types based on their images!</a:t>
            </a:r>
          </a:p>
        </p:txBody>
      </p:sp>
      <p:pic>
        <p:nvPicPr>
          <p:cNvPr id="6" name="Picture 5" descr="A picture containing toy, doll&#10;&#10;Description automatically generated">
            <a:extLst>
              <a:ext uri="{FF2B5EF4-FFF2-40B4-BE49-F238E27FC236}">
                <a16:creationId xmlns:a16="http://schemas.microsoft.com/office/drawing/2014/main" id="{CF7AC1C0-3278-5285-AA17-AA7A8C20A7D1}"/>
              </a:ext>
            </a:extLst>
          </p:cNvPr>
          <p:cNvPicPr>
            <a:picLocks noChangeAspect="1"/>
          </p:cNvPicPr>
          <p:nvPr/>
        </p:nvPicPr>
        <p:blipFill>
          <a:blip r:embed="rId3"/>
          <a:stretch>
            <a:fillRect/>
          </a:stretch>
        </p:blipFill>
        <p:spPr>
          <a:xfrm>
            <a:off x="397684" y="1460466"/>
            <a:ext cx="1143160" cy="1143160"/>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CFBCF1A6-6832-FDBF-445B-B41762555774}"/>
              </a:ext>
            </a:extLst>
          </p:cNvPr>
          <p:cNvPicPr>
            <a:picLocks noChangeAspect="1"/>
          </p:cNvPicPr>
          <p:nvPr/>
        </p:nvPicPr>
        <p:blipFill>
          <a:blip r:embed="rId4"/>
          <a:stretch>
            <a:fillRect/>
          </a:stretch>
        </p:blipFill>
        <p:spPr>
          <a:xfrm>
            <a:off x="2205486" y="1725946"/>
            <a:ext cx="1143000" cy="1143000"/>
          </a:xfrm>
          <a:prstGeom prst="rect">
            <a:avLst/>
          </a:prstGeom>
        </p:spPr>
      </p:pic>
      <p:pic>
        <p:nvPicPr>
          <p:cNvPr id="12" name="Picture 11">
            <a:extLst>
              <a:ext uri="{FF2B5EF4-FFF2-40B4-BE49-F238E27FC236}">
                <a16:creationId xmlns:a16="http://schemas.microsoft.com/office/drawing/2014/main" id="{479B28B9-5FEC-FAF9-D22E-DDED670C2C9C}"/>
              </a:ext>
            </a:extLst>
          </p:cNvPr>
          <p:cNvPicPr>
            <a:picLocks noChangeAspect="1"/>
          </p:cNvPicPr>
          <p:nvPr/>
        </p:nvPicPr>
        <p:blipFill>
          <a:blip r:embed="rId5"/>
          <a:stretch>
            <a:fillRect/>
          </a:stretch>
        </p:blipFill>
        <p:spPr>
          <a:xfrm>
            <a:off x="3445307" y="1460626"/>
            <a:ext cx="1143000" cy="1143000"/>
          </a:xfrm>
          <a:prstGeom prst="rect">
            <a:avLst/>
          </a:prstGeom>
        </p:spPr>
      </p:pic>
      <p:pic>
        <p:nvPicPr>
          <p:cNvPr id="21" name="Picture 20" descr="A picture containing outdoor object, clipart&#10;&#10;Description automatically generated">
            <a:extLst>
              <a:ext uri="{FF2B5EF4-FFF2-40B4-BE49-F238E27FC236}">
                <a16:creationId xmlns:a16="http://schemas.microsoft.com/office/drawing/2014/main" id="{D5FB7914-B342-78A9-E3D2-B1A3A52235E8}"/>
              </a:ext>
            </a:extLst>
          </p:cNvPr>
          <p:cNvPicPr>
            <a:picLocks noChangeAspect="1"/>
          </p:cNvPicPr>
          <p:nvPr/>
        </p:nvPicPr>
        <p:blipFill>
          <a:blip r:embed="rId6"/>
          <a:stretch>
            <a:fillRect/>
          </a:stretch>
        </p:blipFill>
        <p:spPr>
          <a:xfrm>
            <a:off x="4462575" y="1634232"/>
            <a:ext cx="1143160" cy="1143160"/>
          </a:xfrm>
          <a:prstGeom prst="rect">
            <a:avLst/>
          </a:prstGeom>
        </p:spPr>
      </p:pic>
      <p:pic>
        <p:nvPicPr>
          <p:cNvPr id="23" name="Picture 22" descr="A picture containing toy&#10;&#10;Description automatically generated">
            <a:extLst>
              <a:ext uri="{FF2B5EF4-FFF2-40B4-BE49-F238E27FC236}">
                <a16:creationId xmlns:a16="http://schemas.microsoft.com/office/drawing/2014/main" id="{A510C601-2758-6CC8-1988-D7AF78A31321}"/>
              </a:ext>
            </a:extLst>
          </p:cNvPr>
          <p:cNvPicPr>
            <a:picLocks noChangeAspect="1"/>
          </p:cNvPicPr>
          <p:nvPr/>
        </p:nvPicPr>
        <p:blipFill>
          <a:blip r:embed="rId7"/>
          <a:stretch>
            <a:fillRect/>
          </a:stretch>
        </p:blipFill>
        <p:spPr>
          <a:xfrm>
            <a:off x="891531" y="2024127"/>
            <a:ext cx="1143160" cy="1143160"/>
          </a:xfrm>
          <a:prstGeom prst="rect">
            <a:avLst/>
          </a:prstGeom>
        </p:spPr>
      </p:pic>
      <p:pic>
        <p:nvPicPr>
          <p:cNvPr id="25" name="Picture 24">
            <a:extLst>
              <a:ext uri="{FF2B5EF4-FFF2-40B4-BE49-F238E27FC236}">
                <a16:creationId xmlns:a16="http://schemas.microsoft.com/office/drawing/2014/main" id="{3BC44ABA-5E41-A768-109F-560C61127656}"/>
              </a:ext>
            </a:extLst>
          </p:cNvPr>
          <p:cNvPicPr>
            <a:picLocks noChangeAspect="1"/>
          </p:cNvPicPr>
          <p:nvPr/>
        </p:nvPicPr>
        <p:blipFill>
          <a:blip r:embed="rId8"/>
          <a:stretch>
            <a:fillRect/>
          </a:stretch>
        </p:blipFill>
        <p:spPr>
          <a:xfrm>
            <a:off x="1256044" y="1427445"/>
            <a:ext cx="1143160" cy="1143160"/>
          </a:xfrm>
          <a:prstGeom prst="rect">
            <a:avLst/>
          </a:prstGeom>
        </p:spPr>
      </p:pic>
    </p:spTree>
    <p:extLst>
      <p:ext uri="{BB962C8B-B14F-4D97-AF65-F5344CB8AC3E}">
        <p14:creationId xmlns:p14="http://schemas.microsoft.com/office/powerpoint/2010/main" val="342712599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The most important question: </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“Do you have data for that?”</a:t>
            </a:r>
          </a:p>
          <a:p>
            <a:pPr marL="114300" lvl="0" indent="0">
              <a:buNone/>
            </a:pPr>
            <a:endParaRPr lang="en-US" sz="2200" dirty="0">
              <a:solidFill>
                <a:schemeClr val="bg1"/>
              </a:solidFill>
            </a:endParaRPr>
          </a:p>
          <a:p>
            <a:pPr marL="114300" lvl="0" indent="0">
              <a:buNone/>
            </a:pPr>
            <a:r>
              <a:rPr lang="en-US" sz="2200" dirty="0">
                <a:solidFill>
                  <a:schemeClr val="bg1"/>
                </a:solidFill>
              </a:rPr>
              <a:t>Evaluating Datasets</a:t>
            </a: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r>
              <a:rPr lang="en-US" sz="2200" dirty="0" err="1">
                <a:solidFill>
                  <a:schemeClr val="bg1"/>
                </a:solidFill>
              </a:rPr>
              <a:t>Vishalsubbiah</a:t>
            </a:r>
            <a:r>
              <a:rPr lang="en-US" sz="2200" dirty="0">
                <a:solidFill>
                  <a:schemeClr val="bg1"/>
                </a:solidFill>
              </a:rPr>
              <a:t>, I choose you!</a:t>
            </a:r>
          </a:p>
          <a:p>
            <a:pPr marL="114300" lvl="0" indent="0">
              <a:buNone/>
            </a:pPr>
            <a:endParaRPr lang="en-US" sz="2200" dirty="0">
              <a:solidFill>
                <a:schemeClr val="bg1"/>
              </a:solidFill>
            </a:endParaRPr>
          </a:p>
          <a:p>
            <a:pPr marL="114300" lvl="0" indent="0">
              <a:buNone/>
            </a:pPr>
            <a:endParaRPr lang="en-US" sz="2200" dirty="0">
              <a:solidFill>
                <a:schemeClr val="bg1"/>
              </a:solidFill>
            </a:endParaRPr>
          </a:p>
        </p:txBody>
      </p:sp>
      <p:graphicFrame>
        <p:nvGraphicFramePr>
          <p:cNvPr id="5" name="Table 8">
            <a:extLst>
              <a:ext uri="{FF2B5EF4-FFF2-40B4-BE49-F238E27FC236}">
                <a16:creationId xmlns:a16="http://schemas.microsoft.com/office/drawing/2014/main" id="{4503191C-25B7-C626-44DD-3CAD64566BAA}"/>
              </a:ext>
            </a:extLst>
          </p:cNvPr>
          <p:cNvGraphicFramePr>
            <a:graphicFrameLocks noGrp="1"/>
          </p:cNvGraphicFramePr>
          <p:nvPr>
            <p:extLst>
              <p:ext uri="{D42A27DB-BD31-4B8C-83A1-F6EECF244321}">
                <p14:modId xmlns:p14="http://schemas.microsoft.com/office/powerpoint/2010/main" val="1222483134"/>
              </p:ext>
            </p:extLst>
          </p:nvPr>
        </p:nvGraphicFramePr>
        <p:xfrm>
          <a:off x="821161" y="2570605"/>
          <a:ext cx="6786648" cy="1630680"/>
        </p:xfrm>
        <a:graphic>
          <a:graphicData uri="http://schemas.openxmlformats.org/drawingml/2006/table">
            <a:tbl>
              <a:tblPr firstRow="1" bandRow="1">
                <a:tableStyleId>{842234AE-99F9-4D7F-B481-95345871E2B3}</a:tableStyleId>
              </a:tblPr>
              <a:tblGrid>
                <a:gridCol w="1613303">
                  <a:extLst>
                    <a:ext uri="{9D8B030D-6E8A-4147-A177-3AD203B41FA5}">
                      <a16:colId xmlns:a16="http://schemas.microsoft.com/office/drawing/2014/main" val="3663660459"/>
                    </a:ext>
                  </a:extLst>
                </a:gridCol>
                <a:gridCol w="1406016">
                  <a:extLst>
                    <a:ext uri="{9D8B030D-6E8A-4147-A177-3AD203B41FA5}">
                      <a16:colId xmlns:a16="http://schemas.microsoft.com/office/drawing/2014/main" val="1315865584"/>
                    </a:ext>
                  </a:extLst>
                </a:gridCol>
                <a:gridCol w="1243584">
                  <a:extLst>
                    <a:ext uri="{9D8B030D-6E8A-4147-A177-3AD203B41FA5}">
                      <a16:colId xmlns:a16="http://schemas.microsoft.com/office/drawing/2014/main" val="495760394"/>
                    </a:ext>
                  </a:extLst>
                </a:gridCol>
                <a:gridCol w="950976">
                  <a:extLst>
                    <a:ext uri="{9D8B030D-6E8A-4147-A177-3AD203B41FA5}">
                      <a16:colId xmlns:a16="http://schemas.microsoft.com/office/drawing/2014/main" val="795725513"/>
                    </a:ext>
                  </a:extLst>
                </a:gridCol>
                <a:gridCol w="1572769">
                  <a:extLst>
                    <a:ext uri="{9D8B030D-6E8A-4147-A177-3AD203B41FA5}">
                      <a16:colId xmlns:a16="http://schemas.microsoft.com/office/drawing/2014/main" val="518938095"/>
                    </a:ext>
                  </a:extLst>
                </a:gridCol>
              </a:tblGrid>
              <a:tr h="370840">
                <a:tc>
                  <a:txBody>
                    <a:bodyPr/>
                    <a:lstStyle/>
                    <a:p>
                      <a:r>
                        <a:rPr lang="en-US" b="1" dirty="0">
                          <a:solidFill>
                            <a:schemeClr val="bg1"/>
                          </a:solidFill>
                        </a:rPr>
                        <a:t>Dataset</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1" dirty="0">
                          <a:solidFill>
                            <a:schemeClr val="bg1"/>
                          </a:solidFill>
                          <a:hlinkClick r:id="rId3">
                            <a:extLst>
                              <a:ext uri="{A12FA001-AC4F-418D-AE19-62706E023703}">
                                <ahyp:hlinkClr xmlns:ahyp="http://schemas.microsoft.com/office/drawing/2018/hyperlinkcolor" val="tx"/>
                              </a:ext>
                            </a:extLst>
                          </a:hlinkClick>
                        </a:rPr>
                        <a:t>Lantian773030</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1" dirty="0" err="1">
                          <a:solidFill>
                            <a:schemeClr val="bg1"/>
                          </a:solidFill>
                          <a:hlinkClick r:id="rId4">
                            <a:extLst>
                              <a:ext uri="{A12FA001-AC4F-418D-AE19-62706E023703}">
                                <ahyp:hlinkClr xmlns:ahyp="http://schemas.microsoft.com/office/drawing/2018/hyperlinkcolor" val="tx"/>
                              </a:ext>
                            </a:extLst>
                          </a:hlinkClick>
                        </a:rPr>
                        <a:t>rounakbanik</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1" dirty="0" err="1">
                          <a:solidFill>
                            <a:schemeClr val="bg1"/>
                          </a:solidFill>
                          <a:hlinkClick r:id="rId5">
                            <a:extLst>
                              <a:ext uri="{A12FA001-AC4F-418D-AE19-62706E023703}">
                                <ahyp:hlinkClr xmlns:ahyp="http://schemas.microsoft.com/office/drawing/2018/hyperlinkcolor" val="tx"/>
                              </a:ext>
                            </a:extLst>
                          </a:hlinkClick>
                        </a:rPr>
                        <a:t>Zenodo</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b="1" dirty="0">
                          <a:solidFill>
                            <a:schemeClr val="bg1"/>
                          </a:solidFill>
                          <a:hlinkClick r:id="rId6">
                            <a:extLst>
                              <a:ext uri="{A12FA001-AC4F-418D-AE19-62706E023703}">
                                <ahyp:hlinkClr xmlns:ahyp="http://schemas.microsoft.com/office/drawing/2018/hyperlinkcolor" val="tx"/>
                              </a:ext>
                            </a:extLst>
                          </a:hlinkClick>
                        </a:rPr>
                        <a:t>vishalsubbiah</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0214338"/>
                  </a:ext>
                </a:extLst>
              </a:tr>
              <a:tr h="370840">
                <a:tc>
                  <a:txBody>
                    <a:bodyPr/>
                    <a:lstStyle/>
                    <a:p>
                      <a:r>
                        <a:rPr lang="en-US" dirty="0">
                          <a:solidFill>
                            <a:schemeClr val="bg1"/>
                          </a:solidFill>
                        </a:rPr>
                        <a:t># </a:t>
                      </a:r>
                      <a:r>
                        <a:rPr lang="en-US" dirty="0" err="1">
                          <a:solidFill>
                            <a:schemeClr val="bg1"/>
                          </a:solidFill>
                        </a:rPr>
                        <a:t>Pokemon</a:t>
                      </a:r>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150</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802</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1044</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809</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48252159"/>
                  </a:ext>
                </a:extLst>
              </a:tr>
              <a:tr h="370840">
                <a:tc>
                  <a:txBody>
                    <a:bodyPr/>
                    <a:lstStyle/>
                    <a:p>
                      <a:r>
                        <a:rPr lang="en-US" dirty="0">
                          <a:solidFill>
                            <a:schemeClr val="bg1"/>
                          </a:solidFill>
                        </a:rPr>
                        <a:t>Type Labels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No</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Yes</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Yes</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Yes</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19188187"/>
                  </a:ext>
                </a:extLst>
              </a:tr>
              <a:tr h="370840">
                <a:tc>
                  <a:txBody>
                    <a:bodyPr/>
                    <a:lstStyle/>
                    <a:p>
                      <a:r>
                        <a:rPr lang="en-US" dirty="0">
                          <a:solidFill>
                            <a:schemeClr val="bg1"/>
                          </a:solidFill>
                        </a:rPr>
                        <a:t>Images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Multiple per </a:t>
                      </a:r>
                      <a:r>
                        <a:rPr lang="en-US" dirty="0" err="1">
                          <a:solidFill>
                            <a:schemeClr val="bg1"/>
                          </a:solidFill>
                        </a:rPr>
                        <a:t>Pokemon</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No</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No</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On per </a:t>
                      </a:r>
                      <a:r>
                        <a:rPr lang="en-US" dirty="0" err="1">
                          <a:solidFill>
                            <a:schemeClr val="bg1"/>
                          </a:solidFill>
                        </a:rPr>
                        <a:t>Pokemon</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18725200"/>
                  </a:ext>
                </a:extLst>
              </a:tr>
            </a:tbl>
          </a:graphicData>
        </a:graphic>
      </p:graphicFrame>
    </p:spTree>
    <p:extLst>
      <p:ext uri="{BB962C8B-B14F-4D97-AF65-F5344CB8AC3E}">
        <p14:creationId xmlns:p14="http://schemas.microsoft.com/office/powerpoint/2010/main" val="69825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How to approach Dataset search?</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Define criteria beforehand.</a:t>
            </a:r>
          </a:p>
          <a:p>
            <a:pPr marL="114300" lvl="0" indent="0">
              <a:buNone/>
            </a:pPr>
            <a:endParaRPr lang="en-US" sz="2200" dirty="0">
              <a:solidFill>
                <a:schemeClr val="bg1"/>
              </a:solidFill>
            </a:endParaRPr>
          </a:p>
          <a:p>
            <a:pPr marL="114300" lvl="0" indent="0">
              <a:buNone/>
            </a:pPr>
            <a:r>
              <a:rPr lang="en-US" sz="2200" dirty="0">
                <a:solidFill>
                  <a:schemeClr val="bg1"/>
                </a:solidFill>
              </a:rPr>
              <a:t>Keep a table of which datasets you’ve seen and whether they</a:t>
            </a:r>
            <a:br>
              <a:rPr lang="en-US" sz="2200" dirty="0">
                <a:solidFill>
                  <a:schemeClr val="bg1"/>
                </a:solidFill>
              </a:rPr>
            </a:br>
            <a:r>
              <a:rPr lang="en-US" sz="2200" dirty="0">
                <a:solidFill>
                  <a:schemeClr val="bg1"/>
                </a:solidFill>
              </a:rPr>
              <a:t>fulfill criteria</a:t>
            </a:r>
          </a:p>
          <a:p>
            <a:pPr marL="114300" lvl="0" indent="0">
              <a:buNone/>
            </a:pPr>
            <a:endParaRPr lang="en-US" sz="2200" dirty="0">
              <a:solidFill>
                <a:schemeClr val="bg1"/>
              </a:solidFill>
            </a:endParaRPr>
          </a:p>
          <a:p>
            <a:pPr marL="114300" lvl="0" indent="0">
              <a:buNone/>
            </a:pPr>
            <a:r>
              <a:rPr lang="en-US" sz="2200" dirty="0">
                <a:solidFill>
                  <a:schemeClr val="bg1"/>
                </a:solidFill>
              </a:rPr>
              <a:t>Don’t be afraid to open a notebook and dig in!</a:t>
            </a:r>
          </a:p>
          <a:p>
            <a:pPr marL="114300" lvl="0" indent="0">
              <a:buNone/>
            </a:pPr>
            <a:endParaRPr lang="en-US" sz="2200" dirty="0">
              <a:solidFill>
                <a:schemeClr val="bg1"/>
              </a:solidFill>
            </a:endParaRPr>
          </a:p>
          <a:p>
            <a:pPr marL="114300" lvl="0" indent="0">
              <a:buNone/>
            </a:pPr>
            <a:r>
              <a:rPr lang="en-US" sz="2200" dirty="0">
                <a:solidFill>
                  <a:schemeClr val="bg1"/>
                </a:solidFill>
              </a:rPr>
              <a:t>Select and Reflect!</a:t>
            </a:r>
          </a:p>
          <a:p>
            <a:pPr marL="114300" lvl="0" indent="0">
              <a:buNone/>
            </a:pPr>
            <a:endParaRPr lang="en-US" sz="2200" dirty="0">
              <a:solidFill>
                <a:schemeClr val="bg1"/>
              </a:solidFill>
            </a:endParaRPr>
          </a:p>
        </p:txBody>
      </p:sp>
    </p:spTree>
    <p:extLst>
      <p:ext uri="{BB962C8B-B14F-4D97-AF65-F5344CB8AC3E}">
        <p14:creationId xmlns:p14="http://schemas.microsoft.com/office/powerpoint/2010/main" val="320944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14794</TotalTime>
  <Words>4709</Words>
  <Application>Microsoft Office PowerPoint</Application>
  <PresentationFormat>On-screen Show (16:9)</PresentationFormat>
  <Paragraphs>355</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Simple Light</vt:lpstr>
      <vt:lpstr>Complex Machine Learning Projects</vt:lpstr>
      <vt:lpstr>Do you agree with these statements?</vt:lpstr>
      <vt:lpstr>Goal of this learning unit: Best Practices</vt:lpstr>
      <vt:lpstr>Organizational notes.</vt:lpstr>
      <vt:lpstr>Sessions</vt:lpstr>
      <vt:lpstr>PowerPoint Presentation</vt:lpstr>
      <vt:lpstr>Our test project …</vt:lpstr>
      <vt:lpstr>The most important question: </vt:lpstr>
      <vt:lpstr>How to approach Dataset search?</vt:lpstr>
      <vt:lpstr>Setting up the project</vt:lpstr>
      <vt:lpstr>To notebook or not to notebook?</vt:lpstr>
      <vt:lpstr>How to set up notebooks cleanly?</vt:lpstr>
      <vt:lpstr>PowerPoint Presentation</vt:lpstr>
      <vt:lpstr>Data Exploration</vt:lpstr>
      <vt:lpstr>Writing a descriptive notebook</vt:lpstr>
      <vt:lpstr>Dataset Wrappers</vt:lpstr>
      <vt:lpstr>PowerPoint Presentation</vt:lpstr>
      <vt:lpstr>Data Preparation</vt:lpstr>
      <vt:lpstr>Separation of Concerns</vt:lpstr>
      <vt:lpstr>Waterfall development</vt:lpstr>
      <vt:lpstr>PowerPoint Presentation</vt:lpstr>
      <vt:lpstr>Machine Learning Problem</vt:lpstr>
      <vt:lpstr>Pokémon Classification Problem:</vt:lpstr>
      <vt:lpstr>PowerPoint Presentation</vt:lpstr>
      <vt:lpstr>Homework: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Guild</dc:title>
  <dc:creator>frank</dc:creator>
  <cp:lastModifiedBy>frank.trollmann@googlemail.com</cp:lastModifiedBy>
  <cp:revision>182</cp:revision>
  <dcterms:modified xsi:type="dcterms:W3CDTF">2023-01-06T15:56:29Z</dcterms:modified>
</cp:coreProperties>
</file>