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63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7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42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3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12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9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18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2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69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1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734B-67FE-4DB3-8C8D-6FA0CCDCAB37}" type="datetimeFigureOut">
              <a:rPr lang="ru-RU" smtClean="0"/>
              <a:t>10.09.2021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8D0A-B0AB-42CF-98F9-76CD0929D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68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4389" y="1476046"/>
            <a:ext cx="11280475" cy="23876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Исследование рынка общественного питания в городе Москва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592" y="132212"/>
            <a:ext cx="11825378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Улицы с одним объектом общественного питания, их районы расположения: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92" y="1578529"/>
            <a:ext cx="4967378" cy="4798825"/>
          </a:xfrm>
        </p:spPr>
      </p:pic>
      <p:sp>
        <p:nvSpPr>
          <p:cNvPr id="5" name="TextBox 4"/>
          <p:cNvSpPr txBox="1"/>
          <p:nvPr/>
        </p:nvSpPr>
        <p:spPr>
          <a:xfrm>
            <a:off x="182592" y="6446706"/>
            <a:ext cx="1653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76103" y="268527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Однозначно можно понять, что практически все такие улицы расположены в центре. Я думаю это связано с тем, что в центре города есть много маленьких (при этом коротких улиц), где при всем желании не разместишь что либо. Так же такие улицы могут быть "глухими" - спрятаны в глубине от основных улиц районов и проходимость там крайне мала, а при условии цен на землю (аренду) в центре это получается крайне не разумным решением.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6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460" y="3823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распределение количества посадочных мест для улиц с большим количеством объектов общественного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питания: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60" y="1799745"/>
            <a:ext cx="4630948" cy="4338371"/>
          </a:xfrm>
        </p:spPr>
      </p:pic>
      <p:sp>
        <p:nvSpPr>
          <p:cNvPr id="5" name="TextBox 4"/>
          <p:cNvSpPr txBox="1"/>
          <p:nvPr/>
        </p:nvSpPr>
        <p:spPr>
          <a:xfrm>
            <a:off x="139460" y="6465014"/>
            <a:ext cx="219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 карты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39730"/>
              </p:ext>
            </p:extLst>
          </p:nvPr>
        </p:nvGraphicFramePr>
        <p:xfrm>
          <a:off x="5914127" y="1799745"/>
          <a:ext cx="5015541" cy="30424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2447">
                  <a:extLst>
                    <a:ext uri="{9D8B030D-6E8A-4147-A177-3AD203B41FA5}">
                      <a16:colId xmlns:a16="http://schemas.microsoft.com/office/drawing/2014/main" val="569094315"/>
                    </a:ext>
                  </a:extLst>
                </a:gridCol>
                <a:gridCol w="1526875">
                  <a:extLst>
                    <a:ext uri="{9D8B030D-6E8A-4147-A177-3AD203B41FA5}">
                      <a16:colId xmlns:a16="http://schemas.microsoft.com/office/drawing/2014/main" val="152785969"/>
                    </a:ext>
                  </a:extLst>
                </a:gridCol>
                <a:gridCol w="2096219">
                  <a:extLst>
                    <a:ext uri="{9D8B030D-6E8A-4147-A177-3AD203B41FA5}">
                      <a16:colId xmlns:a16="http://schemas.microsoft.com/office/drawing/2014/main" val="1326411352"/>
                    </a:ext>
                  </a:extLst>
                </a:gridCol>
              </a:tblGrid>
              <a:tr h="52630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Улица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объектов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</a:t>
                      </a:r>
                      <a:r>
                        <a:rPr lang="ru-RU" sz="10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посадочных мест среднее</a:t>
                      </a:r>
                      <a:endParaRPr lang="ru-RU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027" marR="87027" marT="43513" marB="43513"/>
                </a:tc>
                <a:extLst>
                  <a:ext uri="{0D108BD9-81ED-4DB2-BD59-A6C34878D82A}">
                    <a16:rowId xmlns:a16="http://schemas.microsoft.com/office/drawing/2014/main" val="1286807197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проспект Мира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176372442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Профсоюзная улица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003239310"/>
                  </a:ext>
                </a:extLst>
              </a:tr>
              <a:tr h="35507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Ленинградский проспект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4139956178"/>
                  </a:ext>
                </a:extLst>
              </a:tr>
              <a:tr h="355076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Пресненская набережная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236340235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Варшавское шоссе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27.5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072107955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Ленинский проспект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283712385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проспект Вернадского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866584750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Каширское шоссе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428436867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Кутузовский проспект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556603224"/>
                  </a:ext>
                </a:extLst>
              </a:tr>
              <a:tr h="2029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Ходынский бульвар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418732243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14127" y="5227608"/>
            <a:ext cx="440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объективно, я никакой взаимосвязи не 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увидел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между этими величинами.</a:t>
            </a:r>
          </a:p>
        </p:txBody>
      </p:sp>
    </p:spTree>
    <p:extLst>
      <p:ext uri="{BB962C8B-B14F-4D97-AF65-F5344CB8AC3E}">
        <p14:creationId xmlns:p14="http://schemas.microsoft.com/office/powerpoint/2010/main" val="38155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230" y="20985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Рекомендации: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845" y="20067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Исходные данные не дают возможности развернутого анализа поставленной задача (открытие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робокафе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Москве). Вероятно все таки стояла задача об исследовании рынка общественного питания в Москве, основываясь хотя бы на тех же поставленных вопросах.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Стоит обратить внимание на формулировку истинной задачи анализа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таковых вопросов к исходному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- нет, однако хотелось бы отметить, что при такой организации таблицы затруднительно работать с районами "большой Москвы", столовые расположенные в учебных заведения, закрытых предприятиях попадают в выборку - но де факто не являются в прямом смысле "общественными". Не сказать что они сильно влияют на результат, однако для чистоту данных было бы не плохо что то с этим сделать.</a:t>
            </a:r>
          </a:p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Хотелось бы обратить внимание на </a:t>
            </a:r>
            <a:r>
              <a:rPr lang="ru-RU" b="1" dirty="0" err="1">
                <a:latin typeface="Arial" panose="020B0604020202020204" pitchFamily="34" charset="0"/>
                <a:cs typeface="Arial" panose="020B0604020202020204" pitchFamily="34" charset="0"/>
              </a:rPr>
              <a:t>геокодер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Яндекса. Я думаю для студентов Практикума можно было бы сделать более 1000 запросов в день, из-за ошибок при наборе кода(и его проверок) быстро расходуется лимит и приходится ждать сутки- это очень тормозит дело!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9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Общие выводы: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8591"/>
            <a:ext cx="10515600" cy="4351338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1) Наиболее распространены: кафе, рестораны, предприятия быстрого обслуживания;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2) Сетевых заведений 78,2% в городе;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3) Кафе, рестораны, предприятия быстрого обслуживания наиболее популярны в сетевом бизнесе;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4) Для Москвы характерны маленькие сетевые заведения с небольшим количеством посадочных мест (для сетевых заведений заведомо);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5) Большое количество объектов общепита находится на западе Москвы не далеко от ТТК;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6) Улицы на которых находится по одной точке общепита расположены в значительной степени в пределах ТТК;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7) Четкой зависимости между количеством мест и количеством заведений не наблюдается.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2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902" y="365125"/>
            <a:ext cx="11128131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Соотношение видов объектов общественного питания в зависимости от их количеству: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2" y="2032659"/>
            <a:ext cx="6666781" cy="4055485"/>
          </a:xfrm>
        </p:spPr>
      </p:pic>
      <p:sp>
        <p:nvSpPr>
          <p:cNvPr id="5" name="Прямоугольник 4"/>
          <p:cNvSpPr/>
          <p:nvPr/>
        </p:nvSpPr>
        <p:spPr>
          <a:xfrm>
            <a:off x="7211683" y="2032659"/>
            <a:ext cx="40541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топ 3 заведений: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1) кафе;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2) ресторан;</a:t>
            </a:r>
          </a:p>
          <a:p>
            <a:endParaRPr lang="ru-RU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3) предприятия быстрого обслуживания.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902" y="6430115"/>
            <a:ext cx="2587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 Практикум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8252" y="33061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оотношение сетевых и несетевых заведений по количеству: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52" y="1791540"/>
            <a:ext cx="7371484" cy="3737994"/>
          </a:xfrm>
        </p:spPr>
      </p:pic>
      <p:sp>
        <p:nvSpPr>
          <p:cNvPr id="5" name="Прямоугольник 4"/>
          <p:cNvSpPr/>
          <p:nvPr/>
        </p:nvSpPr>
        <p:spPr>
          <a:xfrm>
            <a:off x="7492041" y="3368149"/>
            <a:ext cx="44814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 Сетевых заведений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значительно больше:</a:t>
            </a:r>
          </a:p>
          <a:p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78,2% 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к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21,8 несетевых.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252" y="6461295"/>
            <a:ext cx="2587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 Практикум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298" y="180753"/>
            <a:ext cx="12991381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Сетевое распространение по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видам общественного питания: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8" y="1216388"/>
            <a:ext cx="5169489" cy="5333836"/>
          </a:xfrm>
        </p:spPr>
      </p:pic>
      <p:sp>
        <p:nvSpPr>
          <p:cNvPr id="5" name="Прямоугольник 4"/>
          <p:cNvSpPr/>
          <p:nvPr/>
        </p:nvSpPr>
        <p:spPr>
          <a:xfrm>
            <a:off x="5983856" y="121638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Топ 3 заведений по распространённости для сетевых организаций :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кафе;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предприятия быстрого обслуживания;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3) ресторан.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298" y="6550223"/>
            <a:ext cx="2587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 Практикум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7867" y="287487"/>
            <a:ext cx="11303147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сетевых объектов общественного питания по количеству посадочных мест: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7" y="1713480"/>
            <a:ext cx="4403198" cy="4836743"/>
          </a:xfrm>
        </p:spPr>
      </p:pic>
      <p:sp>
        <p:nvSpPr>
          <p:cNvPr id="5" name="TextBox 4"/>
          <p:cNvSpPr txBox="1"/>
          <p:nvPr/>
        </p:nvSpPr>
        <p:spPr>
          <a:xfrm>
            <a:off x="337868" y="6550223"/>
            <a:ext cx="2587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 Практикум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89440" y="171348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ольшое количество посадочных мест для сетевых заведений :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столовые;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рестораны;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3) бары;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4) кафе.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алое количество посадочных мест для сетевых заведений: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предприятия быстрого обслуживания;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кафетерий;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3) закусочная;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4) отдел кулинарии;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5) буфет.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00193" y="6075835"/>
            <a:ext cx="4791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 принято что количество посадочных мест 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</a:t>
            </a:r>
            <a:r>
              <a:rPr lang="ru-RU" sz="1200" b="1" u="sng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35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  относиться к большому количеству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977" y="365125"/>
            <a:ext cx="11098823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Количество сетевых объектов общественного питания по количеству точек: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6" y="1690687"/>
            <a:ext cx="4378569" cy="4758445"/>
          </a:xfrm>
        </p:spPr>
      </p:pic>
      <p:sp>
        <p:nvSpPr>
          <p:cNvPr id="7" name="TextBox 6"/>
          <p:cNvSpPr txBox="1"/>
          <p:nvPr/>
        </p:nvSpPr>
        <p:spPr>
          <a:xfrm>
            <a:off x="254977" y="6479885"/>
            <a:ext cx="2587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 Практикум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257800" y="169068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Большое количество точек для сетевых заведений: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кафе;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предприятия быстрого обслуживания;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3) ресторан.</a:t>
            </a:r>
          </a:p>
          <a:p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Малое количество точек для сетевых заведений: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1) отдел кулинарии;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2) закусочная;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3) кафетерий;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4) бар;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5) буфет;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6) столовая.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1993" y="6079775"/>
            <a:ext cx="4791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Было принято что количество заведений </a:t>
            </a:r>
            <a:r>
              <a:rPr lang="ru-RU" sz="1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</a:t>
            </a:r>
            <a:r>
              <a:rPr lang="ru-RU" sz="1200" b="1" u="sng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456 </a:t>
            </a:r>
            <a:r>
              <a:rPr lang="ru-RU" sz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будет   относиться к большому количеству</a:t>
            </a:r>
            <a:endParaRPr lang="ru-RU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Типичный сетевой объект для Москвы: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22033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основании данных представленных в предыдущих 2х слайдах был сделан вывод, что для Москвы наиболее характерны:</a:t>
            </a:r>
          </a:p>
          <a:p>
            <a:pPr marL="0" indent="0">
              <a:buNone/>
            </a:pP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маленькие сетевые заведения с небольшим количеством посадочных мест (для сетевых заведений заведомо)</a:t>
            </a:r>
            <a:endParaRPr lang="ru-RU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97" y="108335"/>
            <a:ext cx="12268203" cy="1325563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Топ-10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улиц по количеству объектов общественного </a:t>
            </a:r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питания и районы где они расположены: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7" y="1094228"/>
            <a:ext cx="5329555" cy="5158684"/>
          </a:xfrm>
        </p:spPr>
      </p:pic>
      <p:sp>
        <p:nvSpPr>
          <p:cNvPr id="5" name="TextBox 4"/>
          <p:cNvSpPr txBox="1"/>
          <p:nvPr/>
        </p:nvSpPr>
        <p:spPr>
          <a:xfrm>
            <a:off x="406878" y="6550223"/>
            <a:ext cx="2587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Источник: Яндекс Практикум</a:t>
            </a:r>
            <a:endParaRPr lang="ru-RU" sz="14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50229"/>
              </p:ext>
            </p:extLst>
          </p:nvPr>
        </p:nvGraphicFramePr>
        <p:xfrm>
          <a:off x="6210298" y="1094228"/>
          <a:ext cx="4935815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81732">
                  <a:extLst>
                    <a:ext uri="{9D8B030D-6E8A-4147-A177-3AD203B41FA5}">
                      <a16:colId xmlns:a16="http://schemas.microsoft.com/office/drawing/2014/main" val="3561721828"/>
                    </a:ext>
                  </a:extLst>
                </a:gridCol>
                <a:gridCol w="1096308">
                  <a:extLst>
                    <a:ext uri="{9D8B030D-6E8A-4147-A177-3AD203B41FA5}">
                      <a16:colId xmlns:a16="http://schemas.microsoft.com/office/drawing/2014/main" val="2341537036"/>
                    </a:ext>
                  </a:extLst>
                </a:gridCol>
                <a:gridCol w="2457775">
                  <a:extLst>
                    <a:ext uri="{9D8B030D-6E8A-4147-A177-3AD203B41FA5}">
                      <a16:colId xmlns:a16="http://schemas.microsoft.com/office/drawing/2014/main" val="3230353084"/>
                    </a:ext>
                  </a:extLst>
                </a:gridCol>
              </a:tblGrid>
              <a:tr h="15774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улицы</a:t>
                      </a:r>
                      <a:endParaRPr lang="ru-RU" sz="9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Количество объектов</a:t>
                      </a:r>
                      <a:endParaRPr lang="ru-RU" sz="9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Район</a:t>
                      </a:r>
                      <a:endParaRPr lang="ru-RU" sz="9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0491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проспект Мира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Мещанский район</a:t>
                      </a:r>
                      <a:endParaRPr lang="ru-RU" sz="9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079753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Профсоюзная улица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Академический район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75976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Ленинградский проспект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район Беговой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09686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Пресненская набережная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Пресненский район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44634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Варшавское шоссе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Донской район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356818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Ленинский проспект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район Якиманка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875743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проспект Вернадского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Гагаринский район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756393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Каширское шоссе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район </a:t>
                      </a:r>
                      <a:r>
                        <a:rPr lang="ru-RU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Нагатино</a:t>
                      </a:r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-Садовники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29650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Кутузовский проспект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0" i="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район Фили-</a:t>
                      </a:r>
                      <a:r>
                        <a:rPr lang="ru-RU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Давыдково</a:t>
                      </a:r>
                      <a:endParaRPr lang="ru-RU" sz="9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91262"/>
                  </a:ext>
                </a:extLst>
              </a:tr>
              <a:tr h="157749"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Ходынский бульвар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Хорошёвский</a:t>
                      </a:r>
                      <a:r>
                        <a:rPr lang="ru-RU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район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92539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9280" y="4180344"/>
            <a:ext cx="62400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1) Большинство районов полученной выборки находятся на западе Москвы, 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вероятно это связано с тем, что:</a:t>
            </a:r>
          </a:p>
          <a:p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а) плотность населения там больше;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б) там исторически расположено много объектов массового посещения – 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университеты, музеи, торговые и офисные центры...соответственно много людей – </a:t>
            </a: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много точек общепита.</a:t>
            </a:r>
          </a:p>
          <a:p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2) Много районов в пределах </a:t>
            </a:r>
            <a:r>
              <a:rPr lang="ru-RU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ттк</a:t>
            </a:r>
            <a:r>
              <a:rPr lang="ru-RU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9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875</Words>
  <Application>Microsoft Office PowerPoint</Application>
  <PresentationFormat>Широкоэкранный</PresentationFormat>
  <Paragraphs>160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Исследование рынка общественного питания в городе Москва</vt:lpstr>
      <vt:lpstr>Общие выводы:</vt:lpstr>
      <vt:lpstr>Соотношение видов объектов общественного питания в зависимости от их количеству:</vt:lpstr>
      <vt:lpstr>Соотношение сетевых и несетевых заведений по количеству:</vt:lpstr>
      <vt:lpstr>Сетевое распространение по видам общественного питания: </vt:lpstr>
      <vt:lpstr>Количество сетевых объектов общественного питания по количеству посадочных мест:</vt:lpstr>
      <vt:lpstr>Количество сетевых объектов общественного питания по количеству точек:</vt:lpstr>
      <vt:lpstr>Типичный сетевой объект для Москвы:</vt:lpstr>
      <vt:lpstr>Топ-10 улиц по количеству объектов общественного питания и районы где они расположены: </vt:lpstr>
      <vt:lpstr>Улицы с одним объектом общественного питания, их районы расположения:</vt:lpstr>
      <vt:lpstr>распределение количества посадочных мест для улиц с большим количеством объектов общественного питания: </vt:lpstr>
      <vt:lpstr>Рекомендации: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рынка общественного питания в городе Москва</dc:title>
  <dc:creator>User</dc:creator>
  <cp:lastModifiedBy>User</cp:lastModifiedBy>
  <cp:revision>12</cp:revision>
  <dcterms:created xsi:type="dcterms:W3CDTF">2021-09-10T06:44:34Z</dcterms:created>
  <dcterms:modified xsi:type="dcterms:W3CDTF">2021-09-10T08:15:58Z</dcterms:modified>
</cp:coreProperties>
</file>