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03838" cy="6400800"/>
  <p:notesSz cx="6858000" cy="9144000"/>
  <p:defaultTextStyle>
    <a:defPPr>
      <a:defRPr lang="en-US"/>
    </a:defPPr>
    <a:lvl1pPr marL="0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1pPr>
    <a:lvl2pPr marL="280904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2pPr>
    <a:lvl3pPr marL="561807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3pPr>
    <a:lvl4pPr marL="842711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4pPr>
    <a:lvl5pPr marL="1123615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5pPr>
    <a:lvl6pPr marL="1404518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6pPr>
    <a:lvl7pPr marL="1685422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7pPr>
    <a:lvl8pPr marL="1966326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8pPr>
    <a:lvl9pPr marL="2247229" algn="l" defTabSz="561807" rtl="0" eaLnBrk="1" latinLnBrk="0" hangingPunct="1">
      <a:defRPr sz="11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>
        <p:scale>
          <a:sx n="100" d="100"/>
          <a:sy n="100" d="100"/>
        </p:scale>
        <p:origin x="17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1047539"/>
            <a:ext cx="4508262" cy="2228427"/>
          </a:xfrm>
        </p:spPr>
        <p:txBody>
          <a:bodyPr anchor="b"/>
          <a:lstStyle>
            <a:lvl1pPr algn="ctr">
              <a:defRPr sz="3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80" y="3361902"/>
            <a:ext cx="3977879" cy="1545378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176" indent="0" algn="ctr">
              <a:buNone/>
              <a:defRPr sz="1160"/>
            </a:lvl2pPr>
            <a:lvl3pPr marL="530352" indent="0" algn="ctr">
              <a:buNone/>
              <a:defRPr sz="1044"/>
            </a:lvl3pPr>
            <a:lvl4pPr marL="795528" indent="0" algn="ctr">
              <a:buNone/>
              <a:defRPr sz="928"/>
            </a:lvl4pPr>
            <a:lvl5pPr marL="1060704" indent="0" algn="ctr">
              <a:buNone/>
              <a:defRPr sz="928"/>
            </a:lvl5pPr>
            <a:lvl6pPr marL="1325880" indent="0" algn="ctr">
              <a:buNone/>
              <a:defRPr sz="928"/>
            </a:lvl6pPr>
            <a:lvl7pPr marL="1591056" indent="0" algn="ctr">
              <a:buNone/>
              <a:defRPr sz="928"/>
            </a:lvl7pPr>
            <a:lvl8pPr marL="1856232" indent="0" algn="ctr">
              <a:buNone/>
              <a:defRPr sz="928"/>
            </a:lvl8pPr>
            <a:lvl9pPr marL="2121408" indent="0" algn="ctr">
              <a:buNone/>
              <a:defRPr sz="9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95559" y="340783"/>
            <a:ext cx="114364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639" y="340783"/>
            <a:ext cx="3364622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77" y="1595757"/>
            <a:ext cx="4574560" cy="2662555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877" y="4283500"/>
            <a:ext cx="4574560" cy="1400175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/>
                </a:solidFill>
              </a:defRPr>
            </a:lvl1pPr>
            <a:lvl2pPr marL="265176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352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52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70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588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056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23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408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639" y="1703917"/>
            <a:ext cx="2254131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5068" y="1703917"/>
            <a:ext cx="2254131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340785"/>
            <a:ext cx="457456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330" y="1569085"/>
            <a:ext cx="2243772" cy="76898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330" y="2338070"/>
            <a:ext cx="224377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5068" y="1569085"/>
            <a:ext cx="2254822" cy="76898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76" indent="0">
              <a:buNone/>
              <a:defRPr sz="1160" b="1"/>
            </a:lvl2pPr>
            <a:lvl3pPr marL="530352" indent="0">
              <a:buNone/>
              <a:defRPr sz="1044" b="1"/>
            </a:lvl3pPr>
            <a:lvl4pPr marL="795528" indent="0">
              <a:buNone/>
              <a:defRPr sz="928" b="1"/>
            </a:lvl4pPr>
            <a:lvl5pPr marL="1060704" indent="0">
              <a:buNone/>
              <a:defRPr sz="928" b="1"/>
            </a:lvl5pPr>
            <a:lvl6pPr marL="1325880" indent="0">
              <a:buNone/>
              <a:defRPr sz="928" b="1"/>
            </a:lvl6pPr>
            <a:lvl7pPr marL="1591056" indent="0">
              <a:buNone/>
              <a:defRPr sz="928" b="1"/>
            </a:lvl7pPr>
            <a:lvl8pPr marL="1856232" indent="0">
              <a:buNone/>
              <a:defRPr sz="928" b="1"/>
            </a:lvl8pPr>
            <a:lvl9pPr marL="2121408" indent="0">
              <a:buNone/>
              <a:defRPr sz="9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5068" y="2338070"/>
            <a:ext cx="225482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426720"/>
            <a:ext cx="1710626" cy="1493520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822" y="921598"/>
            <a:ext cx="2685068" cy="4548717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920240"/>
            <a:ext cx="1710626" cy="3557482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30" y="426720"/>
            <a:ext cx="1710626" cy="1493520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4822" y="921598"/>
            <a:ext cx="2685068" cy="4548717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176" indent="0">
              <a:buNone/>
              <a:defRPr sz="1624"/>
            </a:lvl2pPr>
            <a:lvl3pPr marL="530352" indent="0">
              <a:buNone/>
              <a:defRPr sz="1392"/>
            </a:lvl3pPr>
            <a:lvl4pPr marL="795528" indent="0">
              <a:buNone/>
              <a:defRPr sz="1160"/>
            </a:lvl4pPr>
            <a:lvl5pPr marL="1060704" indent="0">
              <a:buNone/>
              <a:defRPr sz="1160"/>
            </a:lvl5pPr>
            <a:lvl6pPr marL="1325880" indent="0">
              <a:buNone/>
              <a:defRPr sz="1160"/>
            </a:lvl6pPr>
            <a:lvl7pPr marL="1591056" indent="0">
              <a:buNone/>
              <a:defRPr sz="1160"/>
            </a:lvl7pPr>
            <a:lvl8pPr marL="1856232" indent="0">
              <a:buNone/>
              <a:defRPr sz="1160"/>
            </a:lvl8pPr>
            <a:lvl9pPr marL="2121408" indent="0">
              <a:buNone/>
              <a:defRPr sz="1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330" y="1920240"/>
            <a:ext cx="1710626" cy="3557482"/>
          </a:xfrm>
        </p:spPr>
        <p:txBody>
          <a:bodyPr/>
          <a:lstStyle>
            <a:lvl1pPr marL="0" indent="0">
              <a:buNone/>
              <a:defRPr sz="928"/>
            </a:lvl1pPr>
            <a:lvl2pPr marL="265176" indent="0">
              <a:buNone/>
              <a:defRPr sz="812"/>
            </a:lvl2pPr>
            <a:lvl3pPr marL="530352" indent="0">
              <a:buNone/>
              <a:defRPr sz="696"/>
            </a:lvl3pPr>
            <a:lvl4pPr marL="795528" indent="0">
              <a:buNone/>
              <a:defRPr sz="580"/>
            </a:lvl4pPr>
            <a:lvl5pPr marL="1060704" indent="0">
              <a:buNone/>
              <a:defRPr sz="580"/>
            </a:lvl5pPr>
            <a:lvl6pPr marL="1325880" indent="0">
              <a:buNone/>
              <a:defRPr sz="580"/>
            </a:lvl6pPr>
            <a:lvl7pPr marL="1591056" indent="0">
              <a:buNone/>
              <a:defRPr sz="580"/>
            </a:lvl7pPr>
            <a:lvl8pPr marL="1856232" indent="0">
              <a:buNone/>
              <a:defRPr sz="580"/>
            </a:lvl8pPr>
            <a:lvl9pPr marL="2121408" indent="0">
              <a:buNone/>
              <a:defRPr sz="5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639" y="340785"/>
            <a:ext cx="45745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639" y="1703917"/>
            <a:ext cx="45745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639" y="5932595"/>
            <a:ext cx="11933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15EA-E5B9-4637-B9FA-CB5CCD32B5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897" y="5932595"/>
            <a:ext cx="179004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5835" y="5932595"/>
            <a:ext cx="11933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9E62-37DB-4EC7-84BE-011F542FC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0352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588" indent="-132588" algn="l" defTabSz="530352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294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11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292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468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3996" indent="-132588" algn="l" defTabSz="530352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52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5880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232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408" algn="l" defTabSz="530352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6" y="70"/>
            <a:ext cx="5303462" cy="6400730"/>
            <a:chOff x="6096001" y="0"/>
            <a:chExt cx="5303462" cy="6400730"/>
          </a:xfrm>
        </p:grpSpPr>
        <p:sp>
          <p:nvSpPr>
            <p:cNvPr id="130" name="Rectangle 129"/>
            <p:cNvSpPr/>
            <p:nvPr/>
          </p:nvSpPr>
          <p:spPr>
            <a:xfrm>
              <a:off x="6096001" y="0"/>
              <a:ext cx="5303462" cy="64007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36073" y="182877"/>
              <a:ext cx="4480511" cy="274317"/>
            </a:xfrm>
            <a:prstGeom prst="roundRect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Identification of new studies via databases and registers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6200000">
              <a:off x="5958842" y="960107"/>
              <a:ext cx="914390" cy="274317"/>
            </a:xfrm>
            <a:prstGeom prst="roundRect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Identification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6072" y="640070"/>
              <a:ext cx="2103097" cy="914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identified from databases: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Scopus (n = 18,585)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of Science (n = 9,488)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Societal Benefit Library (n = 258)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13490" y="640069"/>
              <a:ext cx="2103097" cy="914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removed before screening: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Duplicate records (n = 6,840)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marked as ineligible by automation tools (n = 2,529)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Conference abstracts (n = 5,139)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4770134" y="3246080"/>
              <a:ext cx="3291808" cy="274317"/>
            </a:xfrm>
            <a:prstGeom prst="roundRect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Screening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36072" y="1737335"/>
              <a:ext cx="2103097" cy="365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screened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13,823)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36072" y="2285975"/>
              <a:ext cx="1280147" cy="5486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screened: Training set: </a:t>
              </a:r>
            </a:p>
            <a:p>
              <a:pPr algn="ctr">
                <a:lnSpc>
                  <a:spcPts val="1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SBL (n = 258)</a:t>
              </a:r>
            </a:p>
            <a:p>
              <a:pPr algn="ctr">
                <a:lnSpc>
                  <a:spcPts val="1000"/>
                </a:lnSpc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(n = 1,072)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13490" y="2377414"/>
              <a:ext cx="2103097" cy="3657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excluded: Training set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1,056)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59024" y="2926046"/>
              <a:ext cx="1280145" cy="8229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screened: Classifier (n = 12,493)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13488" y="2930798"/>
              <a:ext cx="2103097" cy="3562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excluded by classifier (predicted excludes*) (n = 10,206)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13488" y="3383237"/>
              <a:ext cx="2103097" cy="3657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included by classifier, but excluded by title/abstract (n = 1,791)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36073" y="3927101"/>
              <a:ext cx="2103097" cy="365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sought for retrieval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770)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13487" y="3927101"/>
              <a:ext cx="2103097" cy="365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not retrieved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20)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6073" y="4658618"/>
              <a:ext cx="2103097" cy="3705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assessed for eligibility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(full text screening) (n = 750)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26788" y="4475740"/>
              <a:ext cx="2103097" cy="73628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Records excluded:</a:t>
              </a:r>
            </a:p>
            <a:p>
              <a:pPr marL="112713" indent="-112713">
                <a:lnSpc>
                  <a:spcPts val="1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not valued (n = 460)</a:t>
              </a:r>
            </a:p>
            <a:p>
              <a:pPr marL="112713" indent="-112713">
                <a:lnSpc>
                  <a:spcPts val="1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ESI data not used (n = 35)</a:t>
              </a:r>
            </a:p>
            <a:p>
              <a:pPr marL="112713" indent="-112713">
                <a:lnSpc>
                  <a:spcPts val="1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Review/conference abstract (n = 65)</a:t>
              </a:r>
            </a:p>
            <a:p>
              <a:pPr marL="112713" indent="-112713">
                <a:lnSpc>
                  <a:spcPts val="1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 English (n = 20)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36073" y="5486339"/>
              <a:ext cx="2103097" cy="7315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studies included in review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170)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studies manually added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1)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 rot="16200000">
              <a:off x="6050281" y="5714935"/>
              <a:ext cx="731513" cy="274317"/>
            </a:xfrm>
            <a:prstGeom prst="roundRect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8" idx="2"/>
              <a:endCxn id="12" idx="0"/>
            </p:cNvCxnSpPr>
            <p:nvPr/>
          </p:nvCxnSpPr>
          <p:spPr>
            <a:xfrm>
              <a:off x="7787621" y="1554461"/>
              <a:ext cx="0" cy="182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9" idx="1"/>
            </p:cNvCxnSpPr>
            <p:nvPr/>
          </p:nvCxnSpPr>
          <p:spPr>
            <a:xfrm flipV="1">
              <a:off x="8839169" y="1097265"/>
              <a:ext cx="2743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76146" y="2103085"/>
              <a:ext cx="0" cy="182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0"/>
            </p:cNvCxnSpPr>
            <p:nvPr/>
          </p:nvCxnSpPr>
          <p:spPr>
            <a:xfrm>
              <a:off x="8199097" y="2103085"/>
              <a:ext cx="0" cy="822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16219" y="2555521"/>
              <a:ext cx="10972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3"/>
              <a:endCxn id="19" idx="1"/>
            </p:cNvCxnSpPr>
            <p:nvPr/>
          </p:nvCxnSpPr>
          <p:spPr>
            <a:xfrm>
              <a:off x="8839170" y="4109982"/>
              <a:ext cx="2743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0" idx="3"/>
              <a:endCxn id="21" idx="1"/>
            </p:cNvCxnSpPr>
            <p:nvPr/>
          </p:nvCxnSpPr>
          <p:spPr>
            <a:xfrm>
              <a:off x="8839170" y="4843881"/>
              <a:ext cx="28761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376146" y="2829837"/>
              <a:ext cx="1227" cy="1092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199096" y="3744228"/>
              <a:ext cx="0" cy="182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8" idx="2"/>
              <a:endCxn id="20" idx="0"/>
            </p:cNvCxnSpPr>
            <p:nvPr/>
          </p:nvCxnSpPr>
          <p:spPr>
            <a:xfrm>
              <a:off x="7787622" y="4292862"/>
              <a:ext cx="0" cy="365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0" idx="2"/>
              <a:endCxn id="22" idx="0"/>
            </p:cNvCxnSpPr>
            <p:nvPr/>
          </p:nvCxnSpPr>
          <p:spPr>
            <a:xfrm>
              <a:off x="7787622" y="5029144"/>
              <a:ext cx="0" cy="457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8839170" y="3154683"/>
              <a:ext cx="2743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17" idx="1"/>
            </p:cNvCxnSpPr>
            <p:nvPr/>
          </p:nvCxnSpPr>
          <p:spPr>
            <a:xfrm>
              <a:off x="8839170" y="3566118"/>
              <a:ext cx="274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113490" y="5486339"/>
              <a:ext cx="2103097" cy="731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57150" indent="-57150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	To verify low false negative rate, a random sample of 1000 predicted excludes was screened in </a:t>
              </a:r>
              <a:r>
                <a:rPr lang="en-US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Colandr</a:t>
              </a: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screening stopped early after 200 titles and abstracts were screened with no relevant documents found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7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226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O'Hara</dc:creator>
  <cp:lastModifiedBy>Casey O'Hara</cp:lastModifiedBy>
  <cp:revision>13</cp:revision>
  <dcterms:created xsi:type="dcterms:W3CDTF">2025-10-24T21:34:52Z</dcterms:created>
  <dcterms:modified xsi:type="dcterms:W3CDTF">2025-10-24T23:28:11Z</dcterms:modified>
</cp:coreProperties>
</file>