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1213763" cy="25603200"/>
  <p:notesSz cx="6858000" cy="9144000"/>
  <p:defaultTextStyle>
    <a:defPPr>
      <a:defRPr lang="en-US"/>
    </a:defPPr>
    <a:lvl1pPr marL="0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1pPr>
    <a:lvl2pPr marL="1123560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2pPr>
    <a:lvl3pPr marL="2247116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3pPr>
    <a:lvl4pPr marL="3370675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4pPr>
    <a:lvl5pPr marL="4494235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5pPr>
    <a:lvl6pPr marL="5617791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6pPr>
    <a:lvl7pPr marL="6741351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7pPr>
    <a:lvl8pPr marL="7864911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8pPr>
    <a:lvl9pPr marL="8988467" algn="l" defTabSz="2247116" rtl="0" eaLnBrk="1" latinLnBrk="0" hangingPunct="1">
      <a:defRPr sz="44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>
        <p:scale>
          <a:sx n="50" d="100"/>
          <a:sy n="50" d="100"/>
        </p:scale>
        <p:origin x="-654" y="-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032" y="4190155"/>
            <a:ext cx="18031699" cy="8913707"/>
          </a:xfrm>
        </p:spPr>
        <p:txBody>
          <a:bodyPr anchor="b"/>
          <a:lstStyle>
            <a:lvl1pPr algn="ctr">
              <a:defRPr sz="13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721" y="13447609"/>
            <a:ext cx="15910322" cy="6181511"/>
          </a:xfrm>
        </p:spPr>
        <p:txBody>
          <a:bodyPr/>
          <a:lstStyle>
            <a:lvl1pPr marL="0" indent="0" algn="ctr">
              <a:buNone/>
              <a:defRPr sz="5568"/>
            </a:lvl1pPr>
            <a:lvl2pPr marL="1060704" indent="0" algn="ctr">
              <a:buNone/>
              <a:defRPr sz="4640"/>
            </a:lvl2pPr>
            <a:lvl3pPr marL="2121408" indent="0" algn="ctr">
              <a:buNone/>
              <a:defRPr sz="4176"/>
            </a:lvl3pPr>
            <a:lvl4pPr marL="3182112" indent="0" algn="ctr">
              <a:buNone/>
              <a:defRPr sz="3712"/>
            </a:lvl4pPr>
            <a:lvl5pPr marL="4242816" indent="0" algn="ctr">
              <a:buNone/>
              <a:defRPr sz="3712"/>
            </a:lvl5pPr>
            <a:lvl6pPr marL="5303520" indent="0" algn="ctr">
              <a:buNone/>
              <a:defRPr sz="3712"/>
            </a:lvl6pPr>
            <a:lvl7pPr marL="6364224" indent="0" algn="ctr">
              <a:buNone/>
              <a:defRPr sz="3712"/>
            </a:lvl7pPr>
            <a:lvl8pPr marL="7424928" indent="0" algn="ctr">
              <a:buNone/>
              <a:defRPr sz="3712"/>
            </a:lvl8pPr>
            <a:lvl9pPr marL="8485632" indent="0" algn="ctr">
              <a:buNone/>
              <a:defRPr sz="37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81100" y="1363133"/>
            <a:ext cx="4574218" cy="216975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447" y="1363133"/>
            <a:ext cx="13457481" cy="216975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2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98" y="6383028"/>
            <a:ext cx="18296871" cy="10650218"/>
          </a:xfrm>
        </p:spPr>
        <p:txBody>
          <a:bodyPr anchor="b"/>
          <a:lstStyle>
            <a:lvl1pPr>
              <a:defRPr sz="13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398" y="17134001"/>
            <a:ext cx="18296871" cy="5600698"/>
          </a:xfrm>
        </p:spPr>
        <p:txBody>
          <a:bodyPr/>
          <a:lstStyle>
            <a:lvl1pPr marL="0" indent="0">
              <a:buNone/>
              <a:defRPr sz="5568">
                <a:solidFill>
                  <a:schemeClr val="tx1"/>
                </a:solidFill>
              </a:defRPr>
            </a:lvl1pPr>
            <a:lvl2pPr marL="1060704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2pPr>
            <a:lvl3pPr marL="2121408" indent="0">
              <a:buNone/>
              <a:defRPr sz="4176">
                <a:solidFill>
                  <a:schemeClr val="tx1">
                    <a:tint val="75000"/>
                  </a:schemeClr>
                </a:solidFill>
              </a:defRPr>
            </a:lvl3pPr>
            <a:lvl4pPr marL="3182112" indent="0">
              <a:buNone/>
              <a:defRPr sz="3712">
                <a:solidFill>
                  <a:schemeClr val="tx1">
                    <a:tint val="75000"/>
                  </a:schemeClr>
                </a:solidFill>
              </a:defRPr>
            </a:lvl4pPr>
            <a:lvl5pPr marL="4242816" indent="0">
              <a:buNone/>
              <a:defRPr sz="3712">
                <a:solidFill>
                  <a:schemeClr val="tx1">
                    <a:tint val="75000"/>
                  </a:schemeClr>
                </a:solidFill>
              </a:defRPr>
            </a:lvl5pPr>
            <a:lvl6pPr marL="5303520" indent="0">
              <a:buNone/>
              <a:defRPr sz="3712">
                <a:solidFill>
                  <a:schemeClr val="tx1">
                    <a:tint val="75000"/>
                  </a:schemeClr>
                </a:solidFill>
              </a:defRPr>
            </a:lvl6pPr>
            <a:lvl7pPr marL="6364224" indent="0">
              <a:buNone/>
              <a:defRPr sz="3712">
                <a:solidFill>
                  <a:schemeClr val="tx1">
                    <a:tint val="75000"/>
                  </a:schemeClr>
                </a:solidFill>
              </a:defRPr>
            </a:lvl7pPr>
            <a:lvl8pPr marL="7424928" indent="0">
              <a:buNone/>
              <a:defRPr sz="3712">
                <a:solidFill>
                  <a:schemeClr val="tx1">
                    <a:tint val="75000"/>
                  </a:schemeClr>
                </a:solidFill>
              </a:defRPr>
            </a:lvl8pPr>
            <a:lvl9pPr marL="8485632" indent="0">
              <a:buNone/>
              <a:defRPr sz="3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8446" y="6815667"/>
            <a:ext cx="9015849" cy="162449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9468" y="6815667"/>
            <a:ext cx="9015849" cy="162449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09" y="1363139"/>
            <a:ext cx="18296871" cy="49487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211" y="6276342"/>
            <a:ext cx="8974415" cy="3075938"/>
          </a:xfrm>
        </p:spPr>
        <p:txBody>
          <a:bodyPr anchor="b"/>
          <a:lstStyle>
            <a:lvl1pPr marL="0" indent="0">
              <a:buNone/>
              <a:defRPr sz="5568" b="1"/>
            </a:lvl1pPr>
            <a:lvl2pPr marL="1060704" indent="0">
              <a:buNone/>
              <a:defRPr sz="4640" b="1"/>
            </a:lvl2pPr>
            <a:lvl3pPr marL="2121408" indent="0">
              <a:buNone/>
              <a:defRPr sz="4176" b="1"/>
            </a:lvl3pPr>
            <a:lvl4pPr marL="3182112" indent="0">
              <a:buNone/>
              <a:defRPr sz="3712" b="1"/>
            </a:lvl4pPr>
            <a:lvl5pPr marL="4242816" indent="0">
              <a:buNone/>
              <a:defRPr sz="3712" b="1"/>
            </a:lvl5pPr>
            <a:lvl6pPr marL="5303520" indent="0">
              <a:buNone/>
              <a:defRPr sz="3712" b="1"/>
            </a:lvl6pPr>
            <a:lvl7pPr marL="6364224" indent="0">
              <a:buNone/>
              <a:defRPr sz="3712" b="1"/>
            </a:lvl7pPr>
            <a:lvl8pPr marL="7424928" indent="0">
              <a:buNone/>
              <a:defRPr sz="3712" b="1"/>
            </a:lvl8pPr>
            <a:lvl9pPr marL="8485632" indent="0">
              <a:buNone/>
              <a:defRPr sz="371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1211" y="9352280"/>
            <a:ext cx="8974415" cy="13755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39469" y="6276342"/>
            <a:ext cx="9018612" cy="3075938"/>
          </a:xfrm>
        </p:spPr>
        <p:txBody>
          <a:bodyPr anchor="b"/>
          <a:lstStyle>
            <a:lvl1pPr marL="0" indent="0">
              <a:buNone/>
              <a:defRPr sz="5568" b="1"/>
            </a:lvl1pPr>
            <a:lvl2pPr marL="1060704" indent="0">
              <a:buNone/>
              <a:defRPr sz="4640" b="1"/>
            </a:lvl2pPr>
            <a:lvl3pPr marL="2121408" indent="0">
              <a:buNone/>
              <a:defRPr sz="4176" b="1"/>
            </a:lvl3pPr>
            <a:lvl4pPr marL="3182112" indent="0">
              <a:buNone/>
              <a:defRPr sz="3712" b="1"/>
            </a:lvl4pPr>
            <a:lvl5pPr marL="4242816" indent="0">
              <a:buNone/>
              <a:defRPr sz="3712" b="1"/>
            </a:lvl5pPr>
            <a:lvl6pPr marL="5303520" indent="0">
              <a:buNone/>
              <a:defRPr sz="3712" b="1"/>
            </a:lvl6pPr>
            <a:lvl7pPr marL="6364224" indent="0">
              <a:buNone/>
              <a:defRPr sz="3712" b="1"/>
            </a:lvl7pPr>
            <a:lvl8pPr marL="7424928" indent="0">
              <a:buNone/>
              <a:defRPr sz="3712" b="1"/>
            </a:lvl8pPr>
            <a:lvl9pPr marL="8485632" indent="0">
              <a:buNone/>
              <a:defRPr sz="371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39469" y="9352280"/>
            <a:ext cx="9018612" cy="13755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09" y="1706880"/>
            <a:ext cx="6841991" cy="5974080"/>
          </a:xfrm>
        </p:spPr>
        <p:txBody>
          <a:bodyPr anchor="b"/>
          <a:lstStyle>
            <a:lvl1pPr>
              <a:defRPr sz="74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8612" y="3686392"/>
            <a:ext cx="10739468" cy="18194867"/>
          </a:xfrm>
        </p:spPr>
        <p:txBody>
          <a:bodyPr/>
          <a:lstStyle>
            <a:lvl1pPr>
              <a:defRPr sz="7424"/>
            </a:lvl1pPr>
            <a:lvl2pPr>
              <a:defRPr sz="6496"/>
            </a:lvl2pPr>
            <a:lvl3pPr>
              <a:defRPr sz="5568"/>
            </a:lvl3pPr>
            <a:lvl4pPr>
              <a:defRPr sz="4640"/>
            </a:lvl4pPr>
            <a:lvl5pPr>
              <a:defRPr sz="4640"/>
            </a:lvl5pPr>
            <a:lvl6pPr>
              <a:defRPr sz="4640"/>
            </a:lvl6pPr>
            <a:lvl7pPr>
              <a:defRPr sz="4640"/>
            </a:lvl7pPr>
            <a:lvl8pPr>
              <a:defRPr sz="4640"/>
            </a:lvl8pPr>
            <a:lvl9pPr>
              <a:defRPr sz="46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1209" y="7680960"/>
            <a:ext cx="6841991" cy="14229929"/>
          </a:xfrm>
        </p:spPr>
        <p:txBody>
          <a:bodyPr/>
          <a:lstStyle>
            <a:lvl1pPr marL="0" indent="0">
              <a:buNone/>
              <a:defRPr sz="3712"/>
            </a:lvl1pPr>
            <a:lvl2pPr marL="1060704" indent="0">
              <a:buNone/>
              <a:defRPr sz="3248"/>
            </a:lvl2pPr>
            <a:lvl3pPr marL="2121408" indent="0">
              <a:buNone/>
              <a:defRPr sz="2784"/>
            </a:lvl3pPr>
            <a:lvl4pPr marL="3182112" indent="0">
              <a:buNone/>
              <a:defRPr sz="2320"/>
            </a:lvl4pPr>
            <a:lvl5pPr marL="4242816" indent="0">
              <a:buNone/>
              <a:defRPr sz="2320"/>
            </a:lvl5pPr>
            <a:lvl6pPr marL="5303520" indent="0">
              <a:buNone/>
              <a:defRPr sz="2320"/>
            </a:lvl6pPr>
            <a:lvl7pPr marL="6364224" indent="0">
              <a:buNone/>
              <a:defRPr sz="2320"/>
            </a:lvl7pPr>
            <a:lvl8pPr marL="7424928" indent="0">
              <a:buNone/>
              <a:defRPr sz="2320"/>
            </a:lvl8pPr>
            <a:lvl9pPr marL="8485632" indent="0">
              <a:buNone/>
              <a:defRPr sz="23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09" y="1706880"/>
            <a:ext cx="6841991" cy="5974080"/>
          </a:xfrm>
        </p:spPr>
        <p:txBody>
          <a:bodyPr anchor="b"/>
          <a:lstStyle>
            <a:lvl1pPr>
              <a:defRPr sz="74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18612" y="3686392"/>
            <a:ext cx="10739468" cy="18194867"/>
          </a:xfrm>
        </p:spPr>
        <p:txBody>
          <a:bodyPr anchor="t"/>
          <a:lstStyle>
            <a:lvl1pPr marL="0" indent="0">
              <a:buNone/>
              <a:defRPr sz="7424"/>
            </a:lvl1pPr>
            <a:lvl2pPr marL="1060704" indent="0">
              <a:buNone/>
              <a:defRPr sz="6496"/>
            </a:lvl2pPr>
            <a:lvl3pPr marL="2121408" indent="0">
              <a:buNone/>
              <a:defRPr sz="5568"/>
            </a:lvl3pPr>
            <a:lvl4pPr marL="3182112" indent="0">
              <a:buNone/>
              <a:defRPr sz="4640"/>
            </a:lvl4pPr>
            <a:lvl5pPr marL="4242816" indent="0">
              <a:buNone/>
              <a:defRPr sz="4640"/>
            </a:lvl5pPr>
            <a:lvl6pPr marL="5303520" indent="0">
              <a:buNone/>
              <a:defRPr sz="4640"/>
            </a:lvl6pPr>
            <a:lvl7pPr marL="6364224" indent="0">
              <a:buNone/>
              <a:defRPr sz="4640"/>
            </a:lvl7pPr>
            <a:lvl8pPr marL="7424928" indent="0">
              <a:buNone/>
              <a:defRPr sz="4640"/>
            </a:lvl8pPr>
            <a:lvl9pPr marL="8485632" indent="0">
              <a:buNone/>
              <a:defRPr sz="46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1209" y="7680960"/>
            <a:ext cx="6841991" cy="14229929"/>
          </a:xfrm>
        </p:spPr>
        <p:txBody>
          <a:bodyPr/>
          <a:lstStyle>
            <a:lvl1pPr marL="0" indent="0">
              <a:buNone/>
              <a:defRPr sz="3712"/>
            </a:lvl1pPr>
            <a:lvl2pPr marL="1060704" indent="0">
              <a:buNone/>
              <a:defRPr sz="3248"/>
            </a:lvl2pPr>
            <a:lvl3pPr marL="2121408" indent="0">
              <a:buNone/>
              <a:defRPr sz="2784"/>
            </a:lvl3pPr>
            <a:lvl4pPr marL="3182112" indent="0">
              <a:buNone/>
              <a:defRPr sz="2320"/>
            </a:lvl4pPr>
            <a:lvl5pPr marL="4242816" indent="0">
              <a:buNone/>
              <a:defRPr sz="2320"/>
            </a:lvl5pPr>
            <a:lvl6pPr marL="5303520" indent="0">
              <a:buNone/>
              <a:defRPr sz="2320"/>
            </a:lvl6pPr>
            <a:lvl7pPr marL="6364224" indent="0">
              <a:buNone/>
              <a:defRPr sz="2320"/>
            </a:lvl7pPr>
            <a:lvl8pPr marL="7424928" indent="0">
              <a:buNone/>
              <a:defRPr sz="2320"/>
            </a:lvl8pPr>
            <a:lvl9pPr marL="8485632" indent="0">
              <a:buNone/>
              <a:defRPr sz="23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446" y="1363139"/>
            <a:ext cx="18296871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446" y="6815667"/>
            <a:ext cx="18296871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8446" y="23730379"/>
            <a:ext cx="4773097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27059" y="23730379"/>
            <a:ext cx="7159645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82220" y="23730379"/>
            <a:ext cx="4773097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1408" rtl="0" eaLnBrk="1" latinLnBrk="0" hangingPunct="1">
        <a:lnSpc>
          <a:spcPct val="90000"/>
        </a:lnSpc>
        <a:spcBef>
          <a:spcPct val="0"/>
        </a:spcBef>
        <a:buNone/>
        <a:defRPr sz="102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0352" indent="-530352" algn="l" defTabSz="2121408" rtl="0" eaLnBrk="1" latinLnBrk="0" hangingPunct="1">
        <a:lnSpc>
          <a:spcPct val="90000"/>
        </a:lnSpc>
        <a:spcBef>
          <a:spcPts val="2320"/>
        </a:spcBef>
        <a:buFont typeface="Arial" panose="020B0604020202020204" pitchFamily="34" charset="0"/>
        <a:buChar char="•"/>
        <a:defRPr sz="6496" kern="1200">
          <a:solidFill>
            <a:schemeClr val="tx1"/>
          </a:solidFill>
          <a:latin typeface="+mn-lt"/>
          <a:ea typeface="+mn-ea"/>
          <a:cs typeface="+mn-cs"/>
        </a:defRPr>
      </a:lvl1pPr>
      <a:lvl2pPr marL="1591056" indent="-530352" algn="l" defTabSz="2121408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5568" kern="1200">
          <a:solidFill>
            <a:schemeClr val="tx1"/>
          </a:solidFill>
          <a:latin typeface="+mn-lt"/>
          <a:ea typeface="+mn-ea"/>
          <a:cs typeface="+mn-cs"/>
        </a:defRPr>
      </a:lvl2pPr>
      <a:lvl3pPr marL="2651760" indent="-530352" algn="l" defTabSz="2121408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4640" kern="1200">
          <a:solidFill>
            <a:schemeClr val="tx1"/>
          </a:solidFill>
          <a:latin typeface="+mn-lt"/>
          <a:ea typeface="+mn-ea"/>
          <a:cs typeface="+mn-cs"/>
        </a:defRPr>
      </a:lvl3pPr>
      <a:lvl4pPr marL="3712464" indent="-530352" algn="l" defTabSz="2121408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4176" kern="1200">
          <a:solidFill>
            <a:schemeClr val="tx1"/>
          </a:solidFill>
          <a:latin typeface="+mn-lt"/>
          <a:ea typeface="+mn-ea"/>
          <a:cs typeface="+mn-cs"/>
        </a:defRPr>
      </a:lvl4pPr>
      <a:lvl5pPr marL="4773168" indent="-530352" algn="l" defTabSz="2121408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4176" kern="1200">
          <a:solidFill>
            <a:schemeClr val="tx1"/>
          </a:solidFill>
          <a:latin typeface="+mn-lt"/>
          <a:ea typeface="+mn-ea"/>
          <a:cs typeface="+mn-cs"/>
        </a:defRPr>
      </a:lvl5pPr>
      <a:lvl6pPr marL="5833872" indent="-530352" algn="l" defTabSz="2121408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4176" kern="1200">
          <a:solidFill>
            <a:schemeClr val="tx1"/>
          </a:solidFill>
          <a:latin typeface="+mn-lt"/>
          <a:ea typeface="+mn-ea"/>
          <a:cs typeface="+mn-cs"/>
        </a:defRPr>
      </a:lvl6pPr>
      <a:lvl7pPr marL="6894576" indent="-530352" algn="l" defTabSz="2121408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4176" kern="1200">
          <a:solidFill>
            <a:schemeClr val="tx1"/>
          </a:solidFill>
          <a:latin typeface="+mn-lt"/>
          <a:ea typeface="+mn-ea"/>
          <a:cs typeface="+mn-cs"/>
        </a:defRPr>
      </a:lvl7pPr>
      <a:lvl8pPr marL="7955280" indent="-530352" algn="l" defTabSz="2121408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4176" kern="1200">
          <a:solidFill>
            <a:schemeClr val="tx1"/>
          </a:solidFill>
          <a:latin typeface="+mn-lt"/>
          <a:ea typeface="+mn-ea"/>
          <a:cs typeface="+mn-cs"/>
        </a:defRPr>
      </a:lvl8pPr>
      <a:lvl9pPr marL="9015984" indent="-530352" algn="l" defTabSz="2121408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41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1pPr>
      <a:lvl2pPr marL="1060704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2pPr>
      <a:lvl3pPr marL="2121408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3pPr>
      <a:lvl4pPr marL="3182112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4pPr>
      <a:lvl5pPr marL="4242816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5pPr>
      <a:lvl6pPr marL="5303520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6pPr>
      <a:lvl7pPr marL="6364224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7pPr>
      <a:lvl8pPr marL="7424928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8pPr>
      <a:lvl9pPr marL="8485632" algn="l" defTabSz="2121408" rtl="0" eaLnBrk="1" latinLnBrk="0" hangingPunct="1">
        <a:defRPr sz="41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0" y="0"/>
            <a:ext cx="21214080" cy="2560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60320" y="731520"/>
            <a:ext cx="17922240" cy="1097280"/>
          </a:xfrm>
          <a:prstGeom prst="round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new studies via databases and registers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-548642" y="3840474"/>
            <a:ext cx="3657600" cy="10972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0316" y="2560312"/>
            <a:ext cx="8412480" cy="36576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182880" bIns="182880"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identified from databases: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Scopus (n = 18,585)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of Science (n = 9,488)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Societal Benefit Library (n = 258)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70092" y="2560308"/>
            <a:ext cx="8412480" cy="36576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182880" bIns="182880"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removed before screening: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 records (n = 6,840)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marked as ineligible by automation tools (n = 2,529)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 abstracts (n = 5,139)</a:t>
            </a:r>
          </a:p>
        </p:txBody>
      </p:sp>
      <p:sp>
        <p:nvSpPr>
          <p:cNvPr id="11" name="Rounded Rectangle 10"/>
          <p:cNvSpPr/>
          <p:nvPr/>
        </p:nvSpPr>
        <p:spPr>
          <a:xfrm rot="16200000">
            <a:off x="-5303526" y="12984466"/>
            <a:ext cx="13167376" cy="10972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0316" y="6949420"/>
            <a:ext cx="8412480" cy="14630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screened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13,823)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60316" y="9144004"/>
            <a:ext cx="5120644" cy="21945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screened: Training set: 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SBL (n = 258)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(n = 1,072)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070092" y="9509764"/>
            <a:ext cx="8412480" cy="1463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excluded: Training set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1,056)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52160" y="11704316"/>
            <a:ext cx="5120636" cy="32918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screened: Classifier (n = 12,493)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070084" y="11723324"/>
            <a:ext cx="8412480" cy="1424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excluded by classifier (predicted excludes*) (n = 10,206)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070084" y="13533096"/>
            <a:ext cx="8412480" cy="1463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included by classifier, but excluded by title/abstract (n = 1,791)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0320" y="15708580"/>
            <a:ext cx="8412480" cy="14630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sought for retrieval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770)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70080" y="15708580"/>
            <a:ext cx="8412480" cy="14630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not retrieved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20)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60320" y="18634676"/>
            <a:ext cx="8412480" cy="148212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assessed for eligibility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(full text screening) (n = 750)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23285" y="17903160"/>
            <a:ext cx="8412480" cy="29451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182880" bIns="182880"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excluded: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not valued (n = 460)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 data not used (n = 35)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Review/conference abstract (n = 65)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 English (n = 20)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60320" y="21945596"/>
            <a:ext cx="8412480" cy="2926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studies included in review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170)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studies manually added</a:t>
            </a:r>
          </a:p>
          <a:p>
            <a:pPr algn="ctr">
              <a:lnSpc>
                <a:spcPts val="4000"/>
              </a:lnSpc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1)</a:t>
            </a:r>
          </a:p>
        </p:txBody>
      </p:sp>
      <p:sp>
        <p:nvSpPr>
          <p:cNvPr id="23" name="Rounded Rectangle 22"/>
          <p:cNvSpPr/>
          <p:nvPr/>
        </p:nvSpPr>
        <p:spPr>
          <a:xfrm rot="16200000">
            <a:off x="-182878" y="22859994"/>
            <a:ext cx="2926084" cy="10972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stCxn id="8" idx="2"/>
            <a:endCxn id="12" idx="0"/>
          </p:cNvCxnSpPr>
          <p:nvPr/>
        </p:nvCxnSpPr>
        <p:spPr>
          <a:xfrm>
            <a:off x="6766554" y="6217912"/>
            <a:ext cx="0" cy="731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 flipV="1">
            <a:off x="10972796" y="4389112"/>
            <a:ext cx="1097296" cy="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20636" y="8412432"/>
            <a:ext cx="0" cy="731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0"/>
          </p:cNvCxnSpPr>
          <p:nvPr/>
        </p:nvCxnSpPr>
        <p:spPr>
          <a:xfrm>
            <a:off x="8412476" y="8412436"/>
            <a:ext cx="0" cy="3291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80956" y="10222196"/>
            <a:ext cx="43891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1"/>
          </p:cNvCxnSpPr>
          <p:nvPr/>
        </p:nvCxnSpPr>
        <p:spPr>
          <a:xfrm>
            <a:off x="10972800" y="16440108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21" idx="1"/>
          </p:cNvCxnSpPr>
          <p:nvPr/>
        </p:nvCxnSpPr>
        <p:spPr>
          <a:xfrm>
            <a:off x="10972796" y="19375740"/>
            <a:ext cx="1150485" cy="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20640" y="11319472"/>
            <a:ext cx="4908" cy="4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412472" y="14977076"/>
            <a:ext cx="0" cy="731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20" idx="0"/>
          </p:cNvCxnSpPr>
          <p:nvPr/>
        </p:nvCxnSpPr>
        <p:spPr>
          <a:xfrm>
            <a:off x="6766558" y="17171636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2"/>
            <a:endCxn id="22" idx="0"/>
          </p:cNvCxnSpPr>
          <p:nvPr/>
        </p:nvCxnSpPr>
        <p:spPr>
          <a:xfrm>
            <a:off x="6766558" y="20116800"/>
            <a:ext cx="0" cy="1828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0972800" y="12618870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7" idx="1"/>
          </p:cNvCxnSpPr>
          <p:nvPr/>
        </p:nvCxnSpPr>
        <p:spPr>
          <a:xfrm>
            <a:off x="10972796" y="14264628"/>
            <a:ext cx="10972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2069332" y="21945460"/>
            <a:ext cx="8778236" cy="292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marL="190500" indent="-190500">
              <a:lnSpc>
                <a:spcPts val="4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	To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low false negative rate, a random sample of 1000 predicted excludes was screened in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Colandr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screening stopped early after 200 titles and abstracts were screened with no relevant documents found</a:t>
            </a:r>
          </a:p>
        </p:txBody>
      </p:sp>
    </p:spTree>
    <p:extLst>
      <p:ext uri="{BB962C8B-B14F-4D97-AF65-F5344CB8AC3E}">
        <p14:creationId xmlns:p14="http://schemas.microsoft.com/office/powerpoint/2010/main" val="33307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226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O'Hara</dc:creator>
  <cp:lastModifiedBy>Casey O'Hara</cp:lastModifiedBy>
  <cp:revision>18</cp:revision>
  <dcterms:created xsi:type="dcterms:W3CDTF">2025-10-24T21:34:52Z</dcterms:created>
  <dcterms:modified xsi:type="dcterms:W3CDTF">2025-10-24T23:47:57Z</dcterms:modified>
</cp:coreProperties>
</file>