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4" r:id="rId3"/>
    <p:sldId id="265" r:id="rId4"/>
    <p:sldId id="257" r:id="rId5"/>
    <p:sldId id="267" r:id="rId6"/>
    <p:sldId id="266" r:id="rId7"/>
    <p:sldId id="260" r:id="rId8"/>
    <p:sldId id="261" r:id="rId9"/>
    <p:sldId id="268" r:id="rId10"/>
    <p:sldId id="259" r:id="rId11"/>
    <p:sldId id="269"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E498FD-D8A4-44AF-9118-369A9777FD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8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390965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107046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41644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E498FD-D8A4-44AF-9118-369A9777FD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34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284617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33749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399361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235390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E3EDF2-54BA-45A0-B8ED-D8F109EE8FCE}" type="datetimeFigureOut">
              <a:rPr lang="zh-CN" altLang="en-US" smtClean="0"/>
              <a:t>2020/4/22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313036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CE3EDF2-54BA-45A0-B8ED-D8F109EE8FCE}" type="datetimeFigureOut">
              <a:rPr lang="zh-CN" altLang="en-US" smtClean="0"/>
              <a:t>2020/4/22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E498FD-D8A4-44AF-9118-369A9777FDBF}" type="slidenum">
              <a:rPr lang="zh-CN" altLang="en-US" smtClean="0"/>
              <a:t>‹#›</a:t>
            </a:fld>
            <a:endParaRPr lang="zh-CN" altLang="en-US"/>
          </a:p>
        </p:txBody>
      </p:sp>
    </p:spTree>
    <p:extLst>
      <p:ext uri="{BB962C8B-B14F-4D97-AF65-F5344CB8AC3E}">
        <p14:creationId xmlns:p14="http://schemas.microsoft.com/office/powerpoint/2010/main" val="59590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E3EDF2-54BA-45A0-B8ED-D8F109EE8FCE}" type="datetimeFigureOut">
              <a:rPr lang="zh-CN" altLang="en-US" smtClean="0"/>
              <a:t>2020/4/22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E498FD-D8A4-44AF-9118-369A9777FDB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602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53141-074C-4B0E-AD84-BDF7BC8DF296}"/>
              </a:ext>
            </a:extLst>
          </p:cNvPr>
          <p:cNvSpPr>
            <a:spLocks noGrp="1"/>
          </p:cNvSpPr>
          <p:nvPr>
            <p:ph type="ctrTitle"/>
          </p:nvPr>
        </p:nvSpPr>
        <p:spPr>
          <a:xfrm>
            <a:off x="970548" y="949687"/>
            <a:ext cx="10058400" cy="2905386"/>
          </a:xfrm>
        </p:spPr>
        <p:txBody>
          <a:bodyPr>
            <a:normAutofit/>
          </a:bodyPr>
          <a:lstStyle/>
          <a:p>
            <a:pPr algn="ctr"/>
            <a:r>
              <a:rPr lang="zh-CN" altLang="en-US" sz="4400" dirty="0"/>
              <a:t>基于机器学习的网络流量分类方法研究</a:t>
            </a:r>
            <a:br>
              <a:rPr lang="en-US" altLang="zh-CN" sz="4400" dirty="0"/>
            </a:br>
            <a:br>
              <a:rPr lang="en-US" altLang="zh-CN" sz="4400" dirty="0"/>
            </a:br>
            <a:r>
              <a:rPr lang="zh-CN" altLang="en-US" sz="3200" dirty="0">
                <a:solidFill>
                  <a:schemeClr val="tx2">
                    <a:lumMod val="40000"/>
                    <a:lumOff val="60000"/>
                  </a:schemeClr>
                </a:solidFill>
              </a:rPr>
              <a:t>中期检查</a:t>
            </a:r>
          </a:p>
        </p:txBody>
      </p:sp>
      <p:sp>
        <p:nvSpPr>
          <p:cNvPr id="5" name="副标题 4">
            <a:extLst>
              <a:ext uri="{FF2B5EF4-FFF2-40B4-BE49-F238E27FC236}">
                <a16:creationId xmlns:a16="http://schemas.microsoft.com/office/drawing/2014/main" id="{E3282291-D1E5-4B38-AB90-78C56CAEDD9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9230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C6461-CBD1-4B9F-B208-1AA67BD9F681}"/>
              </a:ext>
            </a:extLst>
          </p:cNvPr>
          <p:cNvSpPr>
            <a:spLocks noGrp="1"/>
          </p:cNvSpPr>
          <p:nvPr>
            <p:ph type="title"/>
          </p:nvPr>
        </p:nvSpPr>
        <p:spPr/>
        <p:txBody>
          <a:bodyPr/>
          <a:lstStyle/>
          <a:p>
            <a:r>
              <a:rPr lang="zh-CN" altLang="en-US" dirty="0"/>
              <a:t>网络结构的对比</a:t>
            </a:r>
            <a:r>
              <a:rPr lang="en-US" altLang="zh-CN" dirty="0"/>
              <a:t>—</a:t>
            </a:r>
            <a:r>
              <a:rPr lang="zh-CN" altLang="en-US" dirty="0"/>
              <a:t>准确率</a:t>
            </a:r>
          </a:p>
        </p:txBody>
      </p:sp>
      <p:pic>
        <p:nvPicPr>
          <p:cNvPr id="5" name="内容占位符 4">
            <a:extLst>
              <a:ext uri="{FF2B5EF4-FFF2-40B4-BE49-F238E27FC236}">
                <a16:creationId xmlns:a16="http://schemas.microsoft.com/office/drawing/2014/main" id="{8B36256D-8E2A-450E-92F1-F2F11D2BD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7104"/>
            <a:ext cx="4561020" cy="4067936"/>
          </a:xfrm>
        </p:spPr>
      </p:pic>
      <p:sp>
        <p:nvSpPr>
          <p:cNvPr id="6" name="文本框 5">
            <a:extLst>
              <a:ext uri="{FF2B5EF4-FFF2-40B4-BE49-F238E27FC236}">
                <a16:creationId xmlns:a16="http://schemas.microsoft.com/office/drawing/2014/main" id="{07DF2577-947B-4F9D-AD61-863857E7ECA3}"/>
              </a:ext>
            </a:extLst>
          </p:cNvPr>
          <p:cNvSpPr txBox="1"/>
          <p:nvPr/>
        </p:nvSpPr>
        <p:spPr>
          <a:xfrm>
            <a:off x="5824025" y="1967104"/>
            <a:ext cx="5669280" cy="3693319"/>
          </a:xfrm>
          <a:prstGeom prst="rect">
            <a:avLst/>
          </a:prstGeom>
          <a:noFill/>
        </p:spPr>
        <p:txBody>
          <a:bodyPr wrap="square" rtlCol="0">
            <a:spAutoFit/>
          </a:bodyPr>
          <a:lstStyle/>
          <a:p>
            <a:r>
              <a:rPr lang="en-US" altLang="zh-CN" dirty="0"/>
              <a:t>1.</a:t>
            </a:r>
            <a:r>
              <a:rPr lang="zh-CN" altLang="en-US" dirty="0"/>
              <a:t>左图为两个网络在训练集上的情况，其中红色的是</a:t>
            </a:r>
            <a:r>
              <a:rPr lang="en-US" altLang="zh-CN" dirty="0"/>
              <a:t>vgg13</a:t>
            </a:r>
            <a:r>
              <a:rPr lang="zh-CN" altLang="en-US" dirty="0"/>
              <a:t>，粉红色为</a:t>
            </a:r>
            <a:r>
              <a:rPr lang="en-US" altLang="zh-CN" dirty="0" err="1"/>
              <a:t>lenet</a:t>
            </a:r>
            <a:endParaRPr lang="en-US" altLang="zh-CN" dirty="0"/>
          </a:p>
          <a:p>
            <a:r>
              <a:rPr lang="en-US" altLang="zh-CN" dirty="0"/>
              <a:t>2. </a:t>
            </a:r>
            <a:r>
              <a:rPr lang="zh-CN" altLang="en-US" dirty="0"/>
              <a:t>其中</a:t>
            </a:r>
            <a:r>
              <a:rPr lang="en-US" altLang="zh-CN" dirty="0" err="1"/>
              <a:t>vggnet</a:t>
            </a:r>
            <a:r>
              <a:rPr lang="zh-CN" altLang="en-US" dirty="0"/>
              <a:t>在运行第三个</a:t>
            </a:r>
            <a:r>
              <a:rPr lang="en-US" altLang="zh-CN" dirty="0"/>
              <a:t>epoch</a:t>
            </a:r>
            <a:r>
              <a:rPr lang="zh-CN" altLang="en-US" dirty="0"/>
              <a:t>的时候已经可以达到接近于其最高的水平了，但是对于</a:t>
            </a:r>
            <a:r>
              <a:rPr lang="en-US" altLang="zh-CN" dirty="0" err="1"/>
              <a:t>lenent</a:t>
            </a:r>
            <a:r>
              <a:rPr lang="zh-CN" altLang="en-US" dirty="0"/>
              <a:t>要继续运行到第五个</a:t>
            </a:r>
            <a:r>
              <a:rPr lang="en-US" altLang="zh-CN" dirty="0"/>
              <a:t>epoch</a:t>
            </a:r>
            <a:r>
              <a:rPr lang="zh-CN" altLang="en-US" dirty="0"/>
              <a:t>才可以达到其最高的</a:t>
            </a:r>
            <a:r>
              <a:rPr lang="en-US" altLang="zh-CN" dirty="0"/>
              <a:t>0.96</a:t>
            </a:r>
            <a:r>
              <a:rPr lang="zh-CN" altLang="en-US" dirty="0"/>
              <a:t>左右</a:t>
            </a:r>
            <a:endParaRPr lang="en-US" altLang="zh-CN" dirty="0"/>
          </a:p>
          <a:p>
            <a:r>
              <a:rPr lang="en-US" altLang="zh-CN" dirty="0"/>
              <a:t>3. </a:t>
            </a:r>
            <a:r>
              <a:rPr lang="zh-CN" altLang="en-US" dirty="0"/>
              <a:t>其中二者运行完第一个</a:t>
            </a:r>
            <a:r>
              <a:rPr lang="en-US" altLang="zh-CN" dirty="0"/>
              <a:t>epoch</a:t>
            </a:r>
            <a:r>
              <a:rPr lang="zh-CN" altLang="en-US" dirty="0"/>
              <a:t>以后，第一轮的准确率都达到了</a:t>
            </a:r>
            <a:r>
              <a:rPr lang="en-US" altLang="zh-CN" dirty="0"/>
              <a:t>0.85</a:t>
            </a:r>
            <a:r>
              <a:rPr lang="zh-CN" altLang="en-US" dirty="0"/>
              <a:t>以上，我推测这大概是由于数据集的量太大导致的。巨大的样本量</a:t>
            </a:r>
            <a:r>
              <a:rPr lang="en-US" altLang="zh-CN" dirty="0"/>
              <a:t>(20w</a:t>
            </a:r>
            <a:r>
              <a:rPr lang="zh-CN" altLang="en-US" dirty="0"/>
              <a:t>张图片</a:t>
            </a:r>
            <a:r>
              <a:rPr lang="en-US" altLang="zh-CN" dirty="0"/>
              <a:t>)</a:t>
            </a:r>
            <a:r>
              <a:rPr lang="zh-CN" altLang="en-US" dirty="0"/>
              <a:t>导致每进行一个</a:t>
            </a:r>
            <a:r>
              <a:rPr lang="en-US" altLang="zh-CN" dirty="0" err="1"/>
              <a:t>batch_size</a:t>
            </a:r>
            <a:r>
              <a:rPr lang="zh-CN" altLang="en-US" dirty="0"/>
              <a:t>都可以获得巨大的改进数据来优化网络</a:t>
            </a:r>
            <a:endParaRPr lang="en-US" altLang="zh-CN" dirty="0"/>
          </a:p>
          <a:p>
            <a:r>
              <a:rPr lang="en-US" altLang="zh-CN" dirty="0"/>
              <a:t>4</a:t>
            </a:r>
            <a:r>
              <a:rPr lang="zh-CN" altLang="en-US" dirty="0"/>
              <a:t>，二者在测试集上的效果分别是</a:t>
            </a:r>
            <a:endParaRPr lang="en-US" altLang="zh-CN" dirty="0"/>
          </a:p>
          <a:p>
            <a:r>
              <a:rPr lang="en-US" altLang="zh-CN" dirty="0"/>
              <a:t>Vgg13:  95%     </a:t>
            </a:r>
            <a:r>
              <a:rPr lang="en-US" altLang="zh-CN" dirty="0" err="1"/>
              <a:t>lenet</a:t>
            </a:r>
            <a:r>
              <a:rPr lang="en-US" altLang="zh-CN" dirty="0"/>
              <a:t>:  93%</a:t>
            </a:r>
          </a:p>
          <a:p>
            <a:r>
              <a:rPr lang="zh-CN" altLang="en-US" dirty="0"/>
              <a:t>跟在训练集上面有点差距，我推测可能是由于样本分布不均导致的</a:t>
            </a:r>
          </a:p>
        </p:txBody>
      </p:sp>
    </p:spTree>
    <p:extLst>
      <p:ext uri="{BB962C8B-B14F-4D97-AF65-F5344CB8AC3E}">
        <p14:creationId xmlns:p14="http://schemas.microsoft.com/office/powerpoint/2010/main" val="393417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C6461-CBD1-4B9F-B208-1AA67BD9F681}"/>
              </a:ext>
            </a:extLst>
          </p:cNvPr>
          <p:cNvSpPr>
            <a:spLocks noGrp="1"/>
          </p:cNvSpPr>
          <p:nvPr>
            <p:ph type="title"/>
          </p:nvPr>
        </p:nvSpPr>
        <p:spPr/>
        <p:txBody>
          <a:bodyPr/>
          <a:lstStyle/>
          <a:p>
            <a:r>
              <a:rPr lang="zh-CN" altLang="en-US" dirty="0"/>
              <a:t>网络结构的对比</a:t>
            </a:r>
            <a:r>
              <a:rPr lang="en-US" altLang="zh-CN" dirty="0"/>
              <a:t>—</a:t>
            </a:r>
            <a:r>
              <a:rPr lang="zh-CN" altLang="en-US" dirty="0"/>
              <a:t>准确率</a:t>
            </a:r>
          </a:p>
        </p:txBody>
      </p:sp>
      <p:pic>
        <p:nvPicPr>
          <p:cNvPr id="7" name="内容占位符 6">
            <a:extLst>
              <a:ext uri="{FF2B5EF4-FFF2-40B4-BE49-F238E27FC236}">
                <a16:creationId xmlns:a16="http://schemas.microsoft.com/office/drawing/2014/main" id="{FC6A12A2-B3F8-4D43-9E76-CEBE919CA7C0}"/>
              </a:ext>
            </a:extLst>
          </p:cNvPr>
          <p:cNvPicPr>
            <a:picLocks noGrp="1" noChangeAspect="1"/>
          </p:cNvPicPr>
          <p:nvPr>
            <p:ph idx="1"/>
          </p:nvPr>
        </p:nvPicPr>
        <p:blipFill rotWithShape="1">
          <a:blip r:embed="rId2"/>
          <a:srcRect t="67409" r="42622" b="8811"/>
          <a:stretch/>
        </p:blipFill>
        <p:spPr>
          <a:xfrm>
            <a:off x="1990643" y="1913205"/>
            <a:ext cx="7181492" cy="1673385"/>
          </a:xfrm>
          <a:prstGeom prst="rect">
            <a:avLst/>
          </a:prstGeom>
        </p:spPr>
      </p:pic>
      <p:sp>
        <p:nvSpPr>
          <p:cNvPr id="8" name="文本框 7">
            <a:extLst>
              <a:ext uri="{FF2B5EF4-FFF2-40B4-BE49-F238E27FC236}">
                <a16:creationId xmlns:a16="http://schemas.microsoft.com/office/drawing/2014/main" id="{AA15BF8F-6072-4EF8-9FED-9A37D884661C}"/>
              </a:ext>
            </a:extLst>
          </p:cNvPr>
          <p:cNvSpPr txBox="1"/>
          <p:nvPr/>
        </p:nvSpPr>
        <p:spPr>
          <a:xfrm>
            <a:off x="1076243" y="2292697"/>
            <a:ext cx="914400" cy="923330"/>
          </a:xfrm>
          <a:prstGeom prst="rect">
            <a:avLst/>
          </a:prstGeom>
          <a:noFill/>
        </p:spPr>
        <p:txBody>
          <a:bodyPr wrap="square" rtlCol="0">
            <a:spAutoFit/>
          </a:bodyPr>
          <a:lstStyle/>
          <a:p>
            <a:r>
              <a:rPr lang="en-US" altLang="zh-CN" dirty="0"/>
              <a:t>VGG13</a:t>
            </a:r>
            <a:r>
              <a:rPr lang="zh-CN" altLang="en-US" dirty="0"/>
              <a:t>的测试结果</a:t>
            </a:r>
            <a:endParaRPr lang="en-US" altLang="zh-CN" dirty="0"/>
          </a:p>
        </p:txBody>
      </p:sp>
      <p:pic>
        <p:nvPicPr>
          <p:cNvPr id="9" name="图片 8">
            <a:extLst>
              <a:ext uri="{FF2B5EF4-FFF2-40B4-BE49-F238E27FC236}">
                <a16:creationId xmlns:a16="http://schemas.microsoft.com/office/drawing/2014/main" id="{F0CFA884-3A90-4D8E-AA59-E51B1AFB8FE8}"/>
              </a:ext>
            </a:extLst>
          </p:cNvPr>
          <p:cNvPicPr>
            <a:picLocks noChangeAspect="1"/>
          </p:cNvPicPr>
          <p:nvPr/>
        </p:nvPicPr>
        <p:blipFill rotWithShape="1">
          <a:blip r:embed="rId3"/>
          <a:srcRect t="60401" r="65038" b="11775"/>
          <a:stretch/>
        </p:blipFill>
        <p:spPr>
          <a:xfrm>
            <a:off x="1990643" y="3966082"/>
            <a:ext cx="7181492" cy="1773536"/>
          </a:xfrm>
          <a:prstGeom prst="rect">
            <a:avLst/>
          </a:prstGeom>
        </p:spPr>
      </p:pic>
      <p:sp>
        <p:nvSpPr>
          <p:cNvPr id="10" name="文本框 9">
            <a:extLst>
              <a:ext uri="{FF2B5EF4-FFF2-40B4-BE49-F238E27FC236}">
                <a16:creationId xmlns:a16="http://schemas.microsoft.com/office/drawing/2014/main" id="{967DA702-322B-4C3C-AE27-58FFF03F0614}"/>
              </a:ext>
            </a:extLst>
          </p:cNvPr>
          <p:cNvSpPr txBox="1"/>
          <p:nvPr/>
        </p:nvSpPr>
        <p:spPr>
          <a:xfrm>
            <a:off x="970670" y="4290646"/>
            <a:ext cx="914400" cy="923330"/>
          </a:xfrm>
          <a:prstGeom prst="rect">
            <a:avLst/>
          </a:prstGeom>
          <a:noFill/>
        </p:spPr>
        <p:txBody>
          <a:bodyPr wrap="square" rtlCol="0">
            <a:spAutoFit/>
          </a:bodyPr>
          <a:lstStyle/>
          <a:p>
            <a:r>
              <a:rPr lang="en-US" altLang="zh-CN" dirty="0" err="1"/>
              <a:t>Lenet</a:t>
            </a:r>
            <a:r>
              <a:rPr lang="en-US" altLang="zh-CN" dirty="0"/>
              <a:t>-</a:t>
            </a:r>
            <a:r>
              <a:rPr lang="zh-CN" altLang="en-US" dirty="0"/>
              <a:t>改的测试结果</a:t>
            </a:r>
          </a:p>
        </p:txBody>
      </p:sp>
    </p:spTree>
    <p:extLst>
      <p:ext uri="{BB962C8B-B14F-4D97-AF65-F5344CB8AC3E}">
        <p14:creationId xmlns:p14="http://schemas.microsoft.com/office/powerpoint/2010/main" val="361454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DCA9F-9CA0-4279-BE92-EE4F343D4824}"/>
              </a:ext>
            </a:extLst>
          </p:cNvPr>
          <p:cNvSpPr>
            <a:spLocks noGrp="1"/>
          </p:cNvSpPr>
          <p:nvPr>
            <p:ph type="title"/>
          </p:nvPr>
        </p:nvSpPr>
        <p:spPr/>
        <p:txBody>
          <a:bodyPr/>
          <a:lstStyle/>
          <a:p>
            <a:r>
              <a:rPr lang="zh-CN" altLang="en-US" dirty="0"/>
              <a:t>现在所存在的问题以及改进方法</a:t>
            </a:r>
          </a:p>
        </p:txBody>
      </p:sp>
      <p:sp>
        <p:nvSpPr>
          <p:cNvPr id="3" name="内容占位符 2">
            <a:extLst>
              <a:ext uri="{FF2B5EF4-FFF2-40B4-BE49-F238E27FC236}">
                <a16:creationId xmlns:a16="http://schemas.microsoft.com/office/drawing/2014/main" id="{86B39704-DFBB-41D1-9186-D68E900FDE8A}"/>
              </a:ext>
            </a:extLst>
          </p:cNvPr>
          <p:cNvSpPr>
            <a:spLocks noGrp="1"/>
          </p:cNvSpPr>
          <p:nvPr>
            <p:ph idx="1"/>
          </p:nvPr>
        </p:nvSpPr>
        <p:spPr/>
        <p:txBody>
          <a:bodyPr/>
          <a:lstStyle/>
          <a:p>
            <a:pPr marL="0" indent="0">
              <a:buNone/>
            </a:pPr>
            <a:r>
              <a:rPr lang="en-US" altLang="zh-CN" dirty="0"/>
              <a:t>  </a:t>
            </a:r>
            <a:r>
              <a:rPr lang="zh-CN" altLang="en-US" dirty="0"/>
              <a:t>数据的前期处理</a:t>
            </a:r>
            <a:r>
              <a:rPr lang="en-US" altLang="zh-CN" dirty="0"/>
              <a:t>—</a:t>
            </a:r>
            <a:r>
              <a:rPr lang="zh-CN" altLang="en-US" dirty="0"/>
              <a:t>其他的数据增强的方法，如：锐化等</a:t>
            </a:r>
            <a:endParaRPr lang="en-US" altLang="zh-CN" dirty="0"/>
          </a:p>
          <a:p>
            <a:pPr marL="0" indent="0">
              <a:buNone/>
            </a:pPr>
            <a:r>
              <a:rPr lang="zh-CN" altLang="en-US" dirty="0"/>
              <a:t>   样本分布还是不均可能导致过拟合</a:t>
            </a:r>
            <a:r>
              <a:rPr lang="en-US" altLang="zh-CN" dirty="0"/>
              <a:t>---</a:t>
            </a:r>
            <a:r>
              <a:rPr lang="zh-CN" altLang="en-US" dirty="0"/>
              <a:t>继续减少</a:t>
            </a:r>
            <a:r>
              <a:rPr lang="en-US" altLang="zh-CN" dirty="0"/>
              <a:t>www</a:t>
            </a:r>
            <a:r>
              <a:rPr lang="zh-CN" altLang="en-US" dirty="0"/>
              <a:t>类型的数据在</a:t>
            </a:r>
            <a:r>
              <a:rPr lang="en-US" altLang="zh-CN" dirty="0"/>
              <a:t>train</a:t>
            </a:r>
            <a:r>
              <a:rPr lang="zh-CN" altLang="en-US" dirty="0"/>
              <a:t>和</a:t>
            </a:r>
            <a:r>
              <a:rPr lang="en-US" altLang="zh-CN" dirty="0"/>
              <a:t>test</a:t>
            </a:r>
            <a:r>
              <a:rPr lang="zh-CN" altLang="en-US" dirty="0"/>
              <a:t>的占比</a:t>
            </a:r>
            <a:endParaRPr lang="en-US" altLang="zh-CN" dirty="0"/>
          </a:p>
          <a:p>
            <a:r>
              <a:rPr lang="zh-CN" altLang="en-US" dirty="0"/>
              <a:t>训练时间过长</a:t>
            </a:r>
            <a:r>
              <a:rPr lang="en-US" altLang="zh-CN" dirty="0"/>
              <a:t>---</a:t>
            </a:r>
            <a:r>
              <a:rPr lang="zh-CN" altLang="en-US" dirty="0"/>
              <a:t>减少样本数量</a:t>
            </a:r>
            <a:endParaRPr lang="en-US" altLang="zh-CN" dirty="0"/>
          </a:p>
          <a:p>
            <a:r>
              <a:rPr lang="zh-CN" altLang="en-US" dirty="0"/>
              <a:t>结果的优化</a:t>
            </a:r>
            <a:r>
              <a:rPr lang="en-US" altLang="zh-CN" dirty="0"/>
              <a:t>---</a:t>
            </a:r>
            <a:r>
              <a:rPr lang="zh-CN" altLang="en-US" dirty="0"/>
              <a:t>调节学习率和</a:t>
            </a:r>
            <a:r>
              <a:rPr lang="en-US" altLang="zh-CN" dirty="0" err="1"/>
              <a:t>batch_size</a:t>
            </a:r>
            <a:r>
              <a:rPr lang="zh-CN" altLang="en-US" dirty="0"/>
              <a:t>来达到更好的结果</a:t>
            </a:r>
          </a:p>
        </p:txBody>
      </p:sp>
    </p:spTree>
    <p:extLst>
      <p:ext uri="{BB962C8B-B14F-4D97-AF65-F5344CB8AC3E}">
        <p14:creationId xmlns:p14="http://schemas.microsoft.com/office/powerpoint/2010/main" val="271155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2C1E3-7F30-417C-811A-0334447CD543}"/>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5F5AF24-D355-4E50-917E-A9E651728E60}"/>
              </a:ext>
            </a:extLst>
          </p:cNvPr>
          <p:cNvSpPr>
            <a:spLocks noGrp="1"/>
          </p:cNvSpPr>
          <p:nvPr>
            <p:ph idx="1"/>
          </p:nvPr>
        </p:nvSpPr>
        <p:spPr/>
        <p:txBody>
          <a:bodyPr/>
          <a:lstStyle/>
          <a:p>
            <a:pPr marL="457200" indent="-457200">
              <a:buFont typeface="+mj-lt"/>
              <a:buAutoNum type="arabicPeriod"/>
            </a:pPr>
            <a:r>
              <a:rPr lang="zh-CN" altLang="en-US" dirty="0"/>
              <a:t>数据集及其特征</a:t>
            </a:r>
            <a:endParaRPr lang="en-US" altLang="zh-CN" dirty="0"/>
          </a:p>
          <a:p>
            <a:pPr marL="457200" indent="-457200">
              <a:buFont typeface="+mj-lt"/>
              <a:buAutoNum type="arabicPeriod"/>
            </a:pPr>
            <a:r>
              <a:rPr lang="zh-CN" altLang="en-US" dirty="0"/>
              <a:t>数据集处理</a:t>
            </a:r>
            <a:r>
              <a:rPr lang="en-US" altLang="zh-CN" dirty="0"/>
              <a:t>—</a:t>
            </a:r>
            <a:r>
              <a:rPr lang="zh-CN" altLang="en-US" dirty="0"/>
              <a:t>网络流变为图片</a:t>
            </a:r>
            <a:endParaRPr lang="en-US" altLang="zh-CN" dirty="0"/>
          </a:p>
          <a:p>
            <a:pPr marL="457200" indent="-457200">
              <a:buFont typeface="+mj-lt"/>
              <a:buAutoNum type="arabicPeriod"/>
            </a:pPr>
            <a:r>
              <a:rPr lang="zh-CN" altLang="en-US" dirty="0"/>
              <a:t>对数据集的一些预处理</a:t>
            </a:r>
            <a:r>
              <a:rPr lang="en-US" altLang="zh-CN" dirty="0"/>
              <a:t>—</a:t>
            </a:r>
            <a:r>
              <a:rPr lang="zh-CN" altLang="en-US" dirty="0"/>
              <a:t>结果与原因</a:t>
            </a:r>
            <a:endParaRPr lang="en-US" altLang="zh-CN" dirty="0"/>
          </a:p>
          <a:p>
            <a:pPr marL="457200" indent="-457200">
              <a:buFont typeface="+mj-lt"/>
              <a:buAutoNum type="arabicPeriod"/>
            </a:pPr>
            <a:r>
              <a:rPr lang="zh-CN" altLang="en-US" dirty="0"/>
              <a:t>网络结构的选择</a:t>
            </a:r>
            <a:endParaRPr lang="en-US" altLang="zh-CN" dirty="0"/>
          </a:p>
          <a:p>
            <a:pPr marL="457200" indent="-457200">
              <a:buFont typeface="+mj-lt"/>
              <a:buAutoNum type="arabicPeriod"/>
            </a:pPr>
            <a:r>
              <a:rPr lang="zh-CN" altLang="en-US" dirty="0"/>
              <a:t>网络结构的对比</a:t>
            </a:r>
            <a:endParaRPr lang="en-US" altLang="zh-CN" dirty="0"/>
          </a:p>
          <a:p>
            <a:pPr marL="457200" indent="-457200">
              <a:buFont typeface="+mj-lt"/>
              <a:buAutoNum type="arabicPeriod"/>
            </a:pPr>
            <a:r>
              <a:rPr lang="zh-CN" altLang="en-US" dirty="0"/>
              <a:t>之后的改进</a:t>
            </a:r>
            <a:endParaRPr lang="en-US" altLang="zh-CN" dirty="0"/>
          </a:p>
          <a:p>
            <a:pPr mar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11913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2C1E3-7F30-417C-811A-0334447CD543}"/>
              </a:ext>
            </a:extLst>
          </p:cNvPr>
          <p:cNvSpPr>
            <a:spLocks noGrp="1"/>
          </p:cNvSpPr>
          <p:nvPr>
            <p:ph type="title"/>
          </p:nvPr>
        </p:nvSpPr>
        <p:spPr/>
        <p:txBody>
          <a:bodyPr/>
          <a:lstStyle/>
          <a:p>
            <a:r>
              <a:rPr lang="zh-CN" altLang="en-US" dirty="0"/>
              <a:t>数据集及其特征</a:t>
            </a:r>
            <a:endParaRPr lang="en-US" altLang="zh-CN" dirty="0"/>
          </a:p>
        </p:txBody>
      </p:sp>
      <p:sp>
        <p:nvSpPr>
          <p:cNvPr id="3" name="内容占位符 2">
            <a:extLst>
              <a:ext uri="{FF2B5EF4-FFF2-40B4-BE49-F238E27FC236}">
                <a16:creationId xmlns:a16="http://schemas.microsoft.com/office/drawing/2014/main" id="{35F5AF24-D355-4E50-917E-A9E651728E60}"/>
              </a:ext>
            </a:extLst>
          </p:cNvPr>
          <p:cNvSpPr>
            <a:spLocks noGrp="1"/>
          </p:cNvSpPr>
          <p:nvPr>
            <p:ph idx="1"/>
          </p:nvPr>
        </p:nvSpPr>
        <p:spPr/>
        <p:txBody>
          <a:bodyPr/>
          <a:lstStyle/>
          <a:p>
            <a:pPr marL="457200" indent="-457200">
              <a:buAutoNum type="arabicPeriod"/>
            </a:pPr>
            <a:r>
              <a:rPr lang="zh-CN" altLang="en-US" dirty="0"/>
              <a:t>数据集使用的是网络上的公开数据集</a:t>
            </a:r>
            <a:r>
              <a:rPr lang="en-US" altLang="zh-CN" dirty="0"/>
              <a:t>—</a:t>
            </a:r>
            <a:r>
              <a:rPr lang="en-US" altLang="zh-CN" dirty="0" err="1"/>
              <a:t>moore</a:t>
            </a:r>
            <a:r>
              <a:rPr lang="zh-CN" altLang="en-US" dirty="0"/>
              <a:t>数据集</a:t>
            </a:r>
            <a:endParaRPr lang="en-US" altLang="zh-CN" dirty="0"/>
          </a:p>
          <a:p>
            <a:pPr marL="0" indent="0">
              <a:buNone/>
            </a:pPr>
            <a:r>
              <a:rPr lang="en-US" altLang="zh-CN" dirty="0"/>
              <a:t>Moore</a:t>
            </a:r>
            <a:r>
              <a:rPr lang="zh-CN" altLang="en-US" dirty="0"/>
              <a:t>数据集中每条网络流样本都是从一条完整的</a:t>
            </a:r>
            <a:r>
              <a:rPr lang="en-US" altLang="zh-CN" dirty="0"/>
              <a:t>TCP</a:t>
            </a:r>
            <a:r>
              <a:rPr lang="zh-CN" altLang="en-US" dirty="0"/>
              <a:t>双向流抽象出来</a:t>
            </a:r>
            <a:r>
              <a:rPr lang="en-US" altLang="zh-CN" dirty="0"/>
              <a:t>, </a:t>
            </a:r>
            <a:r>
              <a:rPr lang="zh-CN" altLang="en-US" dirty="0"/>
              <a:t>包含</a:t>
            </a:r>
            <a:r>
              <a:rPr lang="en-US" altLang="zh-CN" dirty="0"/>
              <a:t>249</a:t>
            </a:r>
            <a:r>
              <a:rPr lang="zh-CN" altLang="en-US" dirty="0"/>
              <a:t>项属性</a:t>
            </a:r>
            <a:r>
              <a:rPr lang="en-US" altLang="zh-CN" dirty="0"/>
              <a:t>, </a:t>
            </a:r>
            <a:r>
              <a:rPr lang="zh-CN" altLang="en-US" dirty="0"/>
              <a:t>其中</a:t>
            </a:r>
            <a:r>
              <a:rPr lang="en-US" altLang="zh-CN" dirty="0"/>
              <a:t>, </a:t>
            </a:r>
            <a:r>
              <a:rPr lang="zh-CN" altLang="en-US" dirty="0"/>
              <a:t>最后一项属性是每条网络流相对应的类别</a:t>
            </a:r>
            <a:endParaRPr lang="en-US" altLang="zh-CN" dirty="0"/>
          </a:p>
          <a:p>
            <a:pPr marL="0" indent="0">
              <a:buNone/>
            </a:pPr>
            <a:r>
              <a:rPr lang="en-US" altLang="zh-CN" dirty="0"/>
              <a:t>Moore</a:t>
            </a:r>
            <a:r>
              <a:rPr lang="zh-CN" altLang="en-US" dirty="0"/>
              <a:t>里面的每一条数据都包含源端口，目的端口，各个分组到达的时间，由于采取的是双向流，所以会有流的方向等特征</a:t>
            </a:r>
            <a:endParaRPr lang="en-US" altLang="zh-CN" dirty="0"/>
          </a:p>
          <a:p>
            <a:pPr marL="0" indent="0">
              <a:buNone/>
            </a:pPr>
            <a:r>
              <a:rPr lang="zh-CN" altLang="en-US" dirty="0"/>
              <a:t>在这个数据集里面一共有</a:t>
            </a:r>
            <a:r>
              <a:rPr lang="en-US" altLang="zh-CN" dirty="0"/>
              <a:t>12</a:t>
            </a:r>
            <a:r>
              <a:rPr lang="zh-CN" altLang="en-US" dirty="0"/>
              <a:t>个类别，包括</a:t>
            </a:r>
            <a:r>
              <a:rPr lang="en-US" altLang="zh-CN" dirty="0"/>
              <a:t>www,mail,FTP,p2p</a:t>
            </a:r>
            <a:r>
              <a:rPr lang="zh-CN" altLang="en-US" dirty="0"/>
              <a:t>等等流量信息</a:t>
            </a:r>
            <a:endParaRPr lang="en-US" altLang="zh-CN" dirty="0"/>
          </a:p>
          <a:p>
            <a:pPr marL="0" indent="0">
              <a:buNone/>
            </a:pPr>
            <a:r>
              <a:rPr lang="zh-CN" altLang="en-US" dirty="0"/>
              <a:t>但是这些流量在数据集里面的分布是不均匀的，</a:t>
            </a:r>
            <a:r>
              <a:rPr lang="en-US" altLang="zh-CN" dirty="0"/>
              <a:t>www</a:t>
            </a:r>
            <a:r>
              <a:rPr lang="zh-CN" altLang="en-US" dirty="0"/>
              <a:t>和</a:t>
            </a:r>
            <a:r>
              <a:rPr lang="en-US" altLang="zh-CN" dirty="0"/>
              <a:t>mail</a:t>
            </a:r>
            <a:r>
              <a:rPr lang="zh-CN" altLang="en-US" dirty="0"/>
              <a:t>占了大概</a:t>
            </a:r>
            <a:r>
              <a:rPr lang="en-US" altLang="zh-CN" dirty="0"/>
              <a:t>90%</a:t>
            </a:r>
            <a:r>
              <a:rPr lang="zh-CN" altLang="en-US" dirty="0"/>
              <a:t>的比例</a:t>
            </a:r>
            <a:endParaRPr lang="en-US" altLang="zh-CN" dirty="0"/>
          </a:p>
          <a:p>
            <a:pPr marL="0" indent="0">
              <a:buNone/>
            </a:pPr>
            <a:r>
              <a:rPr lang="zh-CN" altLang="en-US" dirty="0"/>
              <a:t>所以我在之后提取数据的时候有意降低这两者的占比</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19048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7C89-474D-47CF-AEF2-855660F64E17}"/>
              </a:ext>
            </a:extLst>
          </p:cNvPr>
          <p:cNvSpPr>
            <a:spLocks noGrp="1"/>
          </p:cNvSpPr>
          <p:nvPr>
            <p:ph type="title"/>
          </p:nvPr>
        </p:nvSpPr>
        <p:spPr/>
        <p:txBody>
          <a:bodyPr/>
          <a:lstStyle/>
          <a:p>
            <a:r>
              <a:rPr lang="zh-CN" altLang="en-US" dirty="0"/>
              <a:t>数据集处理</a:t>
            </a:r>
            <a:r>
              <a:rPr lang="en-US" altLang="zh-CN" dirty="0"/>
              <a:t>—</a:t>
            </a:r>
            <a:r>
              <a:rPr lang="zh-CN" altLang="en-US" dirty="0"/>
              <a:t>数据流转图片</a:t>
            </a:r>
          </a:p>
        </p:txBody>
      </p:sp>
      <p:sp>
        <p:nvSpPr>
          <p:cNvPr id="3" name="内容占位符 2">
            <a:extLst>
              <a:ext uri="{FF2B5EF4-FFF2-40B4-BE49-F238E27FC236}">
                <a16:creationId xmlns:a16="http://schemas.microsoft.com/office/drawing/2014/main" id="{12D78EF9-C2E7-45A8-9BAC-2174F5D5E119}"/>
              </a:ext>
            </a:extLst>
          </p:cNvPr>
          <p:cNvSpPr>
            <a:spLocks noGrp="1"/>
          </p:cNvSpPr>
          <p:nvPr>
            <p:ph idx="1"/>
          </p:nvPr>
        </p:nvSpPr>
        <p:spPr>
          <a:xfrm>
            <a:off x="1195754" y="1845734"/>
            <a:ext cx="10058400" cy="4023360"/>
          </a:xfrm>
        </p:spPr>
        <p:txBody>
          <a:bodyPr/>
          <a:lstStyle/>
          <a:p>
            <a:r>
              <a:rPr lang="zh-CN" altLang="en-US" dirty="0"/>
              <a:t>由于我的方法是将数据流转化成图之后输入网络进行处理</a:t>
            </a:r>
            <a:endParaRPr lang="en-US" altLang="zh-CN" dirty="0"/>
          </a:p>
          <a:p>
            <a:r>
              <a:rPr lang="zh-CN" altLang="en-US" dirty="0"/>
              <a:t>对于</a:t>
            </a:r>
            <a:r>
              <a:rPr lang="en-US" altLang="zh-CN" dirty="0" err="1"/>
              <a:t>moore</a:t>
            </a:r>
            <a:r>
              <a:rPr lang="zh-CN" altLang="en-US" dirty="0"/>
              <a:t>数据集，一个流有</a:t>
            </a:r>
            <a:r>
              <a:rPr lang="en-US" altLang="zh-CN" dirty="0"/>
              <a:t>249</a:t>
            </a:r>
            <a:r>
              <a:rPr lang="zh-CN" altLang="en-US" dirty="0"/>
              <a:t>个特征，因此可以将每个流转化成一个</a:t>
            </a:r>
            <a:r>
              <a:rPr lang="en-US" altLang="zh-CN" dirty="0"/>
              <a:t>16</a:t>
            </a:r>
            <a:r>
              <a:rPr lang="zh-CN" altLang="en-US" dirty="0"/>
              <a:t>*</a:t>
            </a:r>
            <a:r>
              <a:rPr lang="en-US" altLang="zh-CN" dirty="0"/>
              <a:t>16</a:t>
            </a:r>
            <a:r>
              <a:rPr lang="zh-CN" altLang="en-US" dirty="0"/>
              <a:t>的图片，这</a:t>
            </a:r>
            <a:endParaRPr lang="en-US" altLang="zh-CN" dirty="0"/>
          </a:p>
          <a:p>
            <a:r>
              <a:rPr lang="zh-CN" altLang="en-US" dirty="0"/>
              <a:t>可以很好的利用所有的特征，至于特征提取可以完全交给神经网络来决定，根据不同的权</a:t>
            </a:r>
            <a:endParaRPr lang="en-US" altLang="zh-CN" dirty="0"/>
          </a:p>
          <a:p>
            <a:r>
              <a:rPr lang="zh-CN" altLang="en-US" dirty="0"/>
              <a:t>重，来判断不同的特征的重要性，不够的位置可以补上</a:t>
            </a:r>
            <a:r>
              <a:rPr lang="en-US" altLang="zh-CN" dirty="0"/>
              <a:t>0.</a:t>
            </a:r>
          </a:p>
          <a:p>
            <a:r>
              <a:rPr lang="zh-CN" altLang="en-US" dirty="0"/>
              <a:t>对于每一个特征，其范围都是不确定的，所以要将其转换到</a:t>
            </a:r>
            <a:r>
              <a:rPr lang="en-US" altLang="zh-CN" dirty="0"/>
              <a:t>[0,255]</a:t>
            </a:r>
            <a:r>
              <a:rPr lang="zh-CN" altLang="en-US" dirty="0"/>
              <a:t>之间，同时要计算每</a:t>
            </a:r>
            <a:r>
              <a:rPr lang="zh-CN" altLang="en-US"/>
              <a:t>一个特征的最大最小值，</a:t>
            </a:r>
            <a:r>
              <a:rPr lang="zh-CN" altLang="en-US" dirty="0"/>
              <a:t>大致方法如下</a:t>
            </a:r>
            <a:endParaRPr lang="en-US" altLang="zh-CN" dirty="0"/>
          </a:p>
          <a:p>
            <a:endParaRPr lang="zh-CN" altLang="en-US" dirty="0"/>
          </a:p>
        </p:txBody>
      </p:sp>
      <p:pic>
        <p:nvPicPr>
          <p:cNvPr id="5" name="图片 4">
            <a:extLst>
              <a:ext uri="{FF2B5EF4-FFF2-40B4-BE49-F238E27FC236}">
                <a16:creationId xmlns:a16="http://schemas.microsoft.com/office/drawing/2014/main" id="{16DFC7C6-F55C-4E8C-9188-A512FA4AA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4" y="4504528"/>
            <a:ext cx="2475914" cy="1128932"/>
          </a:xfrm>
          <a:prstGeom prst="rect">
            <a:avLst/>
          </a:prstGeom>
        </p:spPr>
      </p:pic>
    </p:spTree>
    <p:extLst>
      <p:ext uri="{BB962C8B-B14F-4D97-AF65-F5344CB8AC3E}">
        <p14:creationId xmlns:p14="http://schemas.microsoft.com/office/powerpoint/2010/main" val="311768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7C89-474D-47CF-AEF2-855660F64E17}"/>
              </a:ext>
            </a:extLst>
          </p:cNvPr>
          <p:cNvSpPr>
            <a:spLocks noGrp="1"/>
          </p:cNvSpPr>
          <p:nvPr>
            <p:ph type="title"/>
          </p:nvPr>
        </p:nvSpPr>
        <p:spPr/>
        <p:txBody>
          <a:bodyPr/>
          <a:lstStyle/>
          <a:p>
            <a:r>
              <a:rPr lang="zh-CN" altLang="en-US" dirty="0"/>
              <a:t>数据集处理</a:t>
            </a:r>
            <a:r>
              <a:rPr lang="en-US" altLang="zh-CN" dirty="0"/>
              <a:t>—</a:t>
            </a:r>
            <a:r>
              <a:rPr lang="zh-CN" altLang="en-US" dirty="0"/>
              <a:t>数据流转图片</a:t>
            </a:r>
          </a:p>
        </p:txBody>
      </p:sp>
      <p:sp>
        <p:nvSpPr>
          <p:cNvPr id="3" name="内容占位符 2">
            <a:extLst>
              <a:ext uri="{FF2B5EF4-FFF2-40B4-BE49-F238E27FC236}">
                <a16:creationId xmlns:a16="http://schemas.microsoft.com/office/drawing/2014/main" id="{12D78EF9-C2E7-45A8-9BAC-2174F5D5E119}"/>
              </a:ext>
            </a:extLst>
          </p:cNvPr>
          <p:cNvSpPr>
            <a:spLocks noGrp="1"/>
          </p:cNvSpPr>
          <p:nvPr>
            <p:ph idx="1"/>
          </p:nvPr>
        </p:nvSpPr>
        <p:spPr>
          <a:xfrm>
            <a:off x="1195754" y="1845734"/>
            <a:ext cx="10058400" cy="4023360"/>
          </a:xfrm>
        </p:spPr>
        <p:txBody>
          <a:bodyPr/>
          <a:lstStyle/>
          <a:p>
            <a:r>
              <a:rPr lang="zh-CN" altLang="en-US" dirty="0"/>
              <a:t>划分训练集以及测试集</a:t>
            </a:r>
            <a:endParaRPr lang="en-US" altLang="zh-CN" dirty="0"/>
          </a:p>
          <a:p>
            <a:r>
              <a:rPr lang="zh-CN" altLang="en-US" dirty="0"/>
              <a:t>由于数据集的占比不均匀，所以在划分数据集的时候有意降低前两个类型所占的比例</a:t>
            </a:r>
            <a:endParaRPr lang="en-US" altLang="zh-CN" dirty="0"/>
          </a:p>
          <a:p>
            <a:r>
              <a:rPr lang="zh-CN" altLang="en-US" dirty="0"/>
              <a:t>在每个文件夹里面删除前几千个数据（这里面大部分都是</a:t>
            </a:r>
            <a:r>
              <a:rPr lang="en-US" altLang="zh-CN" dirty="0"/>
              <a:t>www</a:t>
            </a:r>
            <a:r>
              <a:rPr lang="zh-CN" altLang="en-US" dirty="0"/>
              <a:t>）</a:t>
            </a:r>
            <a:endParaRPr lang="en-US" altLang="zh-CN" dirty="0"/>
          </a:p>
          <a:p>
            <a:r>
              <a:rPr lang="zh-CN" altLang="en-US" dirty="0"/>
              <a:t>最终达到的效果是</a:t>
            </a:r>
            <a:endParaRPr lang="en-US" altLang="zh-CN" dirty="0"/>
          </a:p>
          <a:p>
            <a:r>
              <a:rPr lang="zh-CN" altLang="en-US" dirty="0"/>
              <a:t>训练集有</a:t>
            </a:r>
            <a:r>
              <a:rPr lang="en-US" altLang="zh-CN" dirty="0"/>
              <a:t>20W</a:t>
            </a:r>
            <a:r>
              <a:rPr lang="zh-CN" altLang="en-US" dirty="0"/>
              <a:t>张图片，测试集有</a:t>
            </a:r>
            <a:r>
              <a:rPr lang="en-US" altLang="zh-CN" dirty="0"/>
              <a:t>4W</a:t>
            </a:r>
            <a:r>
              <a:rPr lang="zh-CN" altLang="en-US" dirty="0"/>
              <a:t>张图片</a:t>
            </a:r>
            <a:endParaRPr lang="en-US" altLang="zh-CN" dirty="0"/>
          </a:p>
          <a:p>
            <a:r>
              <a:rPr lang="zh-CN" altLang="en-US" dirty="0"/>
              <a:t>在两个数据集里面，</a:t>
            </a:r>
            <a:r>
              <a:rPr lang="en-US" altLang="zh-CN" dirty="0"/>
              <a:t>www</a:t>
            </a:r>
            <a:r>
              <a:rPr lang="zh-CN" altLang="en-US" dirty="0"/>
              <a:t>的占比从</a:t>
            </a:r>
            <a:r>
              <a:rPr lang="en-US" altLang="zh-CN" dirty="0"/>
              <a:t>85%</a:t>
            </a:r>
            <a:r>
              <a:rPr lang="zh-CN" altLang="en-US" dirty="0"/>
              <a:t>以上，降到了</a:t>
            </a:r>
            <a:r>
              <a:rPr lang="en-US" altLang="zh-CN" dirty="0"/>
              <a:t>80%</a:t>
            </a:r>
            <a:r>
              <a:rPr lang="zh-CN" altLang="en-US" dirty="0"/>
              <a:t>以下</a:t>
            </a:r>
            <a:endParaRPr lang="en-US" altLang="zh-CN" dirty="0"/>
          </a:p>
          <a:p>
            <a:r>
              <a:rPr lang="zh-CN" altLang="en-US" dirty="0"/>
              <a:t>但是这对实验结果仍然有影响</a:t>
            </a:r>
            <a:r>
              <a:rPr lang="en-US" altLang="zh-CN" dirty="0"/>
              <a:t>(</a:t>
            </a:r>
            <a:r>
              <a:rPr lang="zh-CN" altLang="en-US" dirty="0"/>
              <a:t>见下文</a:t>
            </a:r>
            <a:r>
              <a:rPr lang="en-US" altLang="zh-CN" dirty="0"/>
              <a:t>)</a:t>
            </a:r>
            <a:endParaRPr lang="zh-CN" altLang="en-US" dirty="0"/>
          </a:p>
        </p:txBody>
      </p:sp>
    </p:spTree>
    <p:extLst>
      <p:ext uri="{BB962C8B-B14F-4D97-AF65-F5344CB8AC3E}">
        <p14:creationId xmlns:p14="http://schemas.microsoft.com/office/powerpoint/2010/main" val="267788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7C89-474D-47CF-AEF2-855660F64E17}"/>
              </a:ext>
            </a:extLst>
          </p:cNvPr>
          <p:cNvSpPr>
            <a:spLocks noGrp="1"/>
          </p:cNvSpPr>
          <p:nvPr>
            <p:ph type="title"/>
          </p:nvPr>
        </p:nvSpPr>
        <p:spPr/>
        <p:txBody>
          <a:bodyPr/>
          <a:lstStyle/>
          <a:p>
            <a:r>
              <a:rPr lang="zh-CN" altLang="en-US" dirty="0"/>
              <a:t>数据集处理</a:t>
            </a:r>
            <a:r>
              <a:rPr lang="en-US" altLang="zh-CN" dirty="0"/>
              <a:t>—</a:t>
            </a:r>
            <a:r>
              <a:rPr lang="zh-CN" altLang="en-US" dirty="0"/>
              <a:t>数据流转图片</a:t>
            </a:r>
          </a:p>
        </p:txBody>
      </p:sp>
      <p:sp>
        <p:nvSpPr>
          <p:cNvPr id="3" name="内容占位符 2">
            <a:extLst>
              <a:ext uri="{FF2B5EF4-FFF2-40B4-BE49-F238E27FC236}">
                <a16:creationId xmlns:a16="http://schemas.microsoft.com/office/drawing/2014/main" id="{12D78EF9-C2E7-45A8-9BAC-2174F5D5E119}"/>
              </a:ext>
            </a:extLst>
          </p:cNvPr>
          <p:cNvSpPr>
            <a:spLocks noGrp="1"/>
          </p:cNvSpPr>
          <p:nvPr>
            <p:ph idx="1"/>
          </p:nvPr>
        </p:nvSpPr>
        <p:spPr/>
        <p:txBody>
          <a:bodyPr/>
          <a:lstStyle/>
          <a:p>
            <a:r>
              <a:rPr lang="zh-CN" altLang="en-US" dirty="0"/>
              <a:t>最后得到的一些结果如下</a:t>
            </a:r>
            <a:r>
              <a:rPr lang="en-US" altLang="zh-CN" dirty="0"/>
              <a:t>:</a:t>
            </a:r>
          </a:p>
          <a:p>
            <a:endParaRPr lang="en-US" altLang="zh-CN" dirty="0"/>
          </a:p>
        </p:txBody>
      </p:sp>
      <p:pic>
        <p:nvPicPr>
          <p:cNvPr id="5" name="图片 4">
            <a:extLst>
              <a:ext uri="{FF2B5EF4-FFF2-40B4-BE49-F238E27FC236}">
                <a16:creationId xmlns:a16="http://schemas.microsoft.com/office/drawing/2014/main" id="{9EC02456-EACD-4706-960D-5481E9AD7A0C}"/>
              </a:ext>
            </a:extLst>
          </p:cNvPr>
          <p:cNvPicPr>
            <a:picLocks noChangeAspect="1"/>
          </p:cNvPicPr>
          <p:nvPr/>
        </p:nvPicPr>
        <p:blipFill rotWithShape="1">
          <a:blip r:embed="rId2"/>
          <a:srcRect l="54693" t="42664" r="35154" b="39071"/>
          <a:stretch/>
        </p:blipFill>
        <p:spPr>
          <a:xfrm>
            <a:off x="1448972" y="2377440"/>
            <a:ext cx="2166425" cy="2191044"/>
          </a:xfrm>
          <a:prstGeom prst="rect">
            <a:avLst/>
          </a:prstGeom>
        </p:spPr>
      </p:pic>
      <p:pic>
        <p:nvPicPr>
          <p:cNvPr id="6" name="图片 5">
            <a:extLst>
              <a:ext uri="{FF2B5EF4-FFF2-40B4-BE49-F238E27FC236}">
                <a16:creationId xmlns:a16="http://schemas.microsoft.com/office/drawing/2014/main" id="{CCA19E24-3A9E-45FF-8CE1-CB7027109CBD}"/>
              </a:ext>
            </a:extLst>
          </p:cNvPr>
          <p:cNvPicPr>
            <a:picLocks noChangeAspect="1"/>
          </p:cNvPicPr>
          <p:nvPr/>
        </p:nvPicPr>
        <p:blipFill rotWithShape="1">
          <a:blip r:embed="rId3"/>
          <a:srcRect l="54693" t="43279" r="35384" b="38866"/>
          <a:stretch/>
        </p:blipFill>
        <p:spPr>
          <a:xfrm>
            <a:off x="4079631" y="2377440"/>
            <a:ext cx="2166424" cy="2191614"/>
          </a:xfrm>
          <a:prstGeom prst="rect">
            <a:avLst/>
          </a:prstGeom>
        </p:spPr>
      </p:pic>
      <p:pic>
        <p:nvPicPr>
          <p:cNvPr id="7" name="图片 6">
            <a:extLst>
              <a:ext uri="{FF2B5EF4-FFF2-40B4-BE49-F238E27FC236}">
                <a16:creationId xmlns:a16="http://schemas.microsoft.com/office/drawing/2014/main" id="{50986933-3233-40AB-8D88-33328280DEFC}"/>
              </a:ext>
            </a:extLst>
          </p:cNvPr>
          <p:cNvPicPr>
            <a:picLocks noChangeAspect="1"/>
          </p:cNvPicPr>
          <p:nvPr/>
        </p:nvPicPr>
        <p:blipFill rotWithShape="1">
          <a:blip r:embed="rId4"/>
          <a:srcRect l="55038" t="43074" r="35270" b="38866"/>
          <a:stretch/>
        </p:blipFill>
        <p:spPr>
          <a:xfrm>
            <a:off x="6710288" y="2377440"/>
            <a:ext cx="2091451" cy="2191044"/>
          </a:xfrm>
          <a:prstGeom prst="rect">
            <a:avLst/>
          </a:prstGeom>
        </p:spPr>
      </p:pic>
      <p:sp>
        <p:nvSpPr>
          <p:cNvPr id="9" name="文本框 8">
            <a:extLst>
              <a:ext uri="{FF2B5EF4-FFF2-40B4-BE49-F238E27FC236}">
                <a16:creationId xmlns:a16="http://schemas.microsoft.com/office/drawing/2014/main" id="{F24BF17D-58BC-4B4D-93F0-A9F5FE935B49}"/>
              </a:ext>
            </a:extLst>
          </p:cNvPr>
          <p:cNvSpPr txBox="1"/>
          <p:nvPr/>
        </p:nvSpPr>
        <p:spPr>
          <a:xfrm>
            <a:off x="1589649" y="4881489"/>
            <a:ext cx="1814733" cy="369332"/>
          </a:xfrm>
          <a:prstGeom prst="rect">
            <a:avLst/>
          </a:prstGeom>
          <a:noFill/>
        </p:spPr>
        <p:txBody>
          <a:bodyPr wrap="square" rtlCol="0">
            <a:spAutoFit/>
          </a:bodyPr>
          <a:lstStyle/>
          <a:p>
            <a:pPr algn="ctr"/>
            <a:r>
              <a:rPr lang="en-US" altLang="zh-CN" dirty="0"/>
              <a:t>WWW</a:t>
            </a:r>
            <a:endParaRPr lang="zh-CN" altLang="en-US" dirty="0"/>
          </a:p>
        </p:txBody>
      </p:sp>
      <p:sp>
        <p:nvSpPr>
          <p:cNvPr id="10" name="文本框 9">
            <a:extLst>
              <a:ext uri="{FF2B5EF4-FFF2-40B4-BE49-F238E27FC236}">
                <a16:creationId xmlns:a16="http://schemas.microsoft.com/office/drawing/2014/main" id="{F5AA59D3-63BB-447A-A197-24806579FD93}"/>
              </a:ext>
            </a:extLst>
          </p:cNvPr>
          <p:cNvSpPr txBox="1"/>
          <p:nvPr/>
        </p:nvSpPr>
        <p:spPr>
          <a:xfrm>
            <a:off x="4332849" y="4881489"/>
            <a:ext cx="1814733" cy="369332"/>
          </a:xfrm>
          <a:prstGeom prst="rect">
            <a:avLst/>
          </a:prstGeom>
          <a:noFill/>
        </p:spPr>
        <p:txBody>
          <a:bodyPr wrap="square" rtlCol="0">
            <a:spAutoFit/>
          </a:bodyPr>
          <a:lstStyle/>
          <a:p>
            <a:pPr algn="ctr"/>
            <a:r>
              <a:rPr lang="en-US" altLang="zh-CN" dirty="0"/>
              <a:t>MAIL</a:t>
            </a:r>
            <a:endParaRPr lang="zh-CN" altLang="en-US" dirty="0"/>
          </a:p>
        </p:txBody>
      </p:sp>
      <p:sp>
        <p:nvSpPr>
          <p:cNvPr id="14" name="文本框 13">
            <a:extLst>
              <a:ext uri="{FF2B5EF4-FFF2-40B4-BE49-F238E27FC236}">
                <a16:creationId xmlns:a16="http://schemas.microsoft.com/office/drawing/2014/main" id="{13E70AAC-27AA-45BF-840D-652B793C3B2D}"/>
              </a:ext>
            </a:extLst>
          </p:cNvPr>
          <p:cNvSpPr txBox="1"/>
          <p:nvPr/>
        </p:nvSpPr>
        <p:spPr>
          <a:xfrm>
            <a:off x="6935372" y="4881489"/>
            <a:ext cx="1674056" cy="369332"/>
          </a:xfrm>
          <a:prstGeom prst="rect">
            <a:avLst/>
          </a:prstGeom>
          <a:noFill/>
        </p:spPr>
        <p:txBody>
          <a:bodyPr wrap="square" rtlCol="0">
            <a:spAutoFit/>
          </a:bodyPr>
          <a:lstStyle/>
          <a:p>
            <a:pPr algn="ctr"/>
            <a:r>
              <a:rPr lang="en-US" altLang="zh-CN" dirty="0"/>
              <a:t>FTP-DATA</a:t>
            </a:r>
            <a:endParaRPr lang="zh-CN" altLang="en-US" dirty="0"/>
          </a:p>
        </p:txBody>
      </p:sp>
      <p:pic>
        <p:nvPicPr>
          <p:cNvPr id="15" name="图片 14">
            <a:extLst>
              <a:ext uri="{FF2B5EF4-FFF2-40B4-BE49-F238E27FC236}">
                <a16:creationId xmlns:a16="http://schemas.microsoft.com/office/drawing/2014/main" id="{2D4B7A72-AC66-4F31-919B-83FEBA2615C2}"/>
              </a:ext>
            </a:extLst>
          </p:cNvPr>
          <p:cNvPicPr>
            <a:picLocks noChangeAspect="1"/>
          </p:cNvPicPr>
          <p:nvPr/>
        </p:nvPicPr>
        <p:blipFill rotWithShape="1">
          <a:blip r:embed="rId5"/>
          <a:srcRect l="55038" t="43279" r="35501" b="39276"/>
          <a:stretch/>
        </p:blipFill>
        <p:spPr>
          <a:xfrm>
            <a:off x="9401932" y="2377440"/>
            <a:ext cx="2113715" cy="2191044"/>
          </a:xfrm>
          <a:prstGeom prst="rect">
            <a:avLst/>
          </a:prstGeom>
        </p:spPr>
      </p:pic>
      <p:sp>
        <p:nvSpPr>
          <p:cNvPr id="17" name="文本框 16">
            <a:extLst>
              <a:ext uri="{FF2B5EF4-FFF2-40B4-BE49-F238E27FC236}">
                <a16:creationId xmlns:a16="http://schemas.microsoft.com/office/drawing/2014/main" id="{B423C5EE-F8A1-40C1-B4C9-523E6DAD99E5}"/>
              </a:ext>
            </a:extLst>
          </p:cNvPr>
          <p:cNvSpPr txBox="1"/>
          <p:nvPr/>
        </p:nvSpPr>
        <p:spPr>
          <a:xfrm>
            <a:off x="9636369" y="4881489"/>
            <a:ext cx="1280160" cy="369332"/>
          </a:xfrm>
          <a:prstGeom prst="rect">
            <a:avLst/>
          </a:prstGeom>
          <a:noFill/>
        </p:spPr>
        <p:txBody>
          <a:bodyPr wrap="square" rtlCol="0">
            <a:spAutoFit/>
          </a:bodyPr>
          <a:lstStyle/>
          <a:p>
            <a:pPr algn="ctr"/>
            <a:r>
              <a:rPr lang="en-US" altLang="zh-CN" dirty="0"/>
              <a:t>P2P</a:t>
            </a:r>
            <a:endParaRPr lang="zh-CN" altLang="en-US" dirty="0"/>
          </a:p>
        </p:txBody>
      </p:sp>
    </p:spTree>
    <p:extLst>
      <p:ext uri="{BB962C8B-B14F-4D97-AF65-F5344CB8AC3E}">
        <p14:creationId xmlns:p14="http://schemas.microsoft.com/office/powerpoint/2010/main" val="88822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F7BAF-C3BE-4E30-B039-E86457B166AE}"/>
              </a:ext>
            </a:extLst>
          </p:cNvPr>
          <p:cNvSpPr>
            <a:spLocks noGrp="1"/>
          </p:cNvSpPr>
          <p:nvPr>
            <p:ph type="title"/>
          </p:nvPr>
        </p:nvSpPr>
        <p:spPr/>
        <p:txBody>
          <a:bodyPr/>
          <a:lstStyle/>
          <a:p>
            <a:r>
              <a:rPr lang="zh-CN" altLang="en-US" dirty="0"/>
              <a:t>对于数据集处理的一些尝试</a:t>
            </a:r>
          </a:p>
        </p:txBody>
      </p:sp>
      <p:sp>
        <p:nvSpPr>
          <p:cNvPr id="3" name="内容占位符 2">
            <a:extLst>
              <a:ext uri="{FF2B5EF4-FFF2-40B4-BE49-F238E27FC236}">
                <a16:creationId xmlns:a16="http://schemas.microsoft.com/office/drawing/2014/main" id="{72859BEE-B551-4777-B456-3C78EFA0A426}"/>
              </a:ext>
            </a:extLst>
          </p:cNvPr>
          <p:cNvSpPr>
            <a:spLocks noGrp="1"/>
          </p:cNvSpPr>
          <p:nvPr>
            <p:ph idx="1"/>
          </p:nvPr>
        </p:nvSpPr>
        <p:spPr/>
        <p:txBody>
          <a:bodyPr/>
          <a:lstStyle/>
          <a:p>
            <a:pPr marL="457200" indent="-457200">
              <a:buFont typeface="+mj-lt"/>
              <a:buAutoNum type="arabicPeriod"/>
            </a:pPr>
            <a:r>
              <a:rPr lang="zh-CN" altLang="en-US" dirty="0"/>
              <a:t>随机剪切</a:t>
            </a:r>
            <a:r>
              <a:rPr lang="en-US" altLang="zh-CN" dirty="0"/>
              <a:t>-----</a:t>
            </a:r>
            <a:r>
              <a:rPr lang="zh-CN" altLang="en-US" dirty="0"/>
              <a:t>将</a:t>
            </a:r>
            <a:r>
              <a:rPr lang="en-US" altLang="zh-CN" dirty="0"/>
              <a:t>16</a:t>
            </a:r>
            <a:r>
              <a:rPr lang="zh-CN" altLang="en-US" dirty="0"/>
              <a:t>*</a:t>
            </a:r>
            <a:r>
              <a:rPr lang="en-US" altLang="zh-CN" dirty="0"/>
              <a:t>16</a:t>
            </a:r>
            <a:r>
              <a:rPr lang="zh-CN" altLang="en-US" dirty="0"/>
              <a:t>的图片先</a:t>
            </a:r>
            <a:r>
              <a:rPr lang="en-US" altLang="zh-CN" dirty="0"/>
              <a:t>padding</a:t>
            </a:r>
            <a:r>
              <a:rPr lang="zh-CN" altLang="en-US" dirty="0"/>
              <a:t>，之后随机剪切</a:t>
            </a:r>
            <a:endParaRPr lang="en-US" altLang="zh-CN" dirty="0"/>
          </a:p>
          <a:p>
            <a:pPr marL="0" indent="0">
              <a:buNone/>
            </a:pPr>
            <a:r>
              <a:rPr lang="zh-CN" altLang="en-US" dirty="0"/>
              <a:t>经过实验发现，这种做法不会提高准确率，发而会升高</a:t>
            </a:r>
            <a:r>
              <a:rPr lang="en-US" altLang="zh-CN" dirty="0"/>
              <a:t>loss</a:t>
            </a:r>
            <a:r>
              <a:rPr lang="zh-CN" altLang="en-US" dirty="0"/>
              <a:t>，分析原因可能是因为一些类型的图片过于依赖边缘像素来判断，或者更注重图片其中的绝对位置</a:t>
            </a:r>
            <a:endParaRPr lang="en-US" altLang="zh-CN" dirty="0"/>
          </a:p>
          <a:p>
            <a:pPr marL="457200" indent="-457200">
              <a:buFont typeface="+mj-lt"/>
              <a:buAutoNum type="arabicPeriod"/>
            </a:pPr>
            <a:r>
              <a:rPr lang="zh-CN" altLang="en-US" dirty="0"/>
              <a:t>随机翻转</a:t>
            </a:r>
            <a:r>
              <a:rPr lang="en-US" altLang="zh-CN" dirty="0"/>
              <a:t>—--</a:t>
            </a:r>
            <a:r>
              <a:rPr lang="zh-CN" altLang="en-US" dirty="0"/>
              <a:t>在加载数据的时候随机选择反转或者不反转</a:t>
            </a:r>
            <a:endParaRPr lang="en-US" altLang="zh-CN" dirty="0"/>
          </a:p>
          <a:p>
            <a:pPr marL="0" indent="0">
              <a:buNone/>
            </a:pPr>
            <a:r>
              <a:rPr lang="zh-CN" altLang="en-US" dirty="0"/>
              <a:t>跟上面的方法一样，这个实验结果也不理想，在反转之后绝对位置会有变化，对于这种方法来训练的神经网络，更侧重在某个特定位置上的特征，而不是一个图片上有什么特征</a:t>
            </a:r>
            <a:endParaRPr lang="en-US" altLang="zh-CN" dirty="0"/>
          </a:p>
          <a:p>
            <a:pPr marL="457200" indent="-457200">
              <a:buFont typeface="+mj-lt"/>
              <a:buAutoNum type="arabicPeriod"/>
            </a:pPr>
            <a:r>
              <a:rPr lang="zh-CN" altLang="en-US" dirty="0"/>
              <a:t>锐化</a:t>
            </a:r>
            <a:r>
              <a:rPr lang="en-US" altLang="zh-CN" dirty="0"/>
              <a:t>(</a:t>
            </a:r>
            <a:r>
              <a:rPr lang="zh-CN" altLang="en-US" dirty="0"/>
              <a:t>未做</a:t>
            </a:r>
            <a:r>
              <a:rPr lang="en-US" altLang="zh-CN" dirty="0"/>
              <a:t>)</a:t>
            </a:r>
          </a:p>
          <a:p>
            <a:pPr marL="0" indent="0">
              <a:buNone/>
            </a:pPr>
            <a:r>
              <a:rPr lang="zh-CN" altLang="en-US" dirty="0"/>
              <a:t>数据增强的一种方法，增强图像边缘，使模糊的图像变得更加清晰，颜色变得鲜明突出，图像的质量有所改善</a:t>
            </a:r>
            <a:endParaRPr lang="en-US" altLang="zh-CN" dirty="0"/>
          </a:p>
          <a:p>
            <a:pPr marL="457200" indent="-457200">
              <a:buFont typeface="+mj-lt"/>
              <a:buAutoNum type="arabicPeriod"/>
            </a:pPr>
            <a:r>
              <a:rPr lang="zh-CN" altLang="en-US" dirty="0"/>
              <a:t>归一化</a:t>
            </a:r>
            <a:endParaRPr lang="en-US" altLang="zh-CN" dirty="0"/>
          </a:p>
          <a:p>
            <a:pPr marL="0" indent="0">
              <a:buNone/>
            </a:pPr>
            <a:endParaRPr lang="en-US" altLang="zh-CN" dirty="0"/>
          </a:p>
        </p:txBody>
      </p:sp>
    </p:spTree>
    <p:extLst>
      <p:ext uri="{BB962C8B-B14F-4D97-AF65-F5344CB8AC3E}">
        <p14:creationId xmlns:p14="http://schemas.microsoft.com/office/powerpoint/2010/main" val="315580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11F06-6ABC-4C26-B70A-FA10A9BCF640}"/>
              </a:ext>
            </a:extLst>
          </p:cNvPr>
          <p:cNvSpPr>
            <a:spLocks noGrp="1"/>
          </p:cNvSpPr>
          <p:nvPr>
            <p:ph type="title"/>
          </p:nvPr>
        </p:nvSpPr>
        <p:spPr/>
        <p:txBody>
          <a:bodyPr/>
          <a:lstStyle/>
          <a:p>
            <a:r>
              <a:rPr lang="zh-CN" altLang="en-US" dirty="0"/>
              <a:t>网络结构选择以及原因</a:t>
            </a:r>
          </a:p>
        </p:txBody>
      </p:sp>
      <p:sp>
        <p:nvSpPr>
          <p:cNvPr id="3" name="内容占位符 2">
            <a:extLst>
              <a:ext uri="{FF2B5EF4-FFF2-40B4-BE49-F238E27FC236}">
                <a16:creationId xmlns:a16="http://schemas.microsoft.com/office/drawing/2014/main" id="{E3AEA568-34EA-48D7-8C25-B900588540B4}"/>
              </a:ext>
            </a:extLst>
          </p:cNvPr>
          <p:cNvSpPr>
            <a:spLocks noGrp="1"/>
          </p:cNvSpPr>
          <p:nvPr>
            <p:ph idx="1"/>
          </p:nvPr>
        </p:nvSpPr>
        <p:spPr/>
        <p:txBody>
          <a:bodyPr/>
          <a:lstStyle/>
          <a:p>
            <a:r>
              <a:rPr lang="zh-CN" altLang="en-US" dirty="0"/>
              <a:t>我自己是使用了两种网络结构来进行对比</a:t>
            </a:r>
            <a:endParaRPr lang="en-US" altLang="zh-CN" dirty="0"/>
          </a:p>
          <a:p>
            <a:r>
              <a:rPr lang="zh-CN" altLang="en-US" dirty="0"/>
              <a:t>一个选择了较为简单的</a:t>
            </a:r>
            <a:r>
              <a:rPr lang="en-US" altLang="zh-CN" dirty="0" err="1"/>
              <a:t>lenet</a:t>
            </a:r>
            <a:r>
              <a:rPr lang="zh-CN" altLang="en-US" dirty="0"/>
              <a:t>来进行改进</a:t>
            </a:r>
            <a:endParaRPr lang="en-US" altLang="zh-CN" dirty="0"/>
          </a:p>
          <a:p>
            <a:r>
              <a:rPr lang="zh-CN" altLang="en-US" dirty="0"/>
              <a:t>一个选择了较为复杂的</a:t>
            </a:r>
            <a:r>
              <a:rPr lang="en-US" altLang="zh-CN" dirty="0"/>
              <a:t>vgg16net</a:t>
            </a:r>
            <a:r>
              <a:rPr lang="zh-CN" altLang="en-US" dirty="0"/>
              <a:t>来改进</a:t>
            </a:r>
            <a:r>
              <a:rPr lang="en-US" altLang="zh-CN" dirty="0"/>
              <a:t>(</a:t>
            </a:r>
            <a:r>
              <a:rPr lang="zh-CN" altLang="en-US" dirty="0"/>
              <a:t>由于最后输入尺寸的原因，</a:t>
            </a:r>
            <a:r>
              <a:rPr lang="en-US" altLang="zh-CN" dirty="0"/>
              <a:t>vgg16</a:t>
            </a:r>
            <a:r>
              <a:rPr lang="zh-CN" altLang="en-US" dirty="0"/>
              <a:t>改为了</a:t>
            </a:r>
            <a:r>
              <a:rPr lang="en-US" altLang="zh-CN" dirty="0"/>
              <a:t>vgg13)</a:t>
            </a:r>
          </a:p>
          <a:p>
            <a:r>
              <a:rPr lang="zh-CN" altLang="en-US" dirty="0"/>
              <a:t>之所以选这两个是因为在我的电脑允许的情况下可以很好地看出网络的层数</a:t>
            </a:r>
            <a:r>
              <a:rPr lang="en-US" altLang="zh-CN" dirty="0"/>
              <a:t>(</a:t>
            </a:r>
            <a:r>
              <a:rPr lang="zh-CN" altLang="en-US" dirty="0"/>
              <a:t>深度</a:t>
            </a:r>
            <a:r>
              <a:rPr lang="en-US" altLang="zh-CN" dirty="0"/>
              <a:t>)</a:t>
            </a:r>
            <a:r>
              <a:rPr lang="zh-CN" altLang="en-US" dirty="0"/>
              <a:t>对计算结果的影响</a:t>
            </a:r>
            <a:endParaRPr lang="en-US" altLang="zh-CN" dirty="0"/>
          </a:p>
          <a:p>
            <a:r>
              <a:rPr lang="zh-CN" altLang="en-US" dirty="0"/>
              <a:t>第一种有两个卷积层，两个池化层，两个全连接层</a:t>
            </a:r>
            <a:endParaRPr lang="en-US" altLang="zh-CN" dirty="0"/>
          </a:p>
          <a:p>
            <a:r>
              <a:rPr lang="zh-CN" altLang="en-US" dirty="0"/>
              <a:t>第二种有八个卷积层，四个池化层，一个全连接层</a:t>
            </a:r>
            <a:endParaRPr lang="en-US" altLang="zh-CN" dirty="0"/>
          </a:p>
          <a:p>
            <a:r>
              <a:rPr lang="zh-CN" altLang="en-US" dirty="0"/>
              <a:t>池化层采用的都是最大池化</a:t>
            </a:r>
            <a:endParaRPr lang="en-US" altLang="zh-CN" dirty="0"/>
          </a:p>
        </p:txBody>
      </p:sp>
    </p:spTree>
    <p:extLst>
      <p:ext uri="{BB962C8B-B14F-4D97-AF65-F5344CB8AC3E}">
        <p14:creationId xmlns:p14="http://schemas.microsoft.com/office/powerpoint/2010/main" val="69814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11F06-6ABC-4C26-B70A-FA10A9BCF640}"/>
              </a:ext>
            </a:extLst>
          </p:cNvPr>
          <p:cNvSpPr>
            <a:spLocks noGrp="1"/>
          </p:cNvSpPr>
          <p:nvPr>
            <p:ph type="title"/>
          </p:nvPr>
        </p:nvSpPr>
        <p:spPr/>
        <p:txBody>
          <a:bodyPr/>
          <a:lstStyle/>
          <a:p>
            <a:r>
              <a:rPr lang="zh-CN" altLang="en-US" dirty="0"/>
              <a:t>网络结构选择以及原因</a:t>
            </a:r>
          </a:p>
        </p:txBody>
      </p:sp>
      <p:sp>
        <p:nvSpPr>
          <p:cNvPr id="3" name="内容占位符 2">
            <a:extLst>
              <a:ext uri="{FF2B5EF4-FFF2-40B4-BE49-F238E27FC236}">
                <a16:creationId xmlns:a16="http://schemas.microsoft.com/office/drawing/2014/main" id="{E3AEA568-34EA-48D7-8C25-B900588540B4}"/>
              </a:ext>
            </a:extLst>
          </p:cNvPr>
          <p:cNvSpPr>
            <a:spLocks noGrp="1"/>
          </p:cNvSpPr>
          <p:nvPr>
            <p:ph idx="1"/>
          </p:nvPr>
        </p:nvSpPr>
        <p:spPr/>
        <p:txBody>
          <a:bodyPr/>
          <a:lstStyle/>
          <a:p>
            <a:endParaRPr lang="en-US" altLang="zh-CN" dirty="0"/>
          </a:p>
        </p:txBody>
      </p:sp>
      <p:pic>
        <p:nvPicPr>
          <p:cNvPr id="4" name="图片 3">
            <a:extLst>
              <a:ext uri="{FF2B5EF4-FFF2-40B4-BE49-F238E27FC236}">
                <a16:creationId xmlns:a16="http://schemas.microsoft.com/office/drawing/2014/main" id="{9C5DA949-C510-4AD3-A368-31FD2790A376}"/>
              </a:ext>
            </a:extLst>
          </p:cNvPr>
          <p:cNvPicPr>
            <a:picLocks noChangeAspect="1"/>
          </p:cNvPicPr>
          <p:nvPr/>
        </p:nvPicPr>
        <p:blipFill rotWithShape="1">
          <a:blip r:embed="rId2"/>
          <a:srcRect l="23538" t="12494" r="42308" b="16496"/>
          <a:stretch/>
        </p:blipFill>
        <p:spPr>
          <a:xfrm>
            <a:off x="1036320" y="1845733"/>
            <a:ext cx="4164038" cy="4512863"/>
          </a:xfrm>
          <a:prstGeom prst="rect">
            <a:avLst/>
          </a:prstGeom>
        </p:spPr>
      </p:pic>
      <p:pic>
        <p:nvPicPr>
          <p:cNvPr id="5" name="图片 4">
            <a:extLst>
              <a:ext uri="{FF2B5EF4-FFF2-40B4-BE49-F238E27FC236}">
                <a16:creationId xmlns:a16="http://schemas.microsoft.com/office/drawing/2014/main" id="{AB7BAE45-8FE4-49ED-99DE-9A34BD9F9D10}"/>
              </a:ext>
            </a:extLst>
          </p:cNvPr>
          <p:cNvPicPr>
            <a:picLocks noChangeAspect="1"/>
          </p:cNvPicPr>
          <p:nvPr/>
        </p:nvPicPr>
        <p:blipFill rotWithShape="1">
          <a:blip r:embed="rId3"/>
          <a:srcRect l="23423" t="10853" r="28231" b="14402"/>
          <a:stretch/>
        </p:blipFill>
        <p:spPr>
          <a:xfrm>
            <a:off x="5322277" y="1845733"/>
            <a:ext cx="5894363" cy="4725663"/>
          </a:xfrm>
          <a:prstGeom prst="rect">
            <a:avLst/>
          </a:prstGeom>
        </p:spPr>
      </p:pic>
    </p:spTree>
    <p:extLst>
      <p:ext uri="{BB962C8B-B14F-4D97-AF65-F5344CB8AC3E}">
        <p14:creationId xmlns:p14="http://schemas.microsoft.com/office/powerpoint/2010/main" val="308317064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463</TotalTime>
  <Words>984</Words>
  <Application>Microsoft Office PowerPoint</Application>
  <PresentationFormat>宽屏</PresentationFormat>
  <Paragraphs>68</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宋体</vt:lpstr>
      <vt:lpstr>Calibri</vt:lpstr>
      <vt:lpstr>Calibri Light</vt:lpstr>
      <vt:lpstr>回顾</vt:lpstr>
      <vt:lpstr>基于机器学习的网络流量分类方法研究  中期检查</vt:lpstr>
      <vt:lpstr>目录</vt:lpstr>
      <vt:lpstr>数据集及其特征</vt:lpstr>
      <vt:lpstr>数据集处理—数据流转图片</vt:lpstr>
      <vt:lpstr>数据集处理—数据流转图片</vt:lpstr>
      <vt:lpstr>数据集处理—数据流转图片</vt:lpstr>
      <vt:lpstr>对于数据集处理的一些尝试</vt:lpstr>
      <vt:lpstr>网络结构选择以及原因</vt:lpstr>
      <vt:lpstr>网络结构选择以及原因</vt:lpstr>
      <vt:lpstr>网络结构的对比—准确率</vt:lpstr>
      <vt:lpstr>网络结构的对比—准确率</vt:lpstr>
      <vt:lpstr>现在所存在的问题以及改进方法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数据集及其特征</dc:title>
  <dc:creator>胡 博文</dc:creator>
  <cp:lastModifiedBy>胡 博文</cp:lastModifiedBy>
  <cp:revision>26</cp:revision>
  <dcterms:created xsi:type="dcterms:W3CDTF">2020-04-22T08:53:25Z</dcterms:created>
  <dcterms:modified xsi:type="dcterms:W3CDTF">2020-04-22T16:50:54Z</dcterms:modified>
</cp:coreProperties>
</file>