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39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091A34-DFBF-4963-93A6-ADB4A541AD72}" type="datetimeFigureOut">
              <a:rPr lang="en-GB" smtClean="0"/>
              <a:t>15/08/2015</a:t>
            </a:fld>
            <a:endParaRPr lang="en-GB"/>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50C885-28F4-4F32-8FA3-AED5EC4365B2}" type="slidenum">
              <a:rPr lang="en-GB" smtClean="0"/>
              <a:t>‹Nº›</a:t>
            </a:fld>
            <a:endParaRPr lang="en-GB"/>
          </a:p>
        </p:txBody>
      </p:sp>
    </p:spTree>
    <p:extLst>
      <p:ext uri="{BB962C8B-B14F-4D97-AF65-F5344CB8AC3E}">
        <p14:creationId xmlns:p14="http://schemas.microsoft.com/office/powerpoint/2010/main" val="58843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smtClean="0"/>
              <a:t>This slide offers help to the second exercise. </a:t>
            </a:r>
          </a:p>
          <a:p>
            <a:endParaRPr lang="en-GB" dirty="0" smtClean="0"/>
          </a:p>
          <a:p>
            <a:r>
              <a:rPr lang="en-GB" dirty="0" smtClean="0"/>
              <a:t>The only difference of this schema with the schema of the previous application is that inside of every structure of the customers array, there is other structure which holds the number of contracts and the pointer to the contracts.</a:t>
            </a:r>
            <a:endParaRPr lang="en-GB" dirty="0"/>
          </a:p>
        </p:txBody>
      </p:sp>
      <p:sp>
        <p:nvSpPr>
          <p:cNvPr id="4" name="3 Marcador de número de diapositiva"/>
          <p:cNvSpPr>
            <a:spLocks noGrp="1"/>
          </p:cNvSpPr>
          <p:nvPr>
            <p:ph type="sldNum" sz="quarter" idx="10"/>
          </p:nvPr>
        </p:nvSpPr>
        <p:spPr/>
        <p:txBody>
          <a:bodyPr/>
          <a:lstStyle/>
          <a:p>
            <a:fld id="{A6A88785-3958-4ADB-B05E-BD8D64323BEF}" type="slidenum">
              <a:rPr lang="en-GB" smtClean="0"/>
              <a:t>1</a:t>
            </a:fld>
            <a:endParaRPr lang="en-GB"/>
          </a:p>
        </p:txBody>
      </p:sp>
    </p:spTree>
    <p:extLst>
      <p:ext uri="{BB962C8B-B14F-4D97-AF65-F5344CB8AC3E}">
        <p14:creationId xmlns:p14="http://schemas.microsoft.com/office/powerpoint/2010/main" val="405495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GB"/>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GB"/>
          </a:p>
        </p:txBody>
      </p:sp>
      <p:sp>
        <p:nvSpPr>
          <p:cNvPr id="4" name="3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89055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GB"/>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3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201373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GB"/>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3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87730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GB"/>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3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7197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GB"/>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257494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GB"/>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4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6" name="5 Marcador de pie de página"/>
          <p:cNvSpPr>
            <a:spLocks noGrp="1"/>
          </p:cNvSpPr>
          <p:nvPr>
            <p:ph type="ftr" sz="quarter" idx="11"/>
          </p:nvPr>
        </p:nvSpPr>
        <p:spPr/>
        <p:txBody>
          <a:bodyPr/>
          <a:lstStyle/>
          <a:p>
            <a:endParaRPr lang="en-GB"/>
          </a:p>
        </p:txBody>
      </p:sp>
      <p:sp>
        <p:nvSpPr>
          <p:cNvPr id="7" name="6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249096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GB"/>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7" name="6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8" name="7 Marcador de pie de página"/>
          <p:cNvSpPr>
            <a:spLocks noGrp="1"/>
          </p:cNvSpPr>
          <p:nvPr>
            <p:ph type="ftr" sz="quarter" idx="11"/>
          </p:nvPr>
        </p:nvSpPr>
        <p:spPr/>
        <p:txBody>
          <a:bodyPr/>
          <a:lstStyle/>
          <a:p>
            <a:endParaRPr lang="en-GB"/>
          </a:p>
        </p:txBody>
      </p:sp>
      <p:sp>
        <p:nvSpPr>
          <p:cNvPr id="9" name="8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417780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GB"/>
          </a:p>
        </p:txBody>
      </p:sp>
      <p:sp>
        <p:nvSpPr>
          <p:cNvPr id="3" name="2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4" name="3 Marcador de pie de página"/>
          <p:cNvSpPr>
            <a:spLocks noGrp="1"/>
          </p:cNvSpPr>
          <p:nvPr>
            <p:ph type="ftr" sz="quarter" idx="11"/>
          </p:nvPr>
        </p:nvSpPr>
        <p:spPr/>
        <p:txBody>
          <a:bodyPr/>
          <a:lstStyle/>
          <a:p>
            <a:endParaRPr lang="en-GB"/>
          </a:p>
        </p:txBody>
      </p:sp>
      <p:sp>
        <p:nvSpPr>
          <p:cNvPr id="5" name="4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202358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3" name="2 Marcador de pie de página"/>
          <p:cNvSpPr>
            <a:spLocks noGrp="1"/>
          </p:cNvSpPr>
          <p:nvPr>
            <p:ph type="ftr" sz="quarter" idx="11"/>
          </p:nvPr>
        </p:nvSpPr>
        <p:spPr/>
        <p:txBody>
          <a:bodyPr/>
          <a:lstStyle/>
          <a:p>
            <a:endParaRPr lang="en-GB"/>
          </a:p>
        </p:txBody>
      </p:sp>
      <p:sp>
        <p:nvSpPr>
          <p:cNvPr id="4" name="3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300714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GB"/>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6" name="5 Marcador de pie de página"/>
          <p:cNvSpPr>
            <a:spLocks noGrp="1"/>
          </p:cNvSpPr>
          <p:nvPr>
            <p:ph type="ftr" sz="quarter" idx="11"/>
          </p:nvPr>
        </p:nvSpPr>
        <p:spPr/>
        <p:txBody>
          <a:bodyPr/>
          <a:lstStyle/>
          <a:p>
            <a:endParaRPr lang="en-GB"/>
          </a:p>
        </p:txBody>
      </p:sp>
      <p:sp>
        <p:nvSpPr>
          <p:cNvPr id="7" name="6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103631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GB"/>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3039FAF-EF01-4F62-A508-873956A074CA}" type="datetimeFigureOut">
              <a:rPr lang="en-GB" smtClean="0"/>
              <a:t>15/08/2015</a:t>
            </a:fld>
            <a:endParaRPr lang="en-GB"/>
          </a:p>
        </p:txBody>
      </p:sp>
      <p:sp>
        <p:nvSpPr>
          <p:cNvPr id="6" name="5 Marcador de pie de página"/>
          <p:cNvSpPr>
            <a:spLocks noGrp="1"/>
          </p:cNvSpPr>
          <p:nvPr>
            <p:ph type="ftr" sz="quarter" idx="11"/>
          </p:nvPr>
        </p:nvSpPr>
        <p:spPr/>
        <p:txBody>
          <a:bodyPr/>
          <a:lstStyle/>
          <a:p>
            <a:endParaRPr lang="en-GB"/>
          </a:p>
        </p:txBody>
      </p:sp>
      <p:sp>
        <p:nvSpPr>
          <p:cNvPr id="7" name="6 Marcador de número de diapositiva"/>
          <p:cNvSpPr>
            <a:spLocks noGrp="1"/>
          </p:cNvSpPr>
          <p:nvPr>
            <p:ph type="sldNum" sz="quarter" idx="12"/>
          </p:nvPr>
        </p:nvSpPr>
        <p:spPr/>
        <p:txBody>
          <a:bodyPr/>
          <a:lstStyle/>
          <a:p>
            <a:fld id="{E5592926-41D5-498F-9623-F41CFAF01E8B}" type="slidenum">
              <a:rPr lang="en-GB" smtClean="0"/>
              <a:t>‹Nº›</a:t>
            </a:fld>
            <a:endParaRPr lang="en-GB"/>
          </a:p>
        </p:txBody>
      </p:sp>
    </p:spTree>
    <p:extLst>
      <p:ext uri="{BB962C8B-B14F-4D97-AF65-F5344CB8AC3E}">
        <p14:creationId xmlns:p14="http://schemas.microsoft.com/office/powerpoint/2010/main" val="406031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GB"/>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39FAF-EF01-4F62-A508-873956A074CA}" type="datetimeFigureOut">
              <a:rPr lang="en-GB" smtClean="0"/>
              <a:t>15/08/2015</a:t>
            </a:fld>
            <a:endParaRPr lang="en-GB"/>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92926-41D5-498F-9623-F41CFAF01E8B}" type="slidenum">
              <a:rPr lang="en-GB" smtClean="0"/>
              <a:t>‹Nº›</a:t>
            </a:fld>
            <a:endParaRPr lang="en-GB"/>
          </a:p>
        </p:txBody>
      </p:sp>
    </p:spTree>
    <p:extLst>
      <p:ext uri="{BB962C8B-B14F-4D97-AF65-F5344CB8AC3E}">
        <p14:creationId xmlns:p14="http://schemas.microsoft.com/office/powerpoint/2010/main" val="382079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1"/>
          <p:cNvSpPr/>
          <p:nvPr/>
        </p:nvSpPr>
        <p:spPr>
          <a:xfrm>
            <a:off x="3471048" y="1772816"/>
            <a:ext cx="2469104" cy="115289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000" dirty="0" smtClean="0">
              <a:solidFill>
                <a:schemeClr val="tx1"/>
              </a:solidFill>
            </a:endParaRPr>
          </a:p>
          <a:p>
            <a:endParaRPr lang="en-GB" sz="1000" dirty="0">
              <a:solidFill>
                <a:schemeClr val="tx1"/>
              </a:solidFill>
            </a:endParaRPr>
          </a:p>
          <a:p>
            <a:endParaRPr lang="en-GB" sz="1000" dirty="0" smtClean="0">
              <a:solidFill>
                <a:schemeClr val="tx1"/>
              </a:solidFill>
            </a:endParaRPr>
          </a:p>
          <a:p>
            <a:r>
              <a:rPr lang="en-GB" sz="1000" dirty="0" smtClean="0">
                <a:solidFill>
                  <a:schemeClr val="tx1"/>
                </a:solidFill>
              </a:rPr>
              <a:t>char </a:t>
            </a:r>
            <a:r>
              <a:rPr lang="en-GB" sz="1000" dirty="0">
                <a:solidFill>
                  <a:schemeClr val="tx1"/>
                </a:solidFill>
              </a:rPr>
              <a:t>title[MAX_CHARAC_TITLE];  </a:t>
            </a:r>
          </a:p>
          <a:p>
            <a:r>
              <a:rPr lang="en-GB" sz="1000" dirty="0">
                <a:solidFill>
                  <a:schemeClr val="tx1"/>
                </a:solidFill>
              </a:rPr>
              <a:t>  </a:t>
            </a:r>
            <a:r>
              <a:rPr lang="en-GB" sz="1000" dirty="0" err="1">
                <a:solidFill>
                  <a:schemeClr val="tx1"/>
                </a:solidFill>
              </a:rPr>
              <a:t>int</a:t>
            </a:r>
            <a:r>
              <a:rPr lang="en-GB" sz="1000" dirty="0">
                <a:solidFill>
                  <a:schemeClr val="tx1"/>
                </a:solidFill>
              </a:rPr>
              <a:t> year;</a:t>
            </a:r>
          </a:p>
          <a:p>
            <a:r>
              <a:rPr lang="en-GB" sz="1000" dirty="0">
                <a:solidFill>
                  <a:schemeClr val="tx1"/>
                </a:solidFill>
              </a:rPr>
              <a:t>  char </a:t>
            </a:r>
            <a:r>
              <a:rPr lang="en-GB" sz="1000" dirty="0" err="1">
                <a:solidFill>
                  <a:schemeClr val="tx1"/>
                </a:solidFill>
              </a:rPr>
              <a:t>nameAuthor</a:t>
            </a:r>
            <a:r>
              <a:rPr lang="en-GB" sz="1000" dirty="0">
                <a:solidFill>
                  <a:schemeClr val="tx1"/>
                </a:solidFill>
              </a:rPr>
              <a:t>[MAX_CHARAC_NAME</a:t>
            </a:r>
            <a:r>
              <a:rPr lang="en-GB" sz="1000" dirty="0" smtClean="0">
                <a:solidFill>
                  <a:schemeClr val="tx1"/>
                </a:solidFill>
              </a:rPr>
              <a:t>] ;        </a:t>
            </a:r>
            <a:endParaRPr lang="en-GB" sz="1000" dirty="0">
              <a:solidFill>
                <a:schemeClr val="tx1"/>
              </a:solidFill>
            </a:endParaRPr>
          </a:p>
          <a:p>
            <a:r>
              <a:rPr lang="en-GB" sz="1000" dirty="0">
                <a:solidFill>
                  <a:schemeClr val="tx1"/>
                </a:solidFill>
              </a:rPr>
              <a:t>  </a:t>
            </a:r>
            <a:r>
              <a:rPr lang="en-GB" sz="1000" dirty="0" err="1">
                <a:solidFill>
                  <a:schemeClr val="tx1"/>
                </a:solidFill>
              </a:rPr>
              <a:t>int</a:t>
            </a:r>
            <a:r>
              <a:rPr lang="en-GB" sz="1000" dirty="0">
                <a:solidFill>
                  <a:schemeClr val="tx1"/>
                </a:solidFill>
              </a:rPr>
              <a:t> </a:t>
            </a:r>
            <a:r>
              <a:rPr lang="en-GB" sz="1000" dirty="0" err="1">
                <a:solidFill>
                  <a:schemeClr val="tx1"/>
                </a:solidFill>
              </a:rPr>
              <a:t>numSongs</a:t>
            </a:r>
            <a:r>
              <a:rPr lang="en-GB" sz="1000" dirty="0">
                <a:solidFill>
                  <a:schemeClr val="tx1"/>
                </a:solidFill>
              </a:rPr>
              <a:t>; </a:t>
            </a:r>
          </a:p>
          <a:p>
            <a:r>
              <a:rPr lang="en-GB" sz="1000" dirty="0">
                <a:solidFill>
                  <a:schemeClr val="tx1"/>
                </a:solidFill>
              </a:rPr>
              <a:t>  char ** </a:t>
            </a:r>
            <a:r>
              <a:rPr lang="en-GB" sz="1000" dirty="0" err="1">
                <a:solidFill>
                  <a:schemeClr val="tx1"/>
                </a:solidFill>
              </a:rPr>
              <a:t>ppSong</a:t>
            </a:r>
            <a:r>
              <a:rPr lang="en-GB" sz="1000" dirty="0">
                <a:solidFill>
                  <a:schemeClr val="tx1"/>
                </a:solidFill>
              </a:rPr>
              <a:t>; </a:t>
            </a:r>
            <a:endParaRPr lang="en-GB" sz="1000" dirty="0" smtClean="0">
              <a:solidFill>
                <a:schemeClr val="tx1"/>
              </a:solidFill>
            </a:endParaRPr>
          </a:p>
          <a:p>
            <a:endParaRPr lang="es-ES" sz="1000" dirty="0">
              <a:solidFill>
                <a:schemeClr val="tx1"/>
              </a:solidFill>
            </a:endParaRPr>
          </a:p>
          <a:p>
            <a:endParaRPr lang="es-ES" sz="1000" dirty="0" smtClean="0">
              <a:solidFill>
                <a:schemeClr val="tx1"/>
              </a:solidFill>
            </a:endParaRPr>
          </a:p>
          <a:p>
            <a:endParaRPr lang="en-GB" sz="1000" dirty="0" smtClean="0">
              <a:solidFill>
                <a:schemeClr val="tx1"/>
              </a:solidFill>
            </a:endParaRPr>
          </a:p>
        </p:txBody>
      </p:sp>
      <p:sp>
        <p:nvSpPr>
          <p:cNvPr id="3" name="Content Placeholder 2"/>
          <p:cNvSpPr>
            <a:spLocks noGrp="1"/>
          </p:cNvSpPr>
          <p:nvPr>
            <p:ph idx="1"/>
          </p:nvPr>
        </p:nvSpPr>
        <p:spPr>
          <a:xfrm>
            <a:off x="482501" y="44624"/>
            <a:ext cx="8229600" cy="6552728"/>
          </a:xfrm>
        </p:spPr>
        <p:txBody>
          <a:bodyPr>
            <a:normAutofit/>
          </a:bodyPr>
          <a:lstStyle/>
          <a:p>
            <a:pPr marL="0" indent="0" algn="just">
              <a:buNone/>
            </a:pPr>
            <a:r>
              <a:rPr lang="en-GB" u="sng" dirty="0" smtClean="0">
                <a:latin typeface="+mj-lt"/>
              </a:rPr>
              <a:t>Discs collection app</a:t>
            </a:r>
            <a:r>
              <a:rPr lang="en-GB" u="sng" dirty="0" smtClean="0">
                <a:latin typeface="+mj-lt"/>
                <a:cs typeface="Times New Roman" panose="02020603050405020304" pitchFamily="18" charset="0"/>
              </a:rPr>
              <a:t>lication </a:t>
            </a:r>
            <a:endParaRPr lang="es-ES" dirty="0" smtClean="0">
              <a:latin typeface="Courier New" panose="02070309020205020404" pitchFamily="49" charset="0"/>
              <a:cs typeface="Courier New" panose="02070309020205020404" pitchFamily="49" charset="0"/>
            </a:endParaRPr>
          </a:p>
        </p:txBody>
      </p:sp>
      <p:sp>
        <p:nvSpPr>
          <p:cNvPr id="2" name="Rectangle 1"/>
          <p:cNvSpPr/>
          <p:nvPr/>
        </p:nvSpPr>
        <p:spPr>
          <a:xfrm>
            <a:off x="1043608" y="1772816"/>
            <a:ext cx="2452046" cy="115289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000" dirty="0" smtClean="0">
              <a:solidFill>
                <a:schemeClr val="tx1"/>
              </a:solidFill>
            </a:endParaRPr>
          </a:p>
          <a:p>
            <a:endParaRPr lang="en-GB" sz="1000" dirty="0">
              <a:solidFill>
                <a:schemeClr val="tx1"/>
              </a:solidFill>
            </a:endParaRPr>
          </a:p>
          <a:p>
            <a:endParaRPr lang="en-GB" sz="1000" dirty="0" smtClean="0">
              <a:solidFill>
                <a:schemeClr val="tx1"/>
              </a:solidFill>
            </a:endParaRPr>
          </a:p>
          <a:p>
            <a:r>
              <a:rPr lang="en-GB" sz="1000" dirty="0" smtClean="0">
                <a:solidFill>
                  <a:schemeClr val="tx1"/>
                </a:solidFill>
              </a:rPr>
              <a:t>char </a:t>
            </a:r>
            <a:r>
              <a:rPr lang="en-GB" sz="1000" dirty="0">
                <a:solidFill>
                  <a:schemeClr val="tx1"/>
                </a:solidFill>
              </a:rPr>
              <a:t>title[MAX_CHARAC_TITLE];  </a:t>
            </a:r>
          </a:p>
          <a:p>
            <a:r>
              <a:rPr lang="en-GB" sz="1000" dirty="0">
                <a:solidFill>
                  <a:schemeClr val="tx1"/>
                </a:solidFill>
              </a:rPr>
              <a:t>  </a:t>
            </a:r>
            <a:r>
              <a:rPr lang="en-GB" sz="1000" dirty="0" err="1">
                <a:solidFill>
                  <a:schemeClr val="tx1"/>
                </a:solidFill>
              </a:rPr>
              <a:t>int</a:t>
            </a:r>
            <a:r>
              <a:rPr lang="en-GB" sz="1000" dirty="0">
                <a:solidFill>
                  <a:schemeClr val="tx1"/>
                </a:solidFill>
              </a:rPr>
              <a:t> year;</a:t>
            </a:r>
          </a:p>
          <a:p>
            <a:r>
              <a:rPr lang="en-GB" sz="1000" dirty="0">
                <a:solidFill>
                  <a:schemeClr val="tx1"/>
                </a:solidFill>
              </a:rPr>
              <a:t>  char </a:t>
            </a:r>
            <a:r>
              <a:rPr lang="en-GB" sz="1000" dirty="0" err="1">
                <a:solidFill>
                  <a:schemeClr val="tx1"/>
                </a:solidFill>
              </a:rPr>
              <a:t>nameAuthor</a:t>
            </a:r>
            <a:r>
              <a:rPr lang="en-GB" sz="1000" dirty="0">
                <a:solidFill>
                  <a:schemeClr val="tx1"/>
                </a:solidFill>
              </a:rPr>
              <a:t>[MAX_CHARAC_NAME</a:t>
            </a:r>
            <a:r>
              <a:rPr lang="en-GB" sz="1000" dirty="0" smtClean="0">
                <a:solidFill>
                  <a:schemeClr val="tx1"/>
                </a:solidFill>
              </a:rPr>
              <a:t>] ;        </a:t>
            </a:r>
            <a:endParaRPr lang="en-GB" sz="1000" dirty="0">
              <a:solidFill>
                <a:schemeClr val="tx1"/>
              </a:solidFill>
            </a:endParaRPr>
          </a:p>
          <a:p>
            <a:r>
              <a:rPr lang="en-GB" sz="1000" dirty="0">
                <a:solidFill>
                  <a:schemeClr val="tx1"/>
                </a:solidFill>
              </a:rPr>
              <a:t>  </a:t>
            </a:r>
            <a:r>
              <a:rPr lang="en-GB" sz="1000" dirty="0" err="1">
                <a:solidFill>
                  <a:schemeClr val="tx1"/>
                </a:solidFill>
              </a:rPr>
              <a:t>int</a:t>
            </a:r>
            <a:r>
              <a:rPr lang="en-GB" sz="1000" dirty="0">
                <a:solidFill>
                  <a:schemeClr val="tx1"/>
                </a:solidFill>
              </a:rPr>
              <a:t> </a:t>
            </a:r>
            <a:r>
              <a:rPr lang="en-GB" sz="1000" dirty="0" err="1">
                <a:solidFill>
                  <a:schemeClr val="tx1"/>
                </a:solidFill>
              </a:rPr>
              <a:t>numSongs</a:t>
            </a:r>
            <a:r>
              <a:rPr lang="en-GB" sz="1000" dirty="0">
                <a:solidFill>
                  <a:schemeClr val="tx1"/>
                </a:solidFill>
              </a:rPr>
              <a:t>; </a:t>
            </a:r>
          </a:p>
          <a:p>
            <a:r>
              <a:rPr lang="en-GB" sz="1000" dirty="0">
                <a:solidFill>
                  <a:schemeClr val="tx1"/>
                </a:solidFill>
              </a:rPr>
              <a:t>  char ** </a:t>
            </a:r>
            <a:r>
              <a:rPr lang="en-GB" sz="1000" dirty="0" err="1">
                <a:solidFill>
                  <a:schemeClr val="tx1"/>
                </a:solidFill>
              </a:rPr>
              <a:t>ppSong</a:t>
            </a:r>
            <a:r>
              <a:rPr lang="en-GB" sz="1000" dirty="0">
                <a:solidFill>
                  <a:schemeClr val="tx1"/>
                </a:solidFill>
              </a:rPr>
              <a:t>; </a:t>
            </a:r>
            <a:endParaRPr lang="en-GB" sz="1000" dirty="0" smtClean="0">
              <a:solidFill>
                <a:schemeClr val="tx1"/>
              </a:solidFill>
            </a:endParaRPr>
          </a:p>
          <a:p>
            <a:endParaRPr lang="es-ES" sz="1000" dirty="0">
              <a:solidFill>
                <a:schemeClr val="tx1"/>
              </a:solidFill>
            </a:endParaRPr>
          </a:p>
          <a:p>
            <a:endParaRPr lang="es-ES" sz="1000" dirty="0" smtClean="0">
              <a:solidFill>
                <a:schemeClr val="tx1"/>
              </a:solidFill>
            </a:endParaRPr>
          </a:p>
          <a:p>
            <a:endParaRPr lang="en-GB" sz="1000" dirty="0" smtClean="0">
              <a:solidFill>
                <a:schemeClr val="tx1"/>
              </a:solidFill>
            </a:endParaRPr>
          </a:p>
        </p:txBody>
      </p:sp>
      <p:sp>
        <p:nvSpPr>
          <p:cNvPr id="8" name="Right Arrow 7"/>
          <p:cNvSpPr/>
          <p:nvPr/>
        </p:nvSpPr>
        <p:spPr>
          <a:xfrm flipV="1">
            <a:off x="323528" y="1669868"/>
            <a:ext cx="720080" cy="246964"/>
          </a:xfrm>
          <a:prstGeom prst="rightArrow">
            <a:avLst>
              <a:gd name="adj1" fmla="val 0"/>
              <a:gd name="adj2" fmla="val 44879"/>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0" name="TextBox 9"/>
          <p:cNvSpPr txBox="1"/>
          <p:nvPr/>
        </p:nvSpPr>
        <p:spPr>
          <a:xfrm>
            <a:off x="144016" y="1772816"/>
            <a:ext cx="683568" cy="261610"/>
          </a:xfrm>
          <a:prstGeom prst="rect">
            <a:avLst/>
          </a:prstGeom>
          <a:noFill/>
        </p:spPr>
        <p:txBody>
          <a:bodyPr wrap="square" rtlCol="0">
            <a:spAutoFit/>
          </a:bodyPr>
          <a:lstStyle/>
          <a:p>
            <a:r>
              <a:rPr lang="fi-FI" sz="1100" dirty="0" smtClean="0">
                <a:latin typeface="Courier New" panose="02070309020205020404" pitchFamily="49" charset="0"/>
                <a:cs typeface="Courier New" panose="02070309020205020404" pitchFamily="49" charset="0"/>
              </a:rPr>
              <a:t>pDisc</a:t>
            </a:r>
            <a:endParaRPr lang="fi-FI" sz="1100" dirty="0">
              <a:latin typeface="Courier New" panose="02070309020205020404" pitchFamily="49" charset="0"/>
              <a:cs typeface="Courier New" panose="02070309020205020404" pitchFamily="49" charset="0"/>
            </a:endParaRPr>
          </a:p>
        </p:txBody>
      </p:sp>
      <p:sp>
        <p:nvSpPr>
          <p:cNvPr id="16" name="TextBox 15"/>
          <p:cNvSpPr txBox="1"/>
          <p:nvPr/>
        </p:nvSpPr>
        <p:spPr>
          <a:xfrm>
            <a:off x="2699792" y="1250583"/>
            <a:ext cx="1659958" cy="276999"/>
          </a:xfrm>
          <a:prstGeom prst="rect">
            <a:avLst/>
          </a:prstGeom>
          <a:noFill/>
        </p:spPr>
        <p:txBody>
          <a:bodyPr wrap="square" rtlCol="0">
            <a:spAutoFit/>
          </a:bodyPr>
          <a:lstStyle/>
          <a:p>
            <a:r>
              <a:rPr lang="fi-FI" sz="1200" dirty="0" smtClean="0">
                <a:latin typeface="Times New Roman" panose="02020603050405020304" pitchFamily="18" charset="0"/>
                <a:cs typeface="Times New Roman" panose="02020603050405020304" pitchFamily="18" charset="0"/>
              </a:rPr>
              <a:t>Structures type </a:t>
            </a:r>
            <a:r>
              <a:rPr lang="fi-FI" sz="1100" b="1" dirty="0" smtClean="0">
                <a:latin typeface="Courier New" panose="02070309020205020404" pitchFamily="49" charset="0"/>
                <a:cs typeface="Courier New" panose="02070309020205020404" pitchFamily="49" charset="0"/>
              </a:rPr>
              <a:t>tDisc</a:t>
            </a:r>
            <a:endParaRPr lang="fi-FI" sz="1100" b="1" dirty="0">
              <a:latin typeface="Courier New" panose="02070309020205020404" pitchFamily="49" charset="0"/>
              <a:cs typeface="Courier New" panose="02070309020205020404" pitchFamily="49" charset="0"/>
            </a:endParaRPr>
          </a:p>
        </p:txBody>
      </p:sp>
      <p:cxnSp>
        <p:nvCxnSpPr>
          <p:cNvPr id="18" name="Straight Connector 17"/>
          <p:cNvCxnSpPr/>
          <p:nvPr/>
        </p:nvCxnSpPr>
        <p:spPr>
          <a:xfrm flipH="1">
            <a:off x="2843808" y="1527582"/>
            <a:ext cx="663978" cy="165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2"/>
          </p:cNvCxnSpPr>
          <p:nvPr/>
        </p:nvCxnSpPr>
        <p:spPr>
          <a:xfrm>
            <a:off x="3529771" y="1527582"/>
            <a:ext cx="829979" cy="165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632766" y="404664"/>
            <a:ext cx="2403730" cy="1584175"/>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err="1">
                <a:solidFill>
                  <a:schemeClr val="tx1"/>
                </a:solidFill>
              </a:rPr>
              <a:t>typedef</a:t>
            </a:r>
            <a:r>
              <a:rPr lang="en-GB" sz="1000" dirty="0">
                <a:solidFill>
                  <a:schemeClr val="tx1"/>
                </a:solidFill>
              </a:rPr>
              <a:t> </a:t>
            </a:r>
            <a:r>
              <a:rPr lang="en-GB" sz="1000" dirty="0" err="1">
                <a:solidFill>
                  <a:schemeClr val="tx1"/>
                </a:solidFill>
              </a:rPr>
              <a:t>struct</a:t>
            </a:r>
            <a:endParaRPr lang="en-GB" sz="1000" dirty="0">
              <a:solidFill>
                <a:schemeClr val="tx1"/>
              </a:solidFill>
            </a:endParaRPr>
          </a:p>
          <a:p>
            <a:r>
              <a:rPr lang="en-GB" sz="1000" dirty="0">
                <a:solidFill>
                  <a:schemeClr val="tx1"/>
                </a:solidFill>
              </a:rPr>
              <a:t>{</a:t>
            </a:r>
          </a:p>
          <a:p>
            <a:r>
              <a:rPr lang="en-GB" sz="1000" dirty="0">
                <a:solidFill>
                  <a:schemeClr val="tx1"/>
                </a:solidFill>
              </a:rPr>
              <a:t>  char title[MAX_CHARAC_TITLE];    </a:t>
            </a:r>
          </a:p>
          <a:p>
            <a:r>
              <a:rPr lang="en-GB" sz="1000" dirty="0">
                <a:solidFill>
                  <a:schemeClr val="tx1"/>
                </a:solidFill>
              </a:rPr>
              <a:t>  </a:t>
            </a:r>
            <a:r>
              <a:rPr lang="en-GB" sz="1000" dirty="0" err="1">
                <a:solidFill>
                  <a:schemeClr val="tx1"/>
                </a:solidFill>
              </a:rPr>
              <a:t>int</a:t>
            </a:r>
            <a:r>
              <a:rPr lang="en-GB" sz="1000" dirty="0">
                <a:solidFill>
                  <a:schemeClr val="tx1"/>
                </a:solidFill>
              </a:rPr>
              <a:t> year;</a:t>
            </a:r>
          </a:p>
          <a:p>
            <a:r>
              <a:rPr lang="en-GB" sz="1000" dirty="0">
                <a:solidFill>
                  <a:schemeClr val="tx1"/>
                </a:solidFill>
              </a:rPr>
              <a:t>  char </a:t>
            </a:r>
            <a:r>
              <a:rPr lang="en-GB" sz="1000" dirty="0" err="1">
                <a:solidFill>
                  <a:schemeClr val="tx1"/>
                </a:solidFill>
              </a:rPr>
              <a:t>nameAuthor</a:t>
            </a:r>
            <a:r>
              <a:rPr lang="en-GB" sz="1000" dirty="0">
                <a:solidFill>
                  <a:schemeClr val="tx1"/>
                </a:solidFill>
              </a:rPr>
              <a:t>[MAX_CHARAC_NAME];        </a:t>
            </a:r>
          </a:p>
          <a:p>
            <a:r>
              <a:rPr lang="en-GB" sz="1000" dirty="0">
                <a:solidFill>
                  <a:schemeClr val="tx1"/>
                </a:solidFill>
              </a:rPr>
              <a:t>  </a:t>
            </a:r>
            <a:r>
              <a:rPr lang="en-GB" sz="1000" dirty="0" err="1">
                <a:solidFill>
                  <a:schemeClr val="tx1"/>
                </a:solidFill>
              </a:rPr>
              <a:t>int</a:t>
            </a:r>
            <a:r>
              <a:rPr lang="en-GB" sz="1000" dirty="0">
                <a:solidFill>
                  <a:schemeClr val="tx1"/>
                </a:solidFill>
              </a:rPr>
              <a:t> </a:t>
            </a:r>
            <a:r>
              <a:rPr lang="en-GB" sz="1000" dirty="0" err="1">
                <a:solidFill>
                  <a:schemeClr val="tx1"/>
                </a:solidFill>
              </a:rPr>
              <a:t>numSongs</a:t>
            </a:r>
            <a:r>
              <a:rPr lang="en-GB" sz="1000" dirty="0">
                <a:solidFill>
                  <a:schemeClr val="tx1"/>
                </a:solidFill>
              </a:rPr>
              <a:t>;                    </a:t>
            </a:r>
          </a:p>
          <a:p>
            <a:r>
              <a:rPr lang="en-GB" sz="1000" dirty="0">
                <a:solidFill>
                  <a:schemeClr val="tx1"/>
                </a:solidFill>
              </a:rPr>
              <a:t>  char ** </a:t>
            </a:r>
            <a:r>
              <a:rPr lang="en-GB" sz="1000" dirty="0" err="1">
                <a:solidFill>
                  <a:schemeClr val="tx1"/>
                </a:solidFill>
              </a:rPr>
              <a:t>ppSong</a:t>
            </a:r>
            <a:r>
              <a:rPr lang="en-GB" sz="1000" dirty="0">
                <a:solidFill>
                  <a:schemeClr val="tx1"/>
                </a:solidFill>
              </a:rPr>
              <a:t>;                  </a:t>
            </a:r>
          </a:p>
          <a:p>
            <a:r>
              <a:rPr lang="en-GB" sz="1000" dirty="0">
                <a:solidFill>
                  <a:schemeClr val="tx1"/>
                </a:solidFill>
              </a:rPr>
              <a:t>}</a:t>
            </a:r>
            <a:r>
              <a:rPr lang="en-GB" sz="1000" dirty="0" err="1">
                <a:solidFill>
                  <a:schemeClr val="tx1"/>
                </a:solidFill>
              </a:rPr>
              <a:t>tDisc</a:t>
            </a:r>
            <a:r>
              <a:rPr lang="en-GB" sz="1000" dirty="0">
                <a:solidFill>
                  <a:schemeClr val="tx1"/>
                </a:solidFill>
              </a:rPr>
              <a:t>;</a:t>
            </a:r>
          </a:p>
          <a:p>
            <a:endParaRPr lang="en-GB" sz="1000" dirty="0">
              <a:solidFill>
                <a:schemeClr val="tx1"/>
              </a:solidFill>
            </a:endParaRPr>
          </a:p>
        </p:txBody>
      </p:sp>
      <p:sp>
        <p:nvSpPr>
          <p:cNvPr id="29" name="TextBox 28"/>
          <p:cNvSpPr txBox="1"/>
          <p:nvPr/>
        </p:nvSpPr>
        <p:spPr>
          <a:xfrm>
            <a:off x="6156176" y="2546003"/>
            <a:ext cx="648072" cy="369332"/>
          </a:xfrm>
          <a:prstGeom prst="rect">
            <a:avLst/>
          </a:prstGeom>
          <a:noFill/>
        </p:spPr>
        <p:txBody>
          <a:bodyPr wrap="square" rtlCol="0">
            <a:spAutoFit/>
          </a:bodyPr>
          <a:lstStyle/>
          <a:p>
            <a:r>
              <a:rPr lang="fi-FI" dirty="0" smtClean="0"/>
              <a:t>. . .</a:t>
            </a:r>
            <a:endParaRPr lang="fi-FI" dirty="0"/>
          </a:p>
        </p:txBody>
      </p:sp>
      <p:sp>
        <p:nvSpPr>
          <p:cNvPr id="76" name="TextBox 75"/>
          <p:cNvSpPr txBox="1"/>
          <p:nvPr/>
        </p:nvSpPr>
        <p:spPr>
          <a:xfrm>
            <a:off x="1475656" y="888247"/>
            <a:ext cx="2232248" cy="276999"/>
          </a:xfrm>
          <a:prstGeom prst="rect">
            <a:avLst/>
          </a:prstGeom>
          <a:noFill/>
          <a:ln>
            <a:solidFill>
              <a:schemeClr val="tx1"/>
            </a:solidFill>
          </a:ln>
        </p:spPr>
        <p:txBody>
          <a:bodyPr wrap="square" rtlCol="0">
            <a:spAutoFit/>
          </a:bodyPr>
          <a:lstStyle/>
          <a:p>
            <a:r>
              <a:rPr lang="fi-FI" sz="1200" b="1" dirty="0" smtClean="0">
                <a:latin typeface="Courier New" panose="02070309020205020404" pitchFamily="49" charset="0"/>
                <a:cs typeface="Courier New" panose="02070309020205020404" pitchFamily="49" charset="0"/>
              </a:rPr>
              <a:t>LINKED DYNAMIC ARRAYS</a:t>
            </a:r>
            <a:endParaRPr lang="fi-FI" sz="1200" b="1" dirty="0">
              <a:latin typeface="Courier New" panose="02070309020205020404" pitchFamily="49" charset="0"/>
              <a:cs typeface="Courier New" panose="02070309020205020404" pitchFamily="49" charset="0"/>
            </a:endParaRPr>
          </a:p>
        </p:txBody>
      </p:sp>
      <p:sp>
        <p:nvSpPr>
          <p:cNvPr id="36" name="35 Marcador de número de diapositiva"/>
          <p:cNvSpPr>
            <a:spLocks noGrp="1"/>
          </p:cNvSpPr>
          <p:nvPr>
            <p:ph type="sldNum" sz="quarter" idx="12"/>
          </p:nvPr>
        </p:nvSpPr>
        <p:spPr/>
        <p:txBody>
          <a:bodyPr/>
          <a:lstStyle/>
          <a:p>
            <a:fld id="{EDADBA3A-0004-4292-AAA9-0A4BE2AA6520}" type="slidenum">
              <a:rPr lang="en-GB" smtClean="0"/>
              <a:t>1</a:t>
            </a:fld>
            <a:endParaRPr lang="en-GB"/>
          </a:p>
        </p:txBody>
      </p:sp>
      <p:graphicFrame>
        <p:nvGraphicFramePr>
          <p:cNvPr id="4" name="3 Tabla"/>
          <p:cNvGraphicFramePr>
            <a:graphicFrameLocks noGrp="1"/>
          </p:cNvGraphicFramePr>
          <p:nvPr>
            <p:extLst>
              <p:ext uri="{D42A27DB-BD31-4B8C-83A1-F6EECF244321}">
                <p14:modId xmlns:p14="http://schemas.microsoft.com/office/powerpoint/2010/main" val="3982248372"/>
              </p:ext>
            </p:extLst>
          </p:nvPr>
        </p:nvGraphicFramePr>
        <p:xfrm>
          <a:off x="539551" y="3429000"/>
          <a:ext cx="288034" cy="1627376"/>
        </p:xfrm>
        <a:graphic>
          <a:graphicData uri="http://schemas.openxmlformats.org/drawingml/2006/table">
            <a:tbl>
              <a:tblPr firstRow="1" bandRow="1">
                <a:tableStyleId>{5C22544A-7EE6-4342-B048-85BDC9FD1C3A}</a:tableStyleId>
              </a:tblPr>
              <a:tblGrid>
                <a:gridCol w="288034"/>
              </a:tblGrid>
              <a:tr h="406844">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6844">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6844">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6844">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53130060"/>
              </p:ext>
            </p:extLst>
          </p:nvPr>
        </p:nvGraphicFramePr>
        <p:xfrm>
          <a:off x="4538712" y="3284984"/>
          <a:ext cx="1041400" cy="37084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9" name="8 Conector recto de flecha"/>
          <p:cNvCxnSpPr/>
          <p:nvPr/>
        </p:nvCxnSpPr>
        <p:spPr>
          <a:xfrm flipH="1">
            <a:off x="593809" y="2708920"/>
            <a:ext cx="1385903" cy="6473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a:off x="4517627" y="2709683"/>
            <a:ext cx="46993" cy="5353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15"/>
          <p:cNvSpPr txBox="1"/>
          <p:nvPr/>
        </p:nvSpPr>
        <p:spPr>
          <a:xfrm>
            <a:off x="6458323" y="3050972"/>
            <a:ext cx="1426045" cy="276999"/>
          </a:xfrm>
          <a:prstGeom prst="rect">
            <a:avLst/>
          </a:prstGeom>
          <a:noFill/>
        </p:spPr>
        <p:txBody>
          <a:bodyPr wrap="square" rtlCol="0">
            <a:spAutoFit/>
          </a:bodyPr>
          <a:lstStyle/>
          <a:p>
            <a:r>
              <a:rPr lang="fi-FI" sz="1200" dirty="0" smtClean="0">
                <a:latin typeface="Times New Roman" panose="02020603050405020304" pitchFamily="18" charset="0"/>
                <a:cs typeface="Times New Roman" panose="02020603050405020304" pitchFamily="18" charset="0"/>
              </a:rPr>
              <a:t>Arrays of pointers</a:t>
            </a:r>
            <a:endParaRPr lang="fi-FI" sz="1100" b="1" dirty="0">
              <a:latin typeface="Courier New" panose="02070309020205020404" pitchFamily="49" charset="0"/>
              <a:cs typeface="Courier New" panose="02070309020205020404" pitchFamily="49" charset="0"/>
            </a:endParaRPr>
          </a:p>
        </p:txBody>
      </p:sp>
      <p:cxnSp>
        <p:nvCxnSpPr>
          <p:cNvPr id="59" name="Straight Connector 19"/>
          <p:cNvCxnSpPr/>
          <p:nvPr/>
        </p:nvCxnSpPr>
        <p:spPr>
          <a:xfrm flipH="1">
            <a:off x="5741349" y="3191086"/>
            <a:ext cx="702860" cy="53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15"/>
          <p:cNvSpPr txBox="1"/>
          <p:nvPr/>
        </p:nvSpPr>
        <p:spPr>
          <a:xfrm>
            <a:off x="2216180" y="5655492"/>
            <a:ext cx="1533796" cy="276999"/>
          </a:xfrm>
          <a:prstGeom prst="rect">
            <a:avLst/>
          </a:prstGeom>
          <a:noFill/>
        </p:spPr>
        <p:txBody>
          <a:bodyPr wrap="square" rtlCol="0">
            <a:spAutoFit/>
          </a:bodyPr>
          <a:lstStyle/>
          <a:p>
            <a:r>
              <a:rPr lang="fi-FI" sz="1200" dirty="0" smtClean="0">
                <a:latin typeface="Times New Roman" panose="02020603050405020304" pitchFamily="18" charset="0"/>
                <a:cs typeface="Times New Roman" panose="02020603050405020304" pitchFamily="18" charset="0"/>
              </a:rPr>
              <a:t>pDisc[i</a:t>
            </a:r>
            <a:r>
              <a:rPr lang="fi-FI" sz="1200" dirty="0" smtClean="0">
                <a:latin typeface="Times New Roman" panose="02020603050405020304" pitchFamily="18" charset="0"/>
                <a:cs typeface="Times New Roman" panose="02020603050405020304" pitchFamily="18" charset="0"/>
              </a:rPr>
              <a:t>].</a:t>
            </a:r>
            <a:r>
              <a:rPr lang="fi-FI" sz="1200" dirty="0" smtClean="0">
                <a:latin typeface="Times New Roman" panose="02020603050405020304" pitchFamily="18" charset="0"/>
                <a:cs typeface="Times New Roman" panose="02020603050405020304" pitchFamily="18" charset="0"/>
              </a:rPr>
              <a:t>ppSongs[j]</a:t>
            </a:r>
            <a:endParaRPr lang="fi-FI" sz="1200" dirty="0" smtClean="0">
              <a:latin typeface="Times New Roman" panose="02020603050405020304" pitchFamily="18" charset="0"/>
              <a:cs typeface="Times New Roman" panose="02020603050405020304" pitchFamily="18" charset="0"/>
            </a:endParaRPr>
          </a:p>
        </p:txBody>
      </p:sp>
      <p:graphicFrame>
        <p:nvGraphicFramePr>
          <p:cNvPr id="48" name="47 Tabla"/>
          <p:cNvGraphicFramePr>
            <a:graphicFrameLocks noGrp="1"/>
          </p:cNvGraphicFramePr>
          <p:nvPr>
            <p:extLst>
              <p:ext uri="{D42A27DB-BD31-4B8C-83A1-F6EECF244321}">
                <p14:modId xmlns:p14="http://schemas.microsoft.com/office/powerpoint/2010/main" val="3822801970"/>
              </p:ext>
            </p:extLst>
          </p:nvPr>
        </p:nvGraphicFramePr>
        <p:xfrm>
          <a:off x="1259631" y="4276328"/>
          <a:ext cx="2592289" cy="304800"/>
        </p:xfrm>
        <a:graphic>
          <a:graphicData uri="http://schemas.openxmlformats.org/drawingml/2006/table">
            <a:tbl>
              <a:tblPr firstRow="1" bandRow="1">
                <a:tableStyleId>{5C22544A-7EE6-4342-B048-85BDC9FD1C3A}</a:tableStyleId>
              </a:tblPr>
              <a:tblGrid>
                <a:gridCol w="370327"/>
                <a:gridCol w="370327"/>
                <a:gridCol w="370327"/>
                <a:gridCol w="370327"/>
                <a:gridCol w="370327"/>
                <a:gridCol w="370327"/>
                <a:gridCol w="370327"/>
              </a:tblGrid>
              <a:tr h="298832">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0" name="49 Tabla"/>
          <p:cNvGraphicFramePr>
            <a:graphicFrameLocks noGrp="1"/>
          </p:cNvGraphicFramePr>
          <p:nvPr>
            <p:extLst>
              <p:ext uri="{D42A27DB-BD31-4B8C-83A1-F6EECF244321}">
                <p14:modId xmlns:p14="http://schemas.microsoft.com/office/powerpoint/2010/main" val="3801819610"/>
              </p:ext>
            </p:extLst>
          </p:nvPr>
        </p:nvGraphicFramePr>
        <p:xfrm>
          <a:off x="1259631" y="3844280"/>
          <a:ext cx="2592289" cy="304800"/>
        </p:xfrm>
        <a:graphic>
          <a:graphicData uri="http://schemas.openxmlformats.org/drawingml/2006/table">
            <a:tbl>
              <a:tblPr firstRow="1" bandRow="1">
                <a:tableStyleId>{5C22544A-7EE6-4342-B048-85BDC9FD1C3A}</a:tableStyleId>
              </a:tblPr>
              <a:tblGrid>
                <a:gridCol w="370327"/>
                <a:gridCol w="370327"/>
                <a:gridCol w="370327"/>
                <a:gridCol w="370327"/>
                <a:gridCol w="370327"/>
                <a:gridCol w="370327"/>
                <a:gridCol w="370327"/>
              </a:tblGrid>
              <a:tr h="298832">
                <a:tc>
                  <a:txBody>
                    <a:bodyPr/>
                    <a:lstStyle/>
                    <a:p>
                      <a:r>
                        <a:rPr lang="es-ES" sz="1400" b="0" dirty="0" smtClean="0">
                          <a:solidFill>
                            <a:schemeClr val="tx1"/>
                          </a:solidFill>
                        </a:rPr>
                        <a:t>T</a:t>
                      </a:r>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smtClean="0">
                          <a:solidFill>
                            <a:schemeClr val="tx1"/>
                          </a:solidFill>
                        </a:rPr>
                        <a:t>h</a:t>
                      </a:r>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smtClean="0">
                          <a:solidFill>
                            <a:schemeClr val="tx1"/>
                          </a:solidFill>
                        </a:rPr>
                        <a:t>e</a:t>
                      </a:r>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smtClean="0">
                          <a:solidFill>
                            <a:schemeClr val="tx1"/>
                          </a:solidFill>
                        </a:rPr>
                        <a:t>w</a:t>
                      </a:r>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smtClean="0">
                          <a:solidFill>
                            <a:schemeClr val="tx1"/>
                          </a:solidFill>
                        </a:rPr>
                        <a:t>o</a:t>
                      </a: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smtClean="0">
                          <a:solidFill>
                            <a:schemeClr val="tx1"/>
                          </a:solidFill>
                        </a:rPr>
                        <a:t>r</a:t>
                      </a: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5" name="54 Tabla"/>
          <p:cNvGraphicFramePr>
            <a:graphicFrameLocks noGrp="1"/>
          </p:cNvGraphicFramePr>
          <p:nvPr>
            <p:extLst>
              <p:ext uri="{D42A27DB-BD31-4B8C-83A1-F6EECF244321}">
                <p14:modId xmlns:p14="http://schemas.microsoft.com/office/powerpoint/2010/main" val="3162893145"/>
              </p:ext>
            </p:extLst>
          </p:nvPr>
        </p:nvGraphicFramePr>
        <p:xfrm>
          <a:off x="1259631" y="3401882"/>
          <a:ext cx="2592289" cy="315149"/>
        </p:xfrm>
        <a:graphic>
          <a:graphicData uri="http://schemas.openxmlformats.org/drawingml/2006/table">
            <a:tbl>
              <a:tblPr firstRow="1" bandRow="1">
                <a:tableStyleId>{5C22544A-7EE6-4342-B048-85BDC9FD1C3A}</a:tableStyleId>
              </a:tblPr>
              <a:tblGrid>
                <a:gridCol w="370327"/>
                <a:gridCol w="370327"/>
                <a:gridCol w="370327"/>
                <a:gridCol w="370327"/>
                <a:gridCol w="370327"/>
                <a:gridCol w="370327"/>
                <a:gridCol w="370327"/>
              </a:tblGrid>
              <a:tr h="315149">
                <a:tc>
                  <a:txBody>
                    <a:bodyPr/>
                    <a:lstStyle/>
                    <a:p>
                      <a:r>
                        <a:rPr lang="es-ES" sz="1400" b="0" dirty="0" smtClean="0">
                          <a:solidFill>
                            <a:schemeClr val="tx1"/>
                          </a:solidFill>
                        </a:rPr>
                        <a:t>S</a:t>
                      </a:r>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smtClean="0">
                          <a:solidFill>
                            <a:schemeClr val="tx1"/>
                          </a:solidFill>
                        </a:rPr>
                        <a:t>u</a:t>
                      </a:r>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smtClean="0">
                          <a:solidFill>
                            <a:schemeClr val="tx1"/>
                          </a:solidFill>
                        </a:rPr>
                        <a:t>n</a:t>
                      </a:r>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smtClean="0">
                          <a:solidFill>
                            <a:schemeClr val="tx1"/>
                          </a:solidFill>
                        </a:rPr>
                        <a:t>s</a:t>
                      </a:r>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smtClean="0">
                          <a:solidFill>
                            <a:schemeClr val="tx1"/>
                          </a:solidFill>
                        </a:rPr>
                        <a:t>e</a:t>
                      </a:r>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smtClean="0">
                          <a:solidFill>
                            <a:schemeClr val="tx1"/>
                          </a:solidFill>
                        </a:rPr>
                        <a:t>t</a:t>
                      </a: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smtClean="0">
                          <a:solidFill>
                            <a:schemeClr val="tx1"/>
                          </a:solidFill>
                        </a:rPr>
                        <a:t>\0</a:t>
                      </a: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6" name="55 Tabla"/>
          <p:cNvGraphicFramePr>
            <a:graphicFrameLocks noGrp="1"/>
          </p:cNvGraphicFramePr>
          <p:nvPr>
            <p:extLst>
              <p:ext uri="{D42A27DB-BD31-4B8C-83A1-F6EECF244321}">
                <p14:modId xmlns:p14="http://schemas.microsoft.com/office/powerpoint/2010/main" val="1739494313"/>
              </p:ext>
            </p:extLst>
          </p:nvPr>
        </p:nvGraphicFramePr>
        <p:xfrm>
          <a:off x="6156175" y="4653136"/>
          <a:ext cx="2592289" cy="304800"/>
        </p:xfrm>
        <a:graphic>
          <a:graphicData uri="http://schemas.openxmlformats.org/drawingml/2006/table">
            <a:tbl>
              <a:tblPr firstRow="1" bandRow="1">
                <a:tableStyleId>{5C22544A-7EE6-4342-B048-85BDC9FD1C3A}</a:tableStyleId>
              </a:tblPr>
              <a:tblGrid>
                <a:gridCol w="370327"/>
                <a:gridCol w="370327"/>
                <a:gridCol w="370327"/>
                <a:gridCol w="370327"/>
                <a:gridCol w="370327"/>
                <a:gridCol w="370327"/>
                <a:gridCol w="370327"/>
              </a:tblGrid>
              <a:tr h="298832">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7" name="56 Tabla"/>
          <p:cNvGraphicFramePr>
            <a:graphicFrameLocks noGrp="1"/>
          </p:cNvGraphicFramePr>
          <p:nvPr>
            <p:extLst>
              <p:ext uri="{D42A27DB-BD31-4B8C-83A1-F6EECF244321}">
                <p14:modId xmlns:p14="http://schemas.microsoft.com/office/powerpoint/2010/main" val="2289273549"/>
              </p:ext>
            </p:extLst>
          </p:nvPr>
        </p:nvGraphicFramePr>
        <p:xfrm>
          <a:off x="6156176" y="4221088"/>
          <a:ext cx="2592289" cy="304800"/>
        </p:xfrm>
        <a:graphic>
          <a:graphicData uri="http://schemas.openxmlformats.org/drawingml/2006/table">
            <a:tbl>
              <a:tblPr firstRow="1" bandRow="1">
                <a:tableStyleId>{5C22544A-7EE6-4342-B048-85BDC9FD1C3A}</a:tableStyleId>
              </a:tblPr>
              <a:tblGrid>
                <a:gridCol w="370327"/>
                <a:gridCol w="370327"/>
                <a:gridCol w="370327"/>
                <a:gridCol w="370327"/>
                <a:gridCol w="370327"/>
                <a:gridCol w="370327"/>
                <a:gridCol w="370327"/>
              </a:tblGrid>
              <a:tr h="298832">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0" name="59 Tabla"/>
          <p:cNvGraphicFramePr>
            <a:graphicFrameLocks noGrp="1"/>
          </p:cNvGraphicFramePr>
          <p:nvPr>
            <p:extLst>
              <p:ext uri="{D42A27DB-BD31-4B8C-83A1-F6EECF244321}">
                <p14:modId xmlns:p14="http://schemas.microsoft.com/office/powerpoint/2010/main" val="1884455408"/>
              </p:ext>
            </p:extLst>
          </p:nvPr>
        </p:nvGraphicFramePr>
        <p:xfrm>
          <a:off x="6156175" y="3789040"/>
          <a:ext cx="2592289" cy="304800"/>
        </p:xfrm>
        <a:graphic>
          <a:graphicData uri="http://schemas.openxmlformats.org/drawingml/2006/table">
            <a:tbl>
              <a:tblPr firstRow="1" bandRow="1">
                <a:tableStyleId>{5C22544A-7EE6-4342-B048-85BDC9FD1C3A}</a:tableStyleId>
              </a:tblPr>
              <a:tblGrid>
                <a:gridCol w="370327"/>
                <a:gridCol w="370327"/>
                <a:gridCol w="370327"/>
                <a:gridCol w="370327"/>
                <a:gridCol w="370327"/>
                <a:gridCol w="370327"/>
                <a:gridCol w="370327"/>
              </a:tblGrid>
              <a:tr h="298832">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1" name="60 Tabla"/>
          <p:cNvGraphicFramePr>
            <a:graphicFrameLocks noGrp="1"/>
          </p:cNvGraphicFramePr>
          <p:nvPr>
            <p:extLst>
              <p:ext uri="{D42A27DB-BD31-4B8C-83A1-F6EECF244321}">
                <p14:modId xmlns:p14="http://schemas.microsoft.com/office/powerpoint/2010/main" val="1336889374"/>
              </p:ext>
            </p:extLst>
          </p:nvPr>
        </p:nvGraphicFramePr>
        <p:xfrm>
          <a:off x="1259631" y="4725144"/>
          <a:ext cx="2592289" cy="304800"/>
        </p:xfrm>
        <a:graphic>
          <a:graphicData uri="http://schemas.openxmlformats.org/drawingml/2006/table">
            <a:tbl>
              <a:tblPr firstRow="1" bandRow="1">
                <a:tableStyleId>{5C22544A-7EE6-4342-B048-85BDC9FD1C3A}</a:tableStyleId>
              </a:tblPr>
              <a:tblGrid>
                <a:gridCol w="370327"/>
                <a:gridCol w="370327"/>
                <a:gridCol w="370327"/>
                <a:gridCol w="370327"/>
                <a:gridCol w="370327"/>
                <a:gridCol w="370327"/>
                <a:gridCol w="370327"/>
              </a:tblGrid>
              <a:tr h="298832">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2" name="TextBox 15"/>
          <p:cNvSpPr txBox="1"/>
          <p:nvPr/>
        </p:nvSpPr>
        <p:spPr>
          <a:xfrm>
            <a:off x="144016" y="2420888"/>
            <a:ext cx="899591" cy="461665"/>
          </a:xfrm>
          <a:prstGeom prst="rect">
            <a:avLst/>
          </a:prstGeom>
          <a:noFill/>
        </p:spPr>
        <p:txBody>
          <a:bodyPr wrap="square" rtlCol="0">
            <a:spAutoFit/>
          </a:bodyPr>
          <a:lstStyle/>
          <a:p>
            <a:r>
              <a:rPr lang="fi-FI" sz="1200" dirty="0" smtClean="0">
                <a:latin typeface="Times New Roman" panose="02020603050405020304" pitchFamily="18" charset="0"/>
                <a:cs typeface="Times New Roman" panose="02020603050405020304" pitchFamily="18" charset="0"/>
              </a:rPr>
              <a:t>Arrays of </a:t>
            </a:r>
            <a:endParaRPr lang="fi-FI" sz="1200" dirty="0" smtClean="0">
              <a:latin typeface="Times New Roman" panose="02020603050405020304" pitchFamily="18" charset="0"/>
              <a:cs typeface="Times New Roman" panose="02020603050405020304" pitchFamily="18" charset="0"/>
            </a:endParaRPr>
          </a:p>
          <a:p>
            <a:r>
              <a:rPr lang="fi-FI" sz="1200" dirty="0" smtClean="0">
                <a:latin typeface="Times New Roman" panose="02020603050405020304" pitchFamily="18" charset="0"/>
                <a:cs typeface="Times New Roman" panose="02020603050405020304" pitchFamily="18" charset="0"/>
              </a:rPr>
              <a:t>pointers</a:t>
            </a:r>
            <a:endParaRPr lang="fi-FI" sz="1100" b="1" dirty="0">
              <a:latin typeface="Courier New" panose="02070309020205020404" pitchFamily="49" charset="0"/>
              <a:cs typeface="Courier New" panose="02070309020205020404" pitchFamily="49" charset="0"/>
            </a:endParaRPr>
          </a:p>
        </p:txBody>
      </p:sp>
      <p:cxnSp>
        <p:nvCxnSpPr>
          <p:cNvPr id="63" name="Straight Connector 19"/>
          <p:cNvCxnSpPr/>
          <p:nvPr/>
        </p:nvCxnSpPr>
        <p:spPr>
          <a:xfrm flipH="1" flipV="1">
            <a:off x="471844" y="2882553"/>
            <a:ext cx="13956" cy="362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64 Conector recto de flecha"/>
          <p:cNvCxnSpPr>
            <a:endCxn id="60" idx="1"/>
          </p:cNvCxnSpPr>
          <p:nvPr/>
        </p:nvCxnSpPr>
        <p:spPr>
          <a:xfrm>
            <a:off x="5463269" y="3941440"/>
            <a:ext cx="69290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19"/>
          <p:cNvCxnSpPr/>
          <p:nvPr/>
        </p:nvCxnSpPr>
        <p:spPr>
          <a:xfrm>
            <a:off x="5463269" y="357301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70 Conector recto de flecha"/>
          <p:cNvCxnSpPr/>
          <p:nvPr/>
        </p:nvCxnSpPr>
        <p:spPr>
          <a:xfrm>
            <a:off x="5284185" y="4365104"/>
            <a:ext cx="84481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71 Conector recto de flecha"/>
          <p:cNvCxnSpPr/>
          <p:nvPr/>
        </p:nvCxnSpPr>
        <p:spPr>
          <a:xfrm>
            <a:off x="5076056" y="4797152"/>
            <a:ext cx="10801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p:nvPr/>
        </p:nvCxnSpPr>
        <p:spPr>
          <a:xfrm>
            <a:off x="4860032" y="5229200"/>
            <a:ext cx="129614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73 Conector recto de flecha"/>
          <p:cNvCxnSpPr/>
          <p:nvPr/>
        </p:nvCxnSpPr>
        <p:spPr>
          <a:xfrm>
            <a:off x="4644008" y="5661248"/>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19"/>
          <p:cNvCxnSpPr/>
          <p:nvPr/>
        </p:nvCxnSpPr>
        <p:spPr>
          <a:xfrm>
            <a:off x="5076056" y="3573016"/>
            <a:ext cx="0" cy="1224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19"/>
          <p:cNvCxnSpPr/>
          <p:nvPr/>
        </p:nvCxnSpPr>
        <p:spPr>
          <a:xfrm>
            <a:off x="4860032" y="3573016"/>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19"/>
          <p:cNvCxnSpPr/>
          <p:nvPr/>
        </p:nvCxnSpPr>
        <p:spPr>
          <a:xfrm>
            <a:off x="4644008" y="3573016"/>
            <a:ext cx="0" cy="2088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19"/>
          <p:cNvCxnSpPr/>
          <p:nvPr/>
        </p:nvCxnSpPr>
        <p:spPr>
          <a:xfrm>
            <a:off x="5284185" y="3573016"/>
            <a:ext cx="0" cy="792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3" name="82 Tabla"/>
          <p:cNvGraphicFramePr>
            <a:graphicFrameLocks noGrp="1"/>
          </p:cNvGraphicFramePr>
          <p:nvPr>
            <p:extLst>
              <p:ext uri="{D42A27DB-BD31-4B8C-83A1-F6EECF244321}">
                <p14:modId xmlns:p14="http://schemas.microsoft.com/office/powerpoint/2010/main" val="465368787"/>
              </p:ext>
            </p:extLst>
          </p:nvPr>
        </p:nvGraphicFramePr>
        <p:xfrm>
          <a:off x="6156176" y="5068416"/>
          <a:ext cx="2592289" cy="304800"/>
        </p:xfrm>
        <a:graphic>
          <a:graphicData uri="http://schemas.openxmlformats.org/drawingml/2006/table">
            <a:tbl>
              <a:tblPr firstRow="1" bandRow="1">
                <a:tableStyleId>{5C22544A-7EE6-4342-B048-85BDC9FD1C3A}</a:tableStyleId>
              </a:tblPr>
              <a:tblGrid>
                <a:gridCol w="370327"/>
                <a:gridCol w="370327"/>
                <a:gridCol w="370327"/>
                <a:gridCol w="370327"/>
                <a:gridCol w="370327"/>
                <a:gridCol w="370327"/>
                <a:gridCol w="370327"/>
              </a:tblGrid>
              <a:tr h="298832">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4" name="83 Tabla"/>
          <p:cNvGraphicFramePr>
            <a:graphicFrameLocks noGrp="1"/>
          </p:cNvGraphicFramePr>
          <p:nvPr>
            <p:extLst>
              <p:ext uri="{D42A27DB-BD31-4B8C-83A1-F6EECF244321}">
                <p14:modId xmlns:p14="http://schemas.microsoft.com/office/powerpoint/2010/main" val="475366875"/>
              </p:ext>
            </p:extLst>
          </p:nvPr>
        </p:nvGraphicFramePr>
        <p:xfrm>
          <a:off x="6156176" y="5500464"/>
          <a:ext cx="2592289" cy="304800"/>
        </p:xfrm>
        <a:graphic>
          <a:graphicData uri="http://schemas.openxmlformats.org/drawingml/2006/table">
            <a:tbl>
              <a:tblPr firstRow="1" bandRow="1">
                <a:tableStyleId>{5C22544A-7EE6-4342-B048-85BDC9FD1C3A}</a:tableStyleId>
              </a:tblPr>
              <a:tblGrid>
                <a:gridCol w="370327"/>
                <a:gridCol w="370327"/>
                <a:gridCol w="370327"/>
                <a:gridCol w="370327"/>
                <a:gridCol w="370327"/>
                <a:gridCol w="370327"/>
                <a:gridCol w="370327"/>
              </a:tblGrid>
              <a:tr h="298832">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92" name="91 Conector recto de flecha"/>
          <p:cNvCxnSpPr/>
          <p:nvPr/>
        </p:nvCxnSpPr>
        <p:spPr>
          <a:xfrm>
            <a:off x="683568" y="3580631"/>
            <a:ext cx="5311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94 Conector recto de flecha"/>
          <p:cNvCxnSpPr/>
          <p:nvPr/>
        </p:nvCxnSpPr>
        <p:spPr>
          <a:xfrm>
            <a:off x="683568" y="4005064"/>
            <a:ext cx="5311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p:nvPr/>
        </p:nvCxnSpPr>
        <p:spPr>
          <a:xfrm>
            <a:off x="683568" y="4437112"/>
            <a:ext cx="5311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96 Conector recto de flecha"/>
          <p:cNvCxnSpPr/>
          <p:nvPr/>
        </p:nvCxnSpPr>
        <p:spPr>
          <a:xfrm>
            <a:off x="722775" y="4869160"/>
            <a:ext cx="5311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TextBox 28"/>
          <p:cNvSpPr txBox="1"/>
          <p:nvPr/>
        </p:nvSpPr>
        <p:spPr>
          <a:xfrm>
            <a:off x="5580112" y="3327971"/>
            <a:ext cx="386544" cy="276999"/>
          </a:xfrm>
          <a:prstGeom prst="rect">
            <a:avLst/>
          </a:prstGeom>
          <a:noFill/>
        </p:spPr>
        <p:txBody>
          <a:bodyPr wrap="square" rtlCol="0">
            <a:spAutoFit/>
          </a:bodyPr>
          <a:lstStyle/>
          <a:p>
            <a:r>
              <a:rPr lang="fi-FI" sz="1200" dirty="0" smtClean="0"/>
              <a:t>. . .</a:t>
            </a:r>
            <a:endParaRPr lang="fi-FI" sz="1200" dirty="0"/>
          </a:p>
        </p:txBody>
      </p:sp>
      <p:sp>
        <p:nvSpPr>
          <p:cNvPr id="99" name="TextBox 28"/>
          <p:cNvSpPr txBox="1"/>
          <p:nvPr/>
        </p:nvSpPr>
        <p:spPr>
          <a:xfrm>
            <a:off x="8757456" y="5522748"/>
            <a:ext cx="386544" cy="276999"/>
          </a:xfrm>
          <a:prstGeom prst="rect">
            <a:avLst/>
          </a:prstGeom>
          <a:noFill/>
        </p:spPr>
        <p:txBody>
          <a:bodyPr wrap="square" rtlCol="0">
            <a:spAutoFit/>
          </a:bodyPr>
          <a:lstStyle/>
          <a:p>
            <a:r>
              <a:rPr lang="fi-FI" sz="1200" dirty="0" smtClean="0"/>
              <a:t>. . .</a:t>
            </a:r>
            <a:endParaRPr lang="fi-FI" sz="1200" dirty="0"/>
          </a:p>
        </p:txBody>
      </p:sp>
      <p:sp>
        <p:nvSpPr>
          <p:cNvPr id="100" name="TextBox 28"/>
          <p:cNvSpPr txBox="1"/>
          <p:nvPr/>
        </p:nvSpPr>
        <p:spPr>
          <a:xfrm>
            <a:off x="8757456" y="5090700"/>
            <a:ext cx="386544" cy="276999"/>
          </a:xfrm>
          <a:prstGeom prst="rect">
            <a:avLst/>
          </a:prstGeom>
          <a:noFill/>
        </p:spPr>
        <p:txBody>
          <a:bodyPr wrap="square" rtlCol="0">
            <a:spAutoFit/>
          </a:bodyPr>
          <a:lstStyle/>
          <a:p>
            <a:r>
              <a:rPr lang="fi-FI" sz="1200" dirty="0" smtClean="0"/>
              <a:t>. . .</a:t>
            </a:r>
            <a:endParaRPr lang="fi-FI" sz="1200" dirty="0"/>
          </a:p>
        </p:txBody>
      </p:sp>
      <p:sp>
        <p:nvSpPr>
          <p:cNvPr id="101" name="TextBox 28"/>
          <p:cNvSpPr txBox="1"/>
          <p:nvPr/>
        </p:nvSpPr>
        <p:spPr>
          <a:xfrm>
            <a:off x="8757456" y="4658652"/>
            <a:ext cx="386544" cy="276999"/>
          </a:xfrm>
          <a:prstGeom prst="rect">
            <a:avLst/>
          </a:prstGeom>
          <a:noFill/>
        </p:spPr>
        <p:txBody>
          <a:bodyPr wrap="square" rtlCol="0">
            <a:spAutoFit/>
          </a:bodyPr>
          <a:lstStyle/>
          <a:p>
            <a:r>
              <a:rPr lang="fi-FI" sz="1200" dirty="0" smtClean="0"/>
              <a:t>. . .</a:t>
            </a:r>
            <a:endParaRPr lang="fi-FI" sz="1200" dirty="0"/>
          </a:p>
        </p:txBody>
      </p:sp>
      <p:sp>
        <p:nvSpPr>
          <p:cNvPr id="102" name="TextBox 28"/>
          <p:cNvSpPr txBox="1"/>
          <p:nvPr/>
        </p:nvSpPr>
        <p:spPr>
          <a:xfrm>
            <a:off x="8757456" y="4226604"/>
            <a:ext cx="386544" cy="276999"/>
          </a:xfrm>
          <a:prstGeom prst="rect">
            <a:avLst/>
          </a:prstGeom>
          <a:noFill/>
        </p:spPr>
        <p:txBody>
          <a:bodyPr wrap="square" rtlCol="0">
            <a:spAutoFit/>
          </a:bodyPr>
          <a:lstStyle/>
          <a:p>
            <a:r>
              <a:rPr lang="fi-FI" sz="1200" dirty="0" smtClean="0"/>
              <a:t>. . .</a:t>
            </a:r>
            <a:endParaRPr lang="fi-FI" sz="1200" dirty="0"/>
          </a:p>
        </p:txBody>
      </p:sp>
      <p:sp>
        <p:nvSpPr>
          <p:cNvPr id="103" name="TextBox 28"/>
          <p:cNvSpPr txBox="1"/>
          <p:nvPr/>
        </p:nvSpPr>
        <p:spPr>
          <a:xfrm>
            <a:off x="8757456" y="3830560"/>
            <a:ext cx="386544" cy="276999"/>
          </a:xfrm>
          <a:prstGeom prst="rect">
            <a:avLst/>
          </a:prstGeom>
          <a:noFill/>
        </p:spPr>
        <p:txBody>
          <a:bodyPr wrap="square" rtlCol="0">
            <a:spAutoFit/>
          </a:bodyPr>
          <a:lstStyle/>
          <a:p>
            <a:r>
              <a:rPr lang="fi-FI" sz="1200" dirty="0" smtClean="0"/>
              <a:t>. . .</a:t>
            </a:r>
            <a:endParaRPr lang="fi-FI" sz="1200" dirty="0"/>
          </a:p>
        </p:txBody>
      </p:sp>
      <p:sp>
        <p:nvSpPr>
          <p:cNvPr id="104" name="TextBox 28"/>
          <p:cNvSpPr txBox="1"/>
          <p:nvPr/>
        </p:nvSpPr>
        <p:spPr>
          <a:xfrm>
            <a:off x="3851920" y="4736177"/>
            <a:ext cx="386544" cy="276999"/>
          </a:xfrm>
          <a:prstGeom prst="rect">
            <a:avLst/>
          </a:prstGeom>
          <a:noFill/>
        </p:spPr>
        <p:txBody>
          <a:bodyPr wrap="square" rtlCol="0">
            <a:spAutoFit/>
          </a:bodyPr>
          <a:lstStyle/>
          <a:p>
            <a:r>
              <a:rPr lang="fi-FI" sz="1200" dirty="0" smtClean="0"/>
              <a:t>. . .</a:t>
            </a:r>
            <a:endParaRPr lang="fi-FI" sz="1200" dirty="0"/>
          </a:p>
        </p:txBody>
      </p:sp>
      <p:sp>
        <p:nvSpPr>
          <p:cNvPr id="105" name="TextBox 28"/>
          <p:cNvSpPr txBox="1"/>
          <p:nvPr/>
        </p:nvSpPr>
        <p:spPr>
          <a:xfrm>
            <a:off x="3851920" y="3866564"/>
            <a:ext cx="386544" cy="276999"/>
          </a:xfrm>
          <a:prstGeom prst="rect">
            <a:avLst/>
          </a:prstGeom>
          <a:noFill/>
        </p:spPr>
        <p:txBody>
          <a:bodyPr wrap="square" rtlCol="0">
            <a:spAutoFit/>
          </a:bodyPr>
          <a:lstStyle/>
          <a:p>
            <a:r>
              <a:rPr lang="fi-FI" sz="1200" dirty="0" smtClean="0"/>
              <a:t>. . .</a:t>
            </a:r>
            <a:endParaRPr lang="fi-FI" sz="1200" dirty="0"/>
          </a:p>
        </p:txBody>
      </p:sp>
      <p:sp>
        <p:nvSpPr>
          <p:cNvPr id="106" name="TextBox 28"/>
          <p:cNvSpPr txBox="1"/>
          <p:nvPr/>
        </p:nvSpPr>
        <p:spPr>
          <a:xfrm>
            <a:off x="3846562" y="4298612"/>
            <a:ext cx="386544" cy="276999"/>
          </a:xfrm>
          <a:prstGeom prst="rect">
            <a:avLst/>
          </a:prstGeom>
          <a:noFill/>
        </p:spPr>
        <p:txBody>
          <a:bodyPr wrap="square" rtlCol="0">
            <a:spAutoFit/>
          </a:bodyPr>
          <a:lstStyle/>
          <a:p>
            <a:r>
              <a:rPr lang="fi-FI" sz="1200" dirty="0" smtClean="0"/>
              <a:t>. . .</a:t>
            </a:r>
            <a:endParaRPr lang="fi-FI" sz="1200" dirty="0"/>
          </a:p>
        </p:txBody>
      </p:sp>
      <p:sp>
        <p:nvSpPr>
          <p:cNvPr id="108" name="TextBox 28"/>
          <p:cNvSpPr txBox="1"/>
          <p:nvPr/>
        </p:nvSpPr>
        <p:spPr>
          <a:xfrm>
            <a:off x="539552" y="5086925"/>
            <a:ext cx="331304" cy="646331"/>
          </a:xfrm>
          <a:prstGeom prst="rect">
            <a:avLst/>
          </a:prstGeom>
          <a:noFill/>
        </p:spPr>
        <p:txBody>
          <a:bodyPr wrap="square" rtlCol="0">
            <a:spAutoFit/>
          </a:bodyPr>
          <a:lstStyle/>
          <a:p>
            <a:r>
              <a:rPr lang="fi-FI" sz="1200" dirty="0" smtClean="0"/>
              <a:t> .</a:t>
            </a:r>
          </a:p>
          <a:p>
            <a:r>
              <a:rPr lang="fi-FI" sz="1200" dirty="0" smtClean="0"/>
              <a:t> .</a:t>
            </a:r>
          </a:p>
          <a:p>
            <a:r>
              <a:rPr lang="fi-FI" sz="1200" dirty="0" smtClean="0"/>
              <a:t> </a:t>
            </a:r>
            <a:r>
              <a:rPr lang="fi-FI" sz="1200" dirty="0" smtClean="0"/>
              <a:t>.</a:t>
            </a:r>
            <a:endParaRPr lang="fi-FI" sz="1200" dirty="0"/>
          </a:p>
        </p:txBody>
      </p:sp>
      <p:sp>
        <p:nvSpPr>
          <p:cNvPr id="109" name="TextBox 15"/>
          <p:cNvSpPr txBox="1"/>
          <p:nvPr/>
        </p:nvSpPr>
        <p:spPr>
          <a:xfrm>
            <a:off x="2318220" y="2978035"/>
            <a:ext cx="1281768" cy="276999"/>
          </a:xfrm>
          <a:prstGeom prst="rect">
            <a:avLst/>
          </a:prstGeom>
          <a:noFill/>
        </p:spPr>
        <p:txBody>
          <a:bodyPr wrap="square" rtlCol="0">
            <a:spAutoFit/>
          </a:bodyPr>
          <a:lstStyle/>
          <a:p>
            <a:r>
              <a:rPr lang="fi-FI" sz="1200" dirty="0" smtClean="0">
                <a:latin typeface="Times New Roman" panose="02020603050405020304" pitchFamily="18" charset="0"/>
                <a:cs typeface="Times New Roman" panose="02020603050405020304" pitchFamily="18" charset="0"/>
              </a:rPr>
              <a:t>pDisc[i</a:t>
            </a:r>
            <a:r>
              <a:rPr lang="fi-FI" sz="1200" dirty="0" smtClean="0">
                <a:latin typeface="Times New Roman" panose="02020603050405020304" pitchFamily="18" charset="0"/>
                <a:cs typeface="Times New Roman" panose="02020603050405020304" pitchFamily="18" charset="0"/>
              </a:rPr>
              <a:t>].</a:t>
            </a:r>
            <a:r>
              <a:rPr lang="fi-FI" sz="1200" dirty="0" smtClean="0">
                <a:latin typeface="Times New Roman" panose="02020603050405020304" pitchFamily="18" charset="0"/>
                <a:cs typeface="Times New Roman" panose="02020603050405020304" pitchFamily="18" charset="0"/>
              </a:rPr>
              <a:t>ppSongs</a:t>
            </a:r>
            <a:endParaRPr lang="fi-FI" sz="1200" dirty="0" smtClean="0">
              <a:latin typeface="Times New Roman" panose="02020603050405020304" pitchFamily="18" charset="0"/>
              <a:cs typeface="Times New Roman" panose="02020603050405020304" pitchFamily="18" charset="0"/>
            </a:endParaRPr>
          </a:p>
        </p:txBody>
      </p:sp>
      <p:cxnSp>
        <p:nvCxnSpPr>
          <p:cNvPr id="110" name="Straight Connector 19"/>
          <p:cNvCxnSpPr>
            <a:stCxn id="109" idx="1"/>
          </p:cNvCxnSpPr>
          <p:nvPr/>
        </p:nvCxnSpPr>
        <p:spPr>
          <a:xfrm flipH="1" flipV="1">
            <a:off x="1403648" y="3072759"/>
            <a:ext cx="914572" cy="43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9"/>
          <p:cNvCxnSpPr/>
          <p:nvPr/>
        </p:nvCxnSpPr>
        <p:spPr>
          <a:xfrm flipH="1">
            <a:off x="3500490" y="3018827"/>
            <a:ext cx="927494" cy="85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9"/>
          <p:cNvCxnSpPr/>
          <p:nvPr/>
        </p:nvCxnSpPr>
        <p:spPr>
          <a:xfrm flipH="1" flipV="1">
            <a:off x="1043607" y="4935651"/>
            <a:ext cx="1100477" cy="856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9"/>
          <p:cNvCxnSpPr/>
          <p:nvPr/>
        </p:nvCxnSpPr>
        <p:spPr>
          <a:xfrm flipH="1">
            <a:off x="3576087" y="5661248"/>
            <a:ext cx="1004297" cy="142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TextBox 15"/>
          <p:cNvSpPr txBox="1"/>
          <p:nvPr/>
        </p:nvSpPr>
        <p:spPr>
          <a:xfrm>
            <a:off x="323528" y="5960313"/>
            <a:ext cx="1533796" cy="276999"/>
          </a:xfrm>
          <a:prstGeom prst="rect">
            <a:avLst/>
          </a:prstGeom>
          <a:noFill/>
        </p:spPr>
        <p:txBody>
          <a:bodyPr wrap="square" rtlCol="0">
            <a:spAutoFit/>
          </a:bodyPr>
          <a:lstStyle/>
          <a:p>
            <a:r>
              <a:rPr lang="fi-FI" sz="1200" dirty="0" smtClean="0">
                <a:latin typeface="Times New Roman" panose="02020603050405020304" pitchFamily="18" charset="0"/>
                <a:cs typeface="Times New Roman" panose="02020603050405020304" pitchFamily="18" charset="0"/>
              </a:rPr>
              <a:t>pDisc[i].</a:t>
            </a:r>
            <a:r>
              <a:rPr lang="fi-FI" sz="1200" dirty="0" smtClean="0">
                <a:latin typeface="Times New Roman" panose="02020603050405020304" pitchFamily="18" charset="0"/>
                <a:cs typeface="Times New Roman" panose="02020603050405020304" pitchFamily="18" charset="0"/>
              </a:rPr>
              <a:t>numSongs</a:t>
            </a:r>
            <a:endParaRPr lang="fi-FI" sz="1200" dirty="0" smtClean="0">
              <a:latin typeface="Times New Roman" panose="02020603050405020304" pitchFamily="18" charset="0"/>
              <a:cs typeface="Times New Roman" panose="02020603050405020304" pitchFamily="18" charset="0"/>
            </a:endParaRPr>
          </a:p>
        </p:txBody>
      </p:sp>
      <p:sp>
        <p:nvSpPr>
          <p:cNvPr id="121" name="120 Abrir llave"/>
          <p:cNvSpPr/>
          <p:nvPr/>
        </p:nvSpPr>
        <p:spPr>
          <a:xfrm>
            <a:off x="323528" y="3429000"/>
            <a:ext cx="134888" cy="2204789"/>
          </a:xfrm>
          <a:prstGeom prst="leftBrace">
            <a:avLst>
              <a:gd name="adj1" fmla="val 54087"/>
              <a:gd name="adj2" fmla="val 48836"/>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22" name="Straight Connector 19"/>
          <p:cNvCxnSpPr/>
          <p:nvPr/>
        </p:nvCxnSpPr>
        <p:spPr>
          <a:xfrm flipV="1">
            <a:off x="107504" y="4509120"/>
            <a:ext cx="0" cy="1633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9"/>
          <p:cNvCxnSpPr/>
          <p:nvPr/>
        </p:nvCxnSpPr>
        <p:spPr>
          <a:xfrm>
            <a:off x="107504" y="6142787"/>
            <a:ext cx="1795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9"/>
          <p:cNvCxnSpPr/>
          <p:nvPr/>
        </p:nvCxnSpPr>
        <p:spPr>
          <a:xfrm>
            <a:off x="116904" y="4509120"/>
            <a:ext cx="1795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269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197</Words>
  <Application>Microsoft Office PowerPoint</Application>
  <PresentationFormat>Presentación en pantalla (4:3)</PresentationFormat>
  <Paragraphs>67</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Concha</dc:creator>
  <cp:lastModifiedBy>Concha</cp:lastModifiedBy>
  <cp:revision>12</cp:revision>
  <dcterms:created xsi:type="dcterms:W3CDTF">2015-08-12T17:54:35Z</dcterms:created>
  <dcterms:modified xsi:type="dcterms:W3CDTF">2015-08-15T10:23:07Z</dcterms:modified>
</cp:coreProperties>
</file>