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82" r:id="rId3"/>
    <p:sldId id="396" r:id="rId4"/>
    <p:sldId id="398" r:id="rId5"/>
    <p:sldId id="397" r:id="rId6"/>
    <p:sldId id="402" r:id="rId7"/>
    <p:sldId id="400" r:id="rId8"/>
    <p:sldId id="401" r:id="rId9"/>
    <p:sldId id="403" r:id="rId10"/>
    <p:sldId id="404" r:id="rId11"/>
    <p:sldId id="405" r:id="rId12"/>
    <p:sldId id="406" r:id="rId1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EEF8"/>
    <a:srgbClr val="CEEAB0"/>
    <a:srgbClr val="9ED561"/>
    <a:srgbClr val="B5CFE9"/>
    <a:srgbClr val="CAE8AA"/>
    <a:srgbClr val="115185"/>
    <a:srgbClr val="49CEE9"/>
    <a:srgbClr val="8FBAED"/>
    <a:srgbClr val="A2C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053" autoAdjust="0"/>
    <p:restoredTop sz="94331" autoAdjust="0"/>
  </p:normalViewPr>
  <p:slideViewPr>
    <p:cSldViewPr>
      <p:cViewPr varScale="1">
        <p:scale>
          <a:sx n="87" d="100"/>
          <a:sy n="87" d="100"/>
        </p:scale>
        <p:origin x="9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2021-09-27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8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en-US" altLang="ko-KR" sz="5000" dirty="0" smtClean="0"/>
              <a:t>Data Structures</a:t>
            </a:r>
            <a:endParaRPr lang="ko-KR" altLang="en-US" sz="5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4427984" y="5805264"/>
            <a:ext cx="4429157" cy="785807"/>
          </a:xfrm>
        </p:spPr>
        <p:txBody>
          <a:bodyPr/>
          <a:lstStyle/>
          <a:p>
            <a:r>
              <a:rPr lang="en-US" altLang="ko-KR" sz="1800" dirty="0" smtClean="0"/>
              <a:t>Chapter 3 Programming Exercise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67544" y="3068960"/>
            <a:ext cx="816295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ko-KR" dirty="0" smtClean="0"/>
              <a:t>Lab # 03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2-help slide </a:t>
            </a:r>
            <a:r>
              <a:rPr lang="en-US" altLang="ko-KR" dirty="0" smtClean="0"/>
              <a:t>(4/6)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번 테스트</a:t>
            </a:r>
            <a:endParaRPr lang="ko-KR" altLang="en-US" dirty="0"/>
          </a:p>
        </p:txBody>
      </p:sp>
      <p:pic>
        <p:nvPicPr>
          <p:cNvPr id="4" name="그림 3" descr="LAB_03_07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t="5208" r="30469" b="39583"/>
          <a:stretch>
            <a:fillRect/>
          </a:stretch>
        </p:blipFill>
        <p:spPr bwMode="auto">
          <a:xfrm>
            <a:off x="395536" y="1124744"/>
            <a:ext cx="5172025" cy="326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 descr="LAB_03_0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t="5104" r="30547" b="39687"/>
          <a:stretch>
            <a:fillRect/>
          </a:stretch>
        </p:blipFill>
        <p:spPr bwMode="auto">
          <a:xfrm>
            <a:off x="2987824" y="3140968"/>
            <a:ext cx="5172025" cy="326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2020340"/>
            <a:ext cx="2357438" cy="1224136"/>
          </a:xfrm>
          <a:prstGeom prst="rect">
            <a:avLst/>
          </a:prstGeom>
          <a:solidFill>
            <a:srgbClr val="F6EF5C">
              <a:alpha val="5019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75856" y="2884435"/>
            <a:ext cx="1178719" cy="152399"/>
          </a:xfrm>
          <a:prstGeom prst="rect">
            <a:avLst/>
          </a:prstGeom>
          <a:solidFill>
            <a:srgbClr val="F6EF5C">
              <a:alpha val="5019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81548" y="2506729"/>
            <a:ext cx="27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BathRoom</a:t>
            </a:r>
            <a:r>
              <a:rPr lang="ko-KR" altLang="en-US" dirty="0" smtClean="0">
                <a:solidFill>
                  <a:schemeClr val="bg1"/>
                </a:solidFill>
              </a:rPr>
              <a:t>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입력받음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24744"/>
            <a:ext cx="486568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027238" y="4054248"/>
            <a:ext cx="2571750" cy="1368152"/>
          </a:xfrm>
          <a:prstGeom prst="rect">
            <a:avLst/>
          </a:prstGeom>
          <a:solidFill>
            <a:srgbClr val="F6EF5C">
              <a:alpha val="5019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80" y="5301208"/>
            <a:ext cx="5956300" cy="142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538104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2-help slides </a:t>
            </a:r>
            <a:r>
              <a:rPr lang="en-US" altLang="ko-KR" dirty="0" smtClean="0"/>
              <a:t>(5/6)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B. </a:t>
            </a:r>
            <a:r>
              <a:rPr lang="en-US" altLang="ko-KR" sz="1800" dirty="0" err="1"/>
              <a:t>HouseType</a:t>
            </a:r>
            <a:r>
              <a:rPr lang="ko-KR" altLang="en-US" sz="1800" dirty="0"/>
              <a:t>에 </a:t>
            </a:r>
            <a:r>
              <a:rPr lang="en-US" altLang="ko-KR" sz="1800" dirty="0"/>
              <a:t>relational operator &lt; </a:t>
            </a:r>
            <a:r>
              <a:rPr lang="ko-KR" altLang="en-US" sz="1800" dirty="0"/>
              <a:t>와 </a:t>
            </a:r>
            <a:r>
              <a:rPr lang="en-US" altLang="ko-KR" sz="1800" dirty="0"/>
              <a:t>==</a:t>
            </a:r>
            <a:r>
              <a:rPr lang="ko-KR" altLang="en-US" sz="1800" dirty="0"/>
              <a:t>를 </a:t>
            </a:r>
            <a:r>
              <a:rPr lang="en-US" altLang="ko-KR" sz="1800" dirty="0"/>
              <a:t>overloading</a:t>
            </a:r>
            <a:r>
              <a:rPr lang="ko-KR" altLang="en-US" sz="1800" dirty="0"/>
              <a:t>하고 </a:t>
            </a:r>
            <a:r>
              <a:rPr lang="en-US" altLang="ko-KR" sz="1800" dirty="0" err="1"/>
              <a:t>ComparedTo</a:t>
            </a:r>
            <a:r>
              <a:rPr lang="ko-KR" altLang="en-US" sz="1800" dirty="0"/>
              <a:t>함수를 이 두 연산자를 이용하여 구현하도록 수정한다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dirty="0" err="1" smtClean="0"/>
              <a:t>ItemType</a:t>
            </a:r>
            <a:r>
              <a:rPr lang="ko-KR" altLang="en-US" dirty="0"/>
              <a:t>클래스 </a:t>
            </a:r>
            <a:r>
              <a:rPr lang="ko-KR" altLang="en-US" dirty="0" err="1" smtClean="0"/>
              <a:t>맴버함수로</a:t>
            </a:r>
            <a:r>
              <a:rPr lang="ko-KR" altLang="en-US" dirty="0" smtClean="0"/>
              <a:t> 정의하</a:t>
            </a:r>
            <a:r>
              <a:rPr lang="ko-KR" altLang="en-US" dirty="0"/>
              <a:t>여</a:t>
            </a:r>
            <a:r>
              <a:rPr lang="ko-KR" altLang="en-US" dirty="0" smtClean="0"/>
              <a:t> </a:t>
            </a:r>
            <a:r>
              <a:rPr lang="en-US" altLang="ko-KR" dirty="0" err="1">
                <a:sym typeface="Wingdings" pitchFamily="2" charset="2"/>
              </a:rPr>
              <a:t>HouseType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 smtClean="0"/>
              <a:t>형 객체들에 대해서 크기 비교를 수행한다고 가정하였을 때</a:t>
            </a:r>
            <a:r>
              <a:rPr lang="en-US" altLang="ko-KR" dirty="0"/>
              <a:t> </a:t>
            </a:r>
            <a:r>
              <a:rPr lang="ko-KR" altLang="en-US" dirty="0" smtClean="0"/>
              <a:t>다음과 같이 구현할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HouseType</a:t>
            </a:r>
            <a:r>
              <a:rPr lang="en-US" altLang="ko-KR" sz="1200" dirty="0" smtClean="0"/>
              <a:t>::</a:t>
            </a:r>
            <a:r>
              <a:rPr lang="en-US" altLang="ko-KR" sz="1200" dirty="0"/>
              <a:t>Less(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HouseType</a:t>
            </a:r>
            <a:r>
              <a:rPr lang="en-US" altLang="ko-KR" sz="1200" dirty="0" smtClean="0"/>
              <a:t>&amp; </a:t>
            </a:r>
            <a:r>
              <a:rPr lang="en-US" altLang="ko-KR" sz="1200" dirty="0"/>
              <a:t>other)</a:t>
            </a:r>
          </a:p>
          <a:p>
            <a:pPr lvl="1">
              <a:buNone/>
              <a:defRPr/>
            </a:pPr>
            <a:r>
              <a:rPr lang="en-US" altLang="ko-KR" sz="1200" dirty="0"/>
              <a:t>    	</a:t>
            </a:r>
            <a:r>
              <a:rPr lang="en-US" altLang="ko-KR" sz="1200" dirty="0" smtClean="0"/>
              <a:t>   {….}</a:t>
            </a:r>
            <a:endParaRPr lang="en-US" altLang="ko-KR" sz="1200" dirty="0"/>
          </a:p>
          <a:p>
            <a:pPr lvl="2">
              <a:defRPr/>
            </a:pPr>
            <a:r>
              <a:rPr lang="ko-KR" altLang="en-US" sz="1200" dirty="0"/>
              <a:t>사용 예</a:t>
            </a:r>
            <a:r>
              <a:rPr lang="en-US" altLang="ko-KR" sz="1200" dirty="0"/>
              <a:t>:</a:t>
            </a:r>
          </a:p>
          <a:p>
            <a:pPr lvl="3">
              <a:buNone/>
              <a:defRPr/>
            </a:pPr>
            <a:r>
              <a:rPr lang="en-US" altLang="ko-KR" sz="1200" dirty="0" err="1">
                <a:sym typeface="Wingdings" pitchFamily="2" charset="2"/>
              </a:rPr>
              <a:t>ItempType</a:t>
            </a:r>
            <a:r>
              <a:rPr lang="en-US" altLang="ko-KR" sz="1200" dirty="0">
                <a:sym typeface="Wingdings" pitchFamily="2" charset="2"/>
              </a:rPr>
              <a:t> a, b;</a:t>
            </a:r>
          </a:p>
          <a:p>
            <a:pPr lvl="3">
              <a:buNone/>
              <a:defRPr/>
            </a:pPr>
            <a:r>
              <a:rPr lang="en-US" altLang="ko-KR" sz="1200" dirty="0">
                <a:solidFill>
                  <a:srgbClr val="FF0000"/>
                </a:solidFill>
                <a:sym typeface="Wingdings" pitchFamily="2" charset="2"/>
              </a:rPr>
              <a:t>if( </a:t>
            </a:r>
            <a:r>
              <a:rPr lang="en-US" altLang="ko-KR" sz="1200" dirty="0" err="1">
                <a:solidFill>
                  <a:srgbClr val="FF0000"/>
                </a:solidFill>
                <a:sym typeface="Wingdings" pitchFamily="2" charset="2"/>
              </a:rPr>
              <a:t>a.LessForItemType</a:t>
            </a:r>
            <a:r>
              <a:rPr lang="en-US" altLang="ko-KR" sz="1200" dirty="0">
                <a:solidFill>
                  <a:srgbClr val="FF0000"/>
                </a:solidFill>
                <a:sym typeface="Wingdings" pitchFamily="2" charset="2"/>
              </a:rPr>
              <a:t>(b)) { 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….}</a:t>
            </a:r>
            <a:endParaRPr lang="en-US" altLang="ko-KR" sz="1200" dirty="0">
              <a:sym typeface="Wingdings" pitchFamily="2" charset="2"/>
            </a:endParaRPr>
          </a:p>
          <a:p>
            <a:pPr lvl="2"/>
            <a:r>
              <a:rPr lang="ko-KR" altLang="en-US" sz="1400" dirty="0" smtClean="0">
                <a:sym typeface="Wingdings" pitchFamily="2" charset="2"/>
              </a:rPr>
              <a:t>문제점 </a:t>
            </a:r>
            <a:r>
              <a:rPr lang="en-US" altLang="ko-KR" sz="1400" dirty="0" smtClean="0">
                <a:sym typeface="Wingdings" pitchFamily="2" charset="2"/>
              </a:rPr>
              <a:t>: </a:t>
            </a:r>
            <a:r>
              <a:rPr lang="ko-KR" altLang="en-US" sz="1400" dirty="0" smtClean="0">
                <a:sym typeface="Wingdings" pitchFamily="2" charset="2"/>
              </a:rPr>
              <a:t>코드의 </a:t>
            </a:r>
            <a:r>
              <a:rPr lang="ko-KR" altLang="en-US" sz="1400" dirty="0" err="1" smtClean="0">
                <a:sym typeface="Wingdings" pitchFamily="2" charset="2"/>
              </a:rPr>
              <a:t>가독성이</a:t>
            </a:r>
            <a:r>
              <a:rPr lang="ko-KR" altLang="en-US" sz="1400" dirty="0" smtClean="0">
                <a:sym typeface="Wingdings" pitchFamily="2" charset="2"/>
              </a:rPr>
              <a:t> 좋지 않고 사용하기 불편함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크기 비교의 결과를 이해하기가 어려움 </a:t>
            </a:r>
            <a:r>
              <a:rPr lang="en-US" altLang="ko-KR" sz="1400" dirty="0" smtClean="0">
                <a:sym typeface="Wingdings" pitchFamily="2" charset="2"/>
              </a:rPr>
              <a:t>(a</a:t>
            </a:r>
            <a:r>
              <a:rPr lang="ko-KR" altLang="en-US" sz="1400" dirty="0" smtClean="0">
                <a:sym typeface="Wingdings" pitchFamily="2" charset="2"/>
              </a:rPr>
              <a:t>가 큰가</a:t>
            </a:r>
            <a:r>
              <a:rPr lang="en-US" altLang="ko-KR" sz="1400" dirty="0" smtClean="0">
                <a:sym typeface="Wingdings" pitchFamily="2" charset="2"/>
              </a:rPr>
              <a:t>? b</a:t>
            </a:r>
            <a:r>
              <a:rPr lang="ko-KR" altLang="en-US" sz="1400" dirty="0" err="1" smtClean="0">
                <a:sym typeface="Wingdings" pitchFamily="2" charset="2"/>
              </a:rPr>
              <a:t>가큰가</a:t>
            </a:r>
            <a:r>
              <a:rPr lang="en-US" altLang="ko-KR" sz="1400" dirty="0" smtClean="0">
                <a:sym typeface="Wingdings" pitchFamily="2" charset="2"/>
              </a:rPr>
              <a:t>?)</a:t>
            </a:r>
          </a:p>
          <a:p>
            <a:pPr lvl="1"/>
            <a:r>
              <a:rPr lang="en-US" altLang="ko-KR" sz="1600" b="1" dirty="0" smtClean="0">
                <a:sym typeface="Wingdings" pitchFamily="2" charset="2"/>
              </a:rPr>
              <a:t>Operator Overloading</a:t>
            </a:r>
            <a:r>
              <a:rPr lang="ko-KR" altLang="en-US" sz="1600" dirty="0" smtClean="0">
                <a:sym typeface="Wingdings" pitchFamily="2" charset="2"/>
              </a:rPr>
              <a:t>을 구현하여 </a:t>
            </a:r>
            <a:r>
              <a:rPr lang="en-US" altLang="ko-KR" sz="1600" dirty="0" err="1" smtClean="0">
                <a:sym typeface="Wingdings" pitchFamily="2" charset="2"/>
              </a:rPr>
              <a:t>HouseType</a:t>
            </a:r>
            <a:r>
              <a:rPr lang="ko-KR" altLang="en-US" sz="1600" dirty="0" smtClean="0">
                <a:sym typeface="Wingdings" pitchFamily="2" charset="2"/>
              </a:rPr>
              <a:t>형 객체들에 대해서 크기 비교를 수행한다면 사용법은 다음과 같다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  <a:endParaRPr lang="en-US" altLang="ko-KR" sz="1600" dirty="0">
              <a:sym typeface="Wingdings" pitchFamily="2" charset="2"/>
            </a:endParaRPr>
          </a:p>
          <a:p>
            <a:pPr lvl="2">
              <a:defRPr/>
            </a:pPr>
            <a:r>
              <a:rPr lang="ko-KR" altLang="en-US" sz="1200" dirty="0" smtClean="0">
                <a:sym typeface="Wingdings" pitchFamily="2" charset="2"/>
              </a:rPr>
              <a:t>사용</a:t>
            </a:r>
            <a:r>
              <a:rPr lang="en-US" altLang="ko-KR" sz="1200" dirty="0" smtClean="0">
                <a:sym typeface="Wingdings" pitchFamily="2" charset="2"/>
              </a:rPr>
              <a:t> </a:t>
            </a:r>
            <a:r>
              <a:rPr lang="ko-KR" altLang="en-US" sz="1200" dirty="0" smtClean="0">
                <a:sym typeface="Wingdings" pitchFamily="2" charset="2"/>
              </a:rPr>
              <a:t>예 </a:t>
            </a:r>
            <a:r>
              <a:rPr lang="en-US" altLang="ko-KR" sz="1200" dirty="0" smtClean="0">
                <a:sym typeface="Wingdings" pitchFamily="2" charset="2"/>
              </a:rPr>
              <a:t>:</a:t>
            </a:r>
            <a:endParaRPr lang="en-US" altLang="ko-KR" sz="1200" dirty="0">
              <a:sym typeface="Wingdings" pitchFamily="2" charset="2"/>
            </a:endParaRPr>
          </a:p>
          <a:p>
            <a:pPr lvl="2">
              <a:defRPr/>
            </a:pPr>
            <a:r>
              <a:rPr lang="en-US" altLang="ko-KR" sz="1200" dirty="0">
                <a:solidFill>
                  <a:srgbClr val="FF0000"/>
                </a:solidFill>
                <a:sym typeface="Wingdings" pitchFamily="2" charset="2"/>
              </a:rPr>
              <a:t>if( a &lt; b) </a:t>
            </a:r>
            <a:endParaRPr lang="en-US" altLang="ko-KR" sz="12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2">
              <a:defRPr/>
            </a:pPr>
            <a:r>
              <a:rPr lang="ko-KR" altLang="en-US" sz="1200" dirty="0">
                <a:sym typeface="Wingdings" pitchFamily="2" charset="2"/>
              </a:rPr>
              <a:t>두 값을 연자 </a:t>
            </a:r>
            <a:r>
              <a:rPr lang="en-US" altLang="ko-KR" sz="1200" dirty="0">
                <a:sym typeface="Wingdings" pitchFamily="2" charset="2"/>
              </a:rPr>
              <a:t>‘&lt;‘</a:t>
            </a:r>
            <a:r>
              <a:rPr lang="ko-KR" altLang="en-US" sz="1200" dirty="0">
                <a:sym typeface="Wingdings" pitchFamily="2" charset="2"/>
              </a:rPr>
              <a:t>를  </a:t>
            </a:r>
            <a:r>
              <a:rPr lang="ko-KR" altLang="en-US" sz="1200" dirty="0" err="1">
                <a:sym typeface="Wingdings" pitchFamily="2" charset="2"/>
              </a:rPr>
              <a:t>비교하게되면</a:t>
            </a:r>
            <a:r>
              <a:rPr lang="en-US" altLang="ko-KR" sz="1200" dirty="0">
                <a:sym typeface="Wingdings" pitchFamily="2" charset="2"/>
              </a:rPr>
              <a:t>, </a:t>
            </a:r>
            <a:r>
              <a:rPr lang="ko-KR" altLang="en-US" sz="1200" dirty="0">
                <a:sym typeface="Wingdings" pitchFamily="2" charset="2"/>
              </a:rPr>
              <a:t>코드의 </a:t>
            </a:r>
            <a:r>
              <a:rPr lang="ko-KR" altLang="en-US" sz="1200" dirty="0" err="1">
                <a:sym typeface="Wingdings" pitchFamily="2" charset="2"/>
              </a:rPr>
              <a:t>가독성이</a:t>
            </a:r>
            <a:r>
              <a:rPr lang="ko-KR" altLang="en-US" sz="1200" dirty="0">
                <a:sym typeface="Wingdings" pitchFamily="2" charset="2"/>
              </a:rPr>
              <a:t> 좋아지고</a:t>
            </a:r>
            <a:r>
              <a:rPr lang="en-US" altLang="ko-KR" sz="1200" dirty="0">
                <a:sym typeface="Wingdings" pitchFamily="2" charset="2"/>
              </a:rPr>
              <a:t>, </a:t>
            </a:r>
            <a:r>
              <a:rPr lang="ko-KR" altLang="en-US" sz="1200" dirty="0">
                <a:sym typeface="Wingdings" pitchFamily="2" charset="2"/>
              </a:rPr>
              <a:t>사용이 </a:t>
            </a:r>
            <a:r>
              <a:rPr lang="ko-KR" altLang="en-US" sz="1200" dirty="0" smtClean="0">
                <a:sym typeface="Wingdings" pitchFamily="2" charset="2"/>
              </a:rPr>
              <a:t>용이함</a:t>
            </a:r>
            <a:endParaRPr lang="en-US" altLang="ko-KR" sz="1200" dirty="0">
              <a:sym typeface="Wingdings" pitchFamily="2" charset="2"/>
            </a:endParaRPr>
          </a:p>
          <a:p>
            <a:pPr lvl="2">
              <a:defRPr/>
            </a:pPr>
            <a:r>
              <a:rPr lang="ko-KR" altLang="en-US" sz="1200" dirty="0">
                <a:sym typeface="Wingdings" pitchFamily="2" charset="2"/>
              </a:rPr>
              <a:t>함수 명 </a:t>
            </a:r>
            <a:r>
              <a:rPr lang="en-US" altLang="ko-KR" sz="1200" dirty="0">
                <a:solidFill>
                  <a:srgbClr val="00B0F0"/>
                </a:solidFill>
                <a:sym typeface="Wingdings" pitchFamily="2" charset="2"/>
              </a:rPr>
              <a:t>Less</a:t>
            </a:r>
            <a:r>
              <a:rPr lang="ko-KR" altLang="en-US" sz="1200" dirty="0">
                <a:sym typeface="Wingdings" pitchFamily="2" charset="2"/>
              </a:rPr>
              <a:t>를 </a:t>
            </a:r>
            <a:r>
              <a:rPr lang="en-US" altLang="ko-KR" sz="1200" dirty="0">
                <a:solidFill>
                  <a:srgbClr val="00B0F0"/>
                </a:solidFill>
                <a:sym typeface="Wingdings" pitchFamily="2" charset="2"/>
              </a:rPr>
              <a:t>operator&lt;</a:t>
            </a:r>
            <a:r>
              <a:rPr lang="ko-KR" altLang="en-US" sz="1200" dirty="0">
                <a:sym typeface="Wingdings" pitchFamily="2" charset="2"/>
              </a:rPr>
              <a:t>로 바꿔주기만 하면 </a:t>
            </a:r>
            <a:r>
              <a:rPr lang="en-US" altLang="ko-KR" sz="1200" dirty="0">
                <a:sym typeface="Wingdings" pitchFamily="2" charset="2"/>
              </a:rPr>
              <a:t>OK</a:t>
            </a:r>
            <a:r>
              <a:rPr lang="en-US" altLang="ko-KR" sz="1200" dirty="0" smtClean="0">
                <a:sym typeface="Wingdings" pitchFamily="2" charset="2"/>
              </a:rPr>
              <a:t>!</a:t>
            </a:r>
            <a:endParaRPr lang="en-US" altLang="ko-KR" sz="1200" dirty="0">
              <a:sym typeface="Wingdings" pitchFamily="2" charset="2"/>
            </a:endParaRPr>
          </a:p>
          <a:p>
            <a:pPr lvl="1" indent="261938">
              <a:buNone/>
              <a:defRPr/>
            </a:pP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ItemType</a:t>
            </a:r>
            <a:r>
              <a:rPr lang="en-US" altLang="ko-KR" sz="1200" dirty="0"/>
              <a:t>::</a:t>
            </a:r>
            <a:r>
              <a:rPr lang="en-US" altLang="ko-KR" sz="1200" dirty="0">
                <a:solidFill>
                  <a:srgbClr val="FF0000"/>
                </a:solidFill>
              </a:rPr>
              <a:t>operator&lt;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ItemType</a:t>
            </a:r>
            <a:r>
              <a:rPr lang="en-US" altLang="ko-KR" sz="1200" dirty="0"/>
              <a:t>&amp; other)</a:t>
            </a:r>
          </a:p>
          <a:p>
            <a:pPr lvl="1" indent="261938">
              <a:buNone/>
              <a:defRPr/>
            </a:pPr>
            <a:r>
              <a:rPr lang="en-US" altLang="ko-KR" sz="1200" dirty="0"/>
              <a:t>{….}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5949280"/>
            <a:ext cx="7143750" cy="64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ItemType.cpp, </a:t>
            </a:r>
            <a:r>
              <a:rPr lang="en-US" altLang="ko-KR" dirty="0" err="1"/>
              <a:t>ItemType.h</a:t>
            </a:r>
            <a:r>
              <a:rPr lang="en-US" altLang="ko-KR" dirty="0"/>
              <a:t> </a:t>
            </a:r>
            <a:r>
              <a:rPr lang="ko-KR" altLang="en-US" dirty="0"/>
              <a:t>파일의 </a:t>
            </a:r>
            <a:r>
              <a:rPr lang="en-US" altLang="ko-KR" dirty="0" err="1"/>
              <a:t>HouseType</a:t>
            </a:r>
            <a:r>
              <a:rPr lang="en-US" altLang="ko-KR" dirty="0"/>
              <a:t> Class</a:t>
            </a:r>
            <a:r>
              <a:rPr lang="ko-KR" altLang="en-US" dirty="0"/>
              <a:t>에 대해서</a:t>
            </a:r>
            <a:endParaRPr lang="en-US" altLang="ko-KR" dirty="0"/>
          </a:p>
          <a:p>
            <a:pPr>
              <a:defRPr/>
            </a:pPr>
            <a:r>
              <a:rPr lang="en-US" altLang="ko-KR" dirty="0" err="1"/>
              <a:t>bool</a:t>
            </a:r>
            <a:r>
              <a:rPr lang="en-US" altLang="ko-KR" dirty="0"/>
              <a:t> operator&lt;(const </a:t>
            </a:r>
            <a:r>
              <a:rPr lang="en-US" altLang="ko-KR" dirty="0" err="1"/>
              <a:t>HouseType</a:t>
            </a:r>
            <a:r>
              <a:rPr lang="en-US" altLang="ko-KR" dirty="0"/>
              <a:t>&amp; other); </a:t>
            </a:r>
            <a:r>
              <a:rPr lang="ko-KR" altLang="en-US" dirty="0" err="1"/>
              <a:t>메소드</a:t>
            </a:r>
            <a:r>
              <a:rPr lang="ko-KR" altLang="en-US" dirty="0"/>
              <a:t> 추가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44734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2-help slide </a:t>
            </a:r>
            <a:r>
              <a:rPr lang="en-US" altLang="ko-KR" dirty="0" smtClean="0"/>
              <a:t>(6/6)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HouseType</a:t>
            </a:r>
            <a:r>
              <a:rPr lang="ko-KR" altLang="en-US" dirty="0" smtClean="0"/>
              <a:t>의 객체를 </a:t>
            </a:r>
            <a:r>
              <a:rPr lang="ko-KR" altLang="en-US" dirty="0" err="1" smtClean="0"/>
              <a:t>비교하기위한</a:t>
            </a:r>
            <a:r>
              <a:rPr lang="ko-KR" altLang="en-US" dirty="0" smtClean="0"/>
              <a:t> 함수는 현재 다음과 같이 객체 내의 이름에 관련된 멤버변수에 대해서 비교하도록 정의되어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위와 같은 방법으로 </a:t>
            </a:r>
            <a:r>
              <a:rPr lang="ko-KR" altLang="en-US" dirty="0" err="1" smtClean="0"/>
              <a:t>비교할수</a:t>
            </a:r>
            <a:r>
              <a:rPr lang="ko-KR" altLang="en-US" dirty="0" smtClean="0"/>
              <a:t> 있도록 </a:t>
            </a:r>
            <a:r>
              <a:rPr lang="en-US" altLang="ko-KR" dirty="0" smtClean="0"/>
              <a:t>Operator overloading</a:t>
            </a:r>
            <a:r>
              <a:rPr lang="ko-KR" altLang="en-US" dirty="0" smtClean="0"/>
              <a:t>을 구현한다</a:t>
            </a:r>
            <a:r>
              <a:rPr lang="en-US" altLang="ko-KR" dirty="0" smtClean="0"/>
              <a:t>. Operator overloading</a:t>
            </a:r>
            <a:r>
              <a:rPr lang="ko-KR" altLang="en-US" dirty="0" smtClean="0"/>
              <a:t>의 예는 </a:t>
            </a:r>
            <a:r>
              <a:rPr lang="ko-KR" altLang="en-US" dirty="0"/>
              <a:t>같이 제공되는 </a:t>
            </a:r>
            <a:r>
              <a:rPr lang="en-US" altLang="ko-KR" dirty="0" err="1"/>
              <a:t>StrTypeAugmented</a:t>
            </a:r>
            <a:r>
              <a:rPr lang="ko-KR" altLang="en-US" dirty="0"/>
              <a:t>에 구현되어져 있습니다</a:t>
            </a:r>
            <a:r>
              <a:rPr lang="en-US" altLang="ko-KR" dirty="0"/>
              <a:t>. </a:t>
            </a:r>
            <a:r>
              <a:rPr lang="ko-KR" altLang="en-US" dirty="0"/>
              <a:t>구현 예를 </a:t>
            </a:r>
            <a:r>
              <a:rPr lang="ko-KR" altLang="en-US" dirty="0" smtClean="0"/>
              <a:t>참고하세요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252000" lvl="1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ComparedTo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다음과 같이 구현되도록 수정해야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구현한 </a:t>
            </a:r>
            <a:r>
              <a:rPr lang="en-US" altLang="ko-KR" dirty="0" err="1" smtClean="0"/>
              <a:t>HouseType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operator</a:t>
            </a:r>
            <a:r>
              <a:rPr lang="ko-KR" altLang="en-US" dirty="0" smtClean="0"/>
              <a:t>를 이용하여 객체를 비교함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350" y="1467492"/>
            <a:ext cx="338437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861048"/>
            <a:ext cx="4133850" cy="628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45" y="3874182"/>
            <a:ext cx="2114550" cy="704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350" y="5368667"/>
            <a:ext cx="3306634" cy="140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6944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200" indent="-457200">
              <a:buAutoNum type="arabicPeriod"/>
            </a:pPr>
            <a:r>
              <a:rPr lang="en-US" altLang="ko-KR" dirty="0" err="1" smtClean="0"/>
              <a:t>BinarySearch</a:t>
            </a:r>
            <a:endParaRPr lang="en-US" altLang="ko-KR" dirty="0" smtClean="0"/>
          </a:p>
          <a:p>
            <a:pPr marL="493200" indent="-457200">
              <a:buAutoNum type="arabicPeriod"/>
            </a:pPr>
            <a:endParaRPr lang="en-US" altLang="ko-KR" dirty="0"/>
          </a:p>
          <a:p>
            <a:pPr marL="493200" indent="-457200">
              <a:buAutoNum type="arabicPeriod"/>
            </a:pPr>
            <a:r>
              <a:rPr lang="en-US" altLang="ko-KR" dirty="0" smtClean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0010773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 bwMode="auto">
          <a:xfrm>
            <a:off x="522479" y="1124743"/>
            <a:ext cx="8514017" cy="1765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Binary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문제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A. </a:t>
            </a:r>
            <a:r>
              <a:rPr lang="ko-KR" altLang="en-US" sz="1600" dirty="0" smtClean="0"/>
              <a:t>이진 </a:t>
            </a:r>
            <a:r>
              <a:rPr lang="ko-KR" altLang="en-US" sz="1600" dirty="0"/>
              <a:t>탐색</a:t>
            </a:r>
            <a:r>
              <a:rPr lang="en-US" altLang="ko-KR" sz="1600" dirty="0"/>
              <a:t>(binary search)</a:t>
            </a:r>
            <a:r>
              <a:rPr lang="ko-KR" altLang="en-US" sz="1600" dirty="0"/>
              <a:t>를 위한 함수 </a:t>
            </a:r>
            <a:r>
              <a:rPr lang="en-US" altLang="ko-KR" sz="1600" dirty="0" err="1"/>
              <a:t>BinarySearch</a:t>
            </a:r>
            <a:r>
              <a:rPr lang="en-US" altLang="ko-KR" sz="1600" dirty="0"/>
              <a:t>()</a:t>
            </a:r>
            <a:r>
              <a:rPr lang="ko-KR" altLang="en-US" sz="1600" dirty="0"/>
              <a:t>를 구현한다</a:t>
            </a:r>
            <a:r>
              <a:rPr lang="en-US" altLang="ko-KR" sz="1600" dirty="0"/>
              <a:t>. </a:t>
            </a:r>
          </a:p>
          <a:p>
            <a:pPr lvl="2"/>
            <a:r>
              <a:rPr lang="en-US" altLang="ko-KR" sz="1400" dirty="0" err="1"/>
              <a:t>i</a:t>
            </a:r>
            <a:r>
              <a:rPr lang="en-US" altLang="ko-KR" sz="1400" dirty="0" err="1" smtClean="0"/>
              <a:t>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BinarySearch</a:t>
            </a:r>
            <a:r>
              <a:rPr lang="en-US" altLang="ko-KR" sz="1400" dirty="0" smtClean="0"/>
              <a:t> 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array[],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sizeOfArray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value) : </a:t>
            </a:r>
          </a:p>
          <a:p>
            <a:pPr lvl="3"/>
            <a:r>
              <a:rPr lang="ko-KR" altLang="en-US" sz="1200" dirty="0" smtClean="0"/>
              <a:t>이 </a:t>
            </a:r>
            <a:r>
              <a:rPr lang="ko-KR" altLang="en-US" sz="1200" dirty="0"/>
              <a:t>함수는 세 개의 인수를 갖는데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첫번째는</a:t>
            </a:r>
            <a:r>
              <a:rPr lang="ko-KR" altLang="en-US" sz="1200" dirty="0"/>
              <a:t> </a:t>
            </a:r>
            <a:r>
              <a:rPr lang="en-US" altLang="ko-KR" sz="1200" dirty="0"/>
              <a:t>integer</a:t>
            </a:r>
            <a:r>
              <a:rPr lang="ko-KR" altLang="en-US" sz="1200" dirty="0"/>
              <a:t>의 배열이고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두번째</a:t>
            </a:r>
            <a:r>
              <a:rPr lang="ko-KR" altLang="en-US" sz="1200" dirty="0"/>
              <a:t> 변수는 배열의 크기</a:t>
            </a:r>
            <a:r>
              <a:rPr lang="en-US" altLang="ko-KR" sz="1200" dirty="0"/>
              <a:t>(</a:t>
            </a:r>
            <a:r>
              <a:rPr lang="ko-KR" altLang="en-US" sz="1200" dirty="0"/>
              <a:t>원소의 개수</a:t>
            </a:r>
            <a:r>
              <a:rPr lang="en-US" altLang="ko-KR" sz="1200" dirty="0"/>
              <a:t>), </a:t>
            </a:r>
            <a:r>
              <a:rPr lang="ko-KR" altLang="en-US" sz="1200" dirty="0" err="1"/>
              <a:t>세번째</a:t>
            </a:r>
            <a:r>
              <a:rPr lang="ko-KR" altLang="en-US" sz="1200" dirty="0"/>
              <a:t> 인수는 배열에서 찾고자 하는 </a:t>
            </a:r>
            <a:r>
              <a:rPr lang="en-US" altLang="ko-KR" sz="1200" dirty="0"/>
              <a:t>integer</a:t>
            </a:r>
            <a:r>
              <a:rPr lang="ko-KR" altLang="en-US" sz="1200" dirty="0"/>
              <a:t>값이다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400" dirty="0" smtClean="0"/>
              <a:t>리턴 값 </a:t>
            </a:r>
            <a:r>
              <a:rPr lang="en-US" altLang="ko-KR" sz="1400" dirty="0" smtClean="0"/>
              <a:t>:</a:t>
            </a:r>
            <a:endParaRPr lang="en-US" altLang="ko-KR" sz="1400" dirty="0"/>
          </a:p>
          <a:p>
            <a:pPr lvl="3"/>
            <a:r>
              <a:rPr lang="en-US" altLang="ko-KR" sz="1200" dirty="0" smtClean="0"/>
              <a:t>integer</a:t>
            </a:r>
            <a:r>
              <a:rPr lang="ko-KR" altLang="en-US" sz="1200" dirty="0"/>
              <a:t>로서 배열의 몇 번째에 있는지를 나타낸다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만일 </a:t>
            </a:r>
            <a:r>
              <a:rPr lang="ko-KR" altLang="en-US" sz="1200" dirty="0"/>
              <a:t>배열에 찾는 대상이 없는 경우에는 </a:t>
            </a:r>
            <a:r>
              <a:rPr lang="en-US" altLang="ko-KR" sz="1200" dirty="0"/>
              <a:t>-1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리턴하도록</a:t>
            </a:r>
            <a:r>
              <a:rPr lang="ko-KR" altLang="en-US" sz="1200" dirty="0"/>
              <a:t> 한다</a:t>
            </a:r>
            <a:r>
              <a:rPr lang="en-US" altLang="ko-KR" sz="1200" dirty="0"/>
              <a:t>..</a:t>
            </a:r>
          </a:p>
          <a:p>
            <a:pPr lvl="1"/>
            <a:endParaRPr lang="ko-KR" altLang="en-US" sz="1600" dirty="0"/>
          </a:p>
        </p:txBody>
      </p:sp>
      <p:grpSp>
        <p:nvGrpSpPr>
          <p:cNvPr id="32" name="그룹 38"/>
          <p:cNvGrpSpPr>
            <a:grpSpLocks/>
          </p:cNvGrpSpPr>
          <p:nvPr/>
        </p:nvGrpSpPr>
        <p:grpSpPr bwMode="auto">
          <a:xfrm>
            <a:off x="528017" y="2938066"/>
            <a:ext cx="8508479" cy="1643062"/>
            <a:chOff x="1285852" y="2143116"/>
            <a:chExt cx="7572428" cy="1643074"/>
          </a:xfrm>
        </p:grpSpPr>
        <p:sp>
          <p:nvSpPr>
            <p:cNvPr id="33" name="직사각형 32"/>
            <p:cNvSpPr/>
            <p:nvPr/>
          </p:nvSpPr>
          <p:spPr>
            <a:xfrm>
              <a:off x="1285852" y="2143116"/>
              <a:ext cx="7572428" cy="16430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4" name="TextBox 4"/>
            <p:cNvSpPr txBox="1">
              <a:spLocks noChangeArrowheads="1"/>
            </p:cNvSpPr>
            <p:nvPr/>
          </p:nvSpPr>
          <p:spPr bwMode="auto">
            <a:xfrm>
              <a:off x="1285852" y="2143116"/>
              <a:ext cx="7572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400" b="1" dirty="0" smtClean="0"/>
                <a:t>B. </a:t>
              </a:r>
              <a:r>
                <a:rPr lang="en-US" altLang="ko-KR" sz="1400" b="1" dirty="0" err="1"/>
                <a:t>BinarySearch</a:t>
              </a:r>
              <a:r>
                <a:rPr lang="ko-KR" altLang="en-US" sz="1400" b="1" dirty="0"/>
                <a:t>를 </a:t>
              </a:r>
              <a:r>
                <a:rPr lang="en-US" altLang="ko-KR" sz="1400" b="1" dirty="0"/>
                <a:t>‘</a:t>
              </a:r>
              <a:r>
                <a:rPr lang="ko-KR" altLang="en-US" sz="1400" b="1" dirty="0"/>
                <a:t>수정</a:t>
              </a:r>
              <a:r>
                <a:rPr lang="en-US" altLang="ko-KR" sz="1400" b="1" dirty="0"/>
                <a:t>’</a:t>
              </a:r>
              <a:r>
                <a:rPr lang="ko-KR" altLang="en-US" sz="1400" b="1" dirty="0"/>
                <a:t>하여 찾고자 하는 값보다 작거나 같은 값들 중에서 가장 큰 값을 </a:t>
              </a:r>
              <a:r>
                <a:rPr lang="ko-KR" altLang="en-US" sz="1400" b="1" dirty="0" err="1"/>
                <a:t>리턴하게</a:t>
              </a:r>
              <a:r>
                <a:rPr lang="ko-KR" altLang="en-US" sz="1400" b="1" dirty="0"/>
                <a:t> 하려면 어떻게 하는가</a:t>
              </a:r>
              <a:r>
                <a:rPr lang="en-US" altLang="ko-KR" sz="1400" b="1" dirty="0"/>
                <a:t>?</a:t>
              </a:r>
              <a:endParaRPr lang="ko-KR" altLang="en-US" sz="14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657" y="2854106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527161" y="2854106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098665" y="2854106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670169" y="2854106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241673" y="2854106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813177" y="2854106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384681" y="2854106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42" name="TextBox 16"/>
            <p:cNvSpPr txBox="1">
              <a:spLocks noChangeArrowheads="1"/>
            </p:cNvSpPr>
            <p:nvPr/>
          </p:nvSpPr>
          <p:spPr bwMode="auto">
            <a:xfrm>
              <a:off x="2143108" y="2782668"/>
              <a:ext cx="12410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dirty="0"/>
                <a:t>찾는 값</a:t>
              </a:r>
              <a:r>
                <a:rPr lang="en-US" altLang="ko-KR" dirty="0"/>
                <a:t>: </a:t>
              </a:r>
              <a:r>
                <a:rPr lang="en-US" altLang="ko-KR" dirty="0" smtClean="0"/>
                <a:t>7</a:t>
              </a:r>
              <a:endParaRPr lang="en-US" altLang="ko-KR" dirty="0"/>
            </a:p>
            <a:p>
              <a:pPr eaLnBrk="1" hangingPunct="1"/>
              <a:r>
                <a:rPr lang="ko-KR" altLang="en-US" dirty="0"/>
                <a:t>리턴 값</a:t>
              </a:r>
              <a:r>
                <a:rPr lang="en-US" altLang="ko-KR" dirty="0"/>
                <a:t>: </a:t>
              </a:r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cxnSp>
          <p:nvCxnSpPr>
            <p:cNvPr id="43" name="Shape 23"/>
            <p:cNvCxnSpPr>
              <a:endCxn id="38" idx="2"/>
            </p:cNvCxnSpPr>
            <p:nvPr/>
          </p:nvCxnSpPr>
          <p:spPr>
            <a:xfrm rot="5400000" flipH="1" flipV="1">
              <a:off x="4322362" y="1795441"/>
              <a:ext cx="74827" cy="3192290"/>
            </a:xfrm>
            <a:prstGeom prst="bentConnector3">
              <a:avLst>
                <a:gd name="adj1" fmla="val -305505"/>
              </a:avLst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그룹 39"/>
          <p:cNvGrpSpPr>
            <a:grpSpLocks/>
          </p:cNvGrpSpPr>
          <p:nvPr/>
        </p:nvGrpSpPr>
        <p:grpSpPr bwMode="auto">
          <a:xfrm>
            <a:off x="528017" y="4663203"/>
            <a:ext cx="8508479" cy="1643062"/>
            <a:chOff x="1285852" y="4497182"/>
            <a:chExt cx="7572428" cy="1643074"/>
          </a:xfrm>
        </p:grpSpPr>
        <p:sp>
          <p:nvSpPr>
            <p:cNvPr id="45" name="직사각형 44"/>
            <p:cNvSpPr/>
            <p:nvPr/>
          </p:nvSpPr>
          <p:spPr>
            <a:xfrm>
              <a:off x="1285852" y="4500571"/>
              <a:ext cx="7572428" cy="16396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5"/>
            <p:cNvSpPr txBox="1">
              <a:spLocks noChangeArrowheads="1"/>
            </p:cNvSpPr>
            <p:nvPr/>
          </p:nvSpPr>
          <p:spPr bwMode="auto">
            <a:xfrm>
              <a:off x="1285852" y="4497182"/>
              <a:ext cx="7572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400" b="1" dirty="0" smtClean="0"/>
                <a:t>C. </a:t>
              </a:r>
              <a:r>
                <a:rPr lang="en-US" altLang="ko-KR" sz="1400" b="1" dirty="0" err="1"/>
                <a:t>BinarySearch</a:t>
              </a:r>
              <a:r>
                <a:rPr lang="ko-KR" altLang="en-US" sz="1400" b="1" dirty="0"/>
                <a:t>를 </a:t>
              </a:r>
              <a:r>
                <a:rPr lang="en-US" altLang="ko-KR" sz="1400" b="1" dirty="0"/>
                <a:t>‘</a:t>
              </a:r>
              <a:r>
                <a:rPr lang="ko-KR" altLang="en-US" sz="1400" b="1" dirty="0"/>
                <a:t>수정</a:t>
              </a:r>
              <a:r>
                <a:rPr lang="en-US" altLang="ko-KR" sz="1400" b="1" dirty="0"/>
                <a:t>’</a:t>
              </a:r>
              <a:r>
                <a:rPr lang="ko-KR" altLang="en-US" sz="1400" b="1" dirty="0"/>
                <a:t>하여 찾고자 하는 값보다 크거나 같은 값들 중에서 가장 작은 값을 </a:t>
              </a:r>
              <a:r>
                <a:rPr lang="ko-KR" altLang="en-US" sz="1400" b="1" dirty="0" err="1"/>
                <a:t>리턴하게</a:t>
              </a:r>
              <a:r>
                <a:rPr lang="ko-KR" altLang="en-US" sz="1400" b="1" dirty="0"/>
                <a:t> 하려면 어떻게 하는가</a:t>
              </a:r>
              <a:r>
                <a:rPr lang="en-US" altLang="ko-KR" sz="1400" b="1" dirty="0"/>
                <a:t>?</a:t>
              </a:r>
              <a:endParaRPr lang="ko-KR" altLang="en-US" sz="1400" b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000496" y="5211561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72000" y="5211561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43504" y="5211561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715008" y="5211561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286512" y="5211561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858016" y="5211561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429520" y="5211561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54" name="TextBox 33"/>
            <p:cNvSpPr txBox="1">
              <a:spLocks noChangeArrowheads="1"/>
            </p:cNvSpPr>
            <p:nvPr/>
          </p:nvSpPr>
          <p:spPr bwMode="auto">
            <a:xfrm>
              <a:off x="2187947" y="5140123"/>
              <a:ext cx="12410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dirty="0"/>
                <a:t>찾는 값</a:t>
              </a:r>
              <a:r>
                <a:rPr lang="en-US" altLang="ko-KR" dirty="0"/>
                <a:t>: 7</a:t>
              </a:r>
            </a:p>
            <a:p>
              <a:pPr eaLnBrk="1" hangingPunct="1"/>
              <a:r>
                <a:rPr lang="ko-KR" altLang="en-US" dirty="0"/>
                <a:t>리턴 값</a:t>
              </a:r>
              <a:r>
                <a:rPr lang="en-US" altLang="ko-KR" dirty="0"/>
                <a:t>: 8</a:t>
              </a:r>
              <a:endParaRPr lang="ko-KR" altLang="en-US" dirty="0"/>
            </a:p>
          </p:txBody>
        </p:sp>
        <p:cxnSp>
          <p:nvCxnSpPr>
            <p:cNvPr id="55" name="Shape 23"/>
            <p:cNvCxnSpPr>
              <a:endCxn id="51" idx="2"/>
            </p:cNvCxnSpPr>
            <p:nvPr/>
          </p:nvCxnSpPr>
          <p:spPr>
            <a:xfrm rot="5400000" flipH="1" flipV="1">
              <a:off x="4652953" y="3867144"/>
              <a:ext cx="74827" cy="3763794"/>
            </a:xfrm>
            <a:prstGeom prst="bentConnector3">
              <a:avLst>
                <a:gd name="adj1" fmla="val -305505"/>
              </a:avLst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241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012" y="0"/>
            <a:ext cx="8829675" cy="600075"/>
          </a:xfrm>
        </p:spPr>
        <p:txBody>
          <a:bodyPr/>
          <a:lstStyle/>
          <a:p>
            <a:r>
              <a:rPr lang="en-US" altLang="ko-KR" dirty="0" smtClean="0"/>
              <a:t>1-help slides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Binary Search Algorithm </a:t>
            </a:r>
            <a:r>
              <a:rPr lang="ko-KR" altLang="en-US" dirty="0" smtClean="0"/>
              <a:t>소스 코드를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바탕으로 </a:t>
            </a:r>
            <a:r>
              <a:rPr lang="en-US" altLang="ko-KR" dirty="0" err="1" smtClean="0"/>
              <a:t>BinarySearch</a:t>
            </a:r>
            <a:r>
              <a:rPr lang="en-US" altLang="ko-KR" dirty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전역 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구현합니다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Binary Search Algorithm </a:t>
            </a:r>
            <a:r>
              <a:rPr lang="ko-KR" altLang="en-US" dirty="0" smtClean="0"/>
              <a:t>소스 코드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95549" y="2060848"/>
            <a:ext cx="6357982" cy="40857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void  </a:t>
            </a:r>
            <a:r>
              <a:rPr lang="en-US" altLang="en-US" sz="1200" b="1" dirty="0" err="1">
                <a:latin typeface="Courier New" pitchFamily="49" charset="0"/>
              </a:rPr>
              <a:t>SortedType</a:t>
            </a:r>
            <a:r>
              <a:rPr lang="en-US" altLang="en-US" sz="1200" b="1" dirty="0">
                <a:latin typeface="Courier New" pitchFamily="49" charset="0"/>
              </a:rPr>
              <a:t>::</a:t>
            </a:r>
            <a:r>
              <a:rPr lang="en-US" altLang="en-US" sz="1200" b="1" dirty="0" err="1">
                <a:latin typeface="Courier New" pitchFamily="49" charset="0"/>
              </a:rPr>
              <a:t>RetrieveItem</a:t>
            </a:r>
            <a:r>
              <a:rPr lang="en-US" altLang="en-US" sz="1200" b="1" dirty="0">
                <a:latin typeface="Courier New" pitchFamily="49" charset="0"/>
              </a:rPr>
              <a:t> ( </a:t>
            </a:r>
            <a:r>
              <a:rPr lang="en-US" altLang="en-US" sz="1200" b="1" dirty="0" err="1">
                <a:latin typeface="Courier New" pitchFamily="49" charset="0"/>
              </a:rPr>
              <a:t>ItemType</a:t>
            </a:r>
            <a:r>
              <a:rPr lang="en-US" altLang="en-US" sz="1200" b="1" dirty="0">
                <a:latin typeface="Courier New" pitchFamily="49" charset="0"/>
              </a:rPr>
              <a:t>&amp;  item,   </a:t>
            </a:r>
            <a:r>
              <a:rPr lang="en-US" altLang="en-US" sz="1200" b="1" dirty="0" err="1">
                <a:latin typeface="Courier New" pitchFamily="49" charset="0"/>
              </a:rPr>
              <a:t>bool</a:t>
            </a:r>
            <a:r>
              <a:rPr lang="en-US" altLang="en-US" sz="1200" b="1" dirty="0">
                <a:latin typeface="Courier New" pitchFamily="49" charset="0"/>
              </a:rPr>
              <a:t>&amp;  found ) 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solidFill>
                  <a:srgbClr val="3366FF"/>
                </a:solidFill>
                <a:latin typeface="Courier New" pitchFamily="49" charset="0"/>
              </a:rPr>
              <a:t>//  ASSUMES info ARRAY SORTED IN ASCENDING ORDER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{  </a:t>
            </a:r>
            <a:r>
              <a:rPr lang="en-US" altLang="en-US" sz="1200" b="1" dirty="0" err="1">
                <a:latin typeface="Courier New" pitchFamily="49" charset="0"/>
              </a:rPr>
              <a:t>int</a:t>
            </a:r>
            <a:r>
              <a:rPr lang="en-US" altLang="en-US" sz="1200" b="1" dirty="0">
                <a:latin typeface="Courier New" pitchFamily="49" charset="0"/>
              </a:rPr>
              <a:t> </a:t>
            </a:r>
            <a:r>
              <a:rPr lang="en-US" altLang="en-US" sz="1200" b="1" dirty="0" err="1">
                <a:latin typeface="Courier New" pitchFamily="49" charset="0"/>
              </a:rPr>
              <a:t>midPoint</a:t>
            </a:r>
            <a:r>
              <a:rPr lang="en-US" altLang="en-US" sz="1200" b="1" dirty="0">
                <a:latin typeface="Courier New" pitchFamily="49" charset="0"/>
              </a:rPr>
              <a:t>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</a:t>
            </a:r>
            <a:r>
              <a:rPr lang="en-US" altLang="en-US" sz="1200" b="1" dirty="0" err="1">
                <a:latin typeface="Courier New" pitchFamily="49" charset="0"/>
              </a:rPr>
              <a:t>int</a:t>
            </a:r>
            <a:r>
              <a:rPr lang="en-US" altLang="en-US" sz="1200" b="1" dirty="0">
                <a:latin typeface="Courier New" pitchFamily="49" charset="0"/>
              </a:rPr>
              <a:t>  first  =  0;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</a:t>
            </a:r>
            <a:r>
              <a:rPr lang="en-US" altLang="en-US" sz="1200" b="1" dirty="0" err="1">
                <a:latin typeface="Courier New" pitchFamily="49" charset="0"/>
              </a:rPr>
              <a:t>int</a:t>
            </a:r>
            <a:r>
              <a:rPr lang="en-US" altLang="en-US" sz="1200" b="1" dirty="0">
                <a:latin typeface="Courier New" pitchFamily="49" charset="0"/>
              </a:rPr>
              <a:t>	last  = length - 1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</a:t>
            </a:r>
            <a:r>
              <a:rPr lang="en-US" altLang="en-US" sz="1200" b="1" dirty="0" err="1">
                <a:latin typeface="Courier New" pitchFamily="49" charset="0"/>
              </a:rPr>
              <a:t>bool</a:t>
            </a:r>
            <a:r>
              <a:rPr lang="en-US" altLang="en-US" sz="1200" b="1" dirty="0">
                <a:latin typeface="Courier New" pitchFamily="49" charset="0"/>
              </a:rPr>
              <a:t>  </a:t>
            </a:r>
            <a:r>
              <a:rPr lang="en-US" altLang="en-US" sz="1200" b="1" dirty="0" err="1">
                <a:latin typeface="Courier New" pitchFamily="49" charset="0"/>
              </a:rPr>
              <a:t>moreToSearch</a:t>
            </a:r>
            <a:r>
              <a:rPr lang="en-US" altLang="en-US" sz="1200" b="1" dirty="0">
                <a:latin typeface="Courier New" pitchFamily="49" charset="0"/>
              </a:rPr>
              <a:t>  =  ( first  &lt;=  last )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found = false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while ( </a:t>
            </a:r>
            <a:r>
              <a:rPr lang="en-US" altLang="en-US" sz="1200" b="1" dirty="0" err="1">
                <a:latin typeface="Courier New" pitchFamily="49" charset="0"/>
              </a:rPr>
              <a:t>moreToSearch</a:t>
            </a:r>
            <a:r>
              <a:rPr lang="en-US" altLang="en-US" sz="1200" b="1" dirty="0">
                <a:latin typeface="Courier New" pitchFamily="49" charset="0"/>
              </a:rPr>
              <a:t>  &amp;&amp;  !found 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{   </a:t>
            </a:r>
            <a:r>
              <a:rPr lang="en-US" altLang="en-US" sz="1200" b="1" dirty="0" err="1">
                <a:latin typeface="Courier New" pitchFamily="49" charset="0"/>
              </a:rPr>
              <a:t>midPoint</a:t>
            </a:r>
            <a:r>
              <a:rPr lang="en-US" altLang="en-US" sz="1200" b="1" dirty="0">
                <a:latin typeface="Courier New" pitchFamily="49" charset="0"/>
              </a:rPr>
              <a:t>  =  ( first + last ) / 2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   switch ( </a:t>
            </a:r>
            <a:r>
              <a:rPr lang="en-US" altLang="en-US" sz="1200" b="1" dirty="0" err="1">
                <a:latin typeface="Courier New" pitchFamily="49" charset="0"/>
              </a:rPr>
              <a:t>item.ComparedTo</a:t>
            </a:r>
            <a:r>
              <a:rPr lang="en-US" altLang="en-US" sz="1200" b="1" dirty="0">
                <a:latin typeface="Courier New" pitchFamily="49" charset="0"/>
              </a:rPr>
              <a:t>( info [ </a:t>
            </a:r>
            <a:r>
              <a:rPr lang="en-US" altLang="en-US" sz="1200" b="1" dirty="0" err="1">
                <a:latin typeface="Courier New" pitchFamily="49" charset="0"/>
              </a:rPr>
              <a:t>midPoint</a:t>
            </a:r>
            <a:r>
              <a:rPr lang="en-US" altLang="en-US" sz="1200" b="1" dirty="0">
                <a:latin typeface="Courier New" pitchFamily="49" charset="0"/>
              </a:rPr>
              <a:t> ] ) 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   { 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case   LESS: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   last = </a:t>
            </a:r>
            <a:r>
              <a:rPr lang="en-US" altLang="en-US" sz="1200" b="1" dirty="0" err="1">
                <a:latin typeface="Courier New" pitchFamily="49" charset="0"/>
              </a:rPr>
              <a:t>midPoint</a:t>
            </a:r>
            <a:r>
              <a:rPr lang="en-US" altLang="en-US" sz="1200" b="1" dirty="0">
                <a:latin typeface="Courier New" pitchFamily="49" charset="0"/>
              </a:rPr>
              <a:t> - 1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   </a:t>
            </a:r>
            <a:r>
              <a:rPr lang="en-US" altLang="en-US" sz="1200" b="1" dirty="0" err="1">
                <a:latin typeface="Courier New" pitchFamily="49" charset="0"/>
              </a:rPr>
              <a:t>moreToSearch</a:t>
            </a:r>
            <a:r>
              <a:rPr lang="en-US" altLang="en-US" sz="1200" b="1" dirty="0">
                <a:latin typeface="Courier New" pitchFamily="49" charset="0"/>
              </a:rPr>
              <a:t> = ( first &lt;= last )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   break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case  GREATER  :   first = </a:t>
            </a:r>
            <a:r>
              <a:rPr lang="en-US" altLang="en-US" sz="1200" b="1" dirty="0" err="1">
                <a:latin typeface="Courier New" pitchFamily="49" charset="0"/>
              </a:rPr>
              <a:t>midPoint</a:t>
            </a:r>
            <a:r>
              <a:rPr lang="en-US" altLang="en-US" sz="1200" b="1" dirty="0">
                <a:latin typeface="Courier New" pitchFamily="49" charset="0"/>
              </a:rPr>
              <a:t> + 1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   </a:t>
            </a:r>
            <a:r>
              <a:rPr lang="en-US" altLang="en-US" sz="1200" b="1" dirty="0" err="1">
                <a:latin typeface="Courier New" pitchFamily="49" charset="0"/>
              </a:rPr>
              <a:t>moreToSearch</a:t>
            </a:r>
            <a:r>
              <a:rPr lang="en-US" altLang="en-US" sz="1200" b="1" dirty="0">
                <a:latin typeface="Courier New" pitchFamily="49" charset="0"/>
              </a:rPr>
              <a:t> = ( first &lt;= last )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   break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case  EQUAL    :   found = true 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   item = info[ </a:t>
            </a:r>
            <a:r>
              <a:rPr lang="en-US" altLang="en-US" sz="1200" b="1" dirty="0" err="1">
                <a:latin typeface="Courier New" pitchFamily="49" charset="0"/>
              </a:rPr>
              <a:t>midPoint</a:t>
            </a:r>
            <a:r>
              <a:rPr lang="en-US" altLang="en-US" sz="1200" b="1" dirty="0">
                <a:latin typeface="Courier New" pitchFamily="49" charset="0"/>
              </a:rPr>
              <a:t> ]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   break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   }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29577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1-help slides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</a:t>
            </a:r>
            <a:r>
              <a:rPr lang="en-US" altLang="ko-KR" dirty="0" smtClean="0"/>
              <a:t>Test Driver</a:t>
            </a:r>
            <a:r>
              <a:rPr lang="ko-KR" altLang="en-US" dirty="0" smtClean="0"/>
              <a:t>를 이용하여 구현한 </a:t>
            </a:r>
            <a:r>
              <a:rPr lang="en-US" altLang="ko-KR" dirty="0" err="1" smtClean="0"/>
              <a:t>BinarySearch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함수를 테스트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5" name="그룹 6"/>
          <p:cNvGrpSpPr>
            <a:grpSpLocks/>
          </p:cNvGrpSpPr>
          <p:nvPr/>
        </p:nvGrpSpPr>
        <p:grpSpPr bwMode="auto">
          <a:xfrm>
            <a:off x="1199162" y="1628800"/>
            <a:ext cx="3741738" cy="2819400"/>
            <a:chOff x="2357422" y="857232"/>
            <a:chExt cx="3414103" cy="2819403"/>
          </a:xfrm>
        </p:grpSpPr>
        <p:sp>
          <p:nvSpPr>
            <p:cNvPr id="6" name="TextBox 5"/>
            <p:cNvSpPr txBox="1"/>
            <p:nvPr/>
          </p:nvSpPr>
          <p:spPr>
            <a:xfrm>
              <a:off x="2643174" y="1214422"/>
              <a:ext cx="3128351" cy="24622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BinarySearch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(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[], 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, 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);</a:t>
              </a: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endParaRPr lang="en-US" altLang="ko-KR" sz="1400" b="1" dirty="0">
                <a:latin typeface="돋움" pitchFamily="50" charset="-127"/>
                <a:ea typeface="돋움" pitchFamily="50" charset="-127"/>
              </a:endParaRP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main()</a:t>
              </a: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{</a:t>
              </a: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	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list[10] = {1,2,3,4,5,6,7,8,9,10};</a:t>
              </a: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	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result = 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BinarySearch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(list, </a:t>
              </a:r>
              <a:r>
                <a:rPr lang="en-US" altLang="ko-KR" sz="1400" b="1" dirty="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10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, 11);</a:t>
              </a: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	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cout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&lt;&lt; result &lt;&lt; 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endl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; // -1</a:t>
              </a:r>
              <a:r>
                <a:rPr lang="ko-KR" altLang="en-US" sz="1400" b="1" dirty="0">
                  <a:latin typeface="돋움" pitchFamily="50" charset="-127"/>
                  <a:ea typeface="돋움" pitchFamily="50" charset="-127"/>
                </a:rPr>
                <a:t> 리턴</a:t>
              </a:r>
              <a:endParaRPr lang="en-US" altLang="ko-KR" sz="1400" b="1" dirty="0">
                <a:latin typeface="돋움" pitchFamily="50" charset="-127"/>
                <a:ea typeface="돋움" pitchFamily="50" charset="-127"/>
              </a:endParaRP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	result = 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BinarySearch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(list, </a:t>
              </a:r>
              <a:r>
                <a:rPr lang="en-US" altLang="ko-KR" sz="1400" b="1" dirty="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10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, 7);</a:t>
              </a: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	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cout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&lt;&lt; result &lt;&lt; 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endl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; // 6 </a:t>
              </a:r>
              <a:r>
                <a:rPr lang="ko-KR" altLang="en-US" sz="1400" b="1" dirty="0">
                  <a:latin typeface="돋움" pitchFamily="50" charset="-127"/>
                  <a:ea typeface="돋움" pitchFamily="50" charset="-127"/>
                </a:rPr>
                <a:t>리턴</a:t>
              </a:r>
              <a:endParaRPr lang="en-US" altLang="ko-KR" sz="1400" b="1" dirty="0">
                <a:latin typeface="돋움" pitchFamily="50" charset="-127"/>
                <a:ea typeface="돋움" pitchFamily="50" charset="-127"/>
              </a:endParaRP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	return 0;</a:t>
              </a: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}</a:t>
              </a:r>
              <a:endParaRPr lang="ko-KR" altLang="en-US" sz="1400" b="1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2357422" y="857232"/>
              <a:ext cx="1691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Ex) TestDriver</a:t>
              </a:r>
              <a:endParaRPr lang="ko-KR" altLang="en-US"/>
            </a:p>
          </p:txBody>
        </p:sp>
      </p:grpSp>
      <p:sp>
        <p:nvSpPr>
          <p:cNvPr id="8" name="타원형 설명선 7"/>
          <p:cNvSpPr/>
          <p:nvPr/>
        </p:nvSpPr>
        <p:spPr>
          <a:xfrm>
            <a:off x="5292080" y="1846717"/>
            <a:ext cx="3240360" cy="1143000"/>
          </a:xfrm>
          <a:prstGeom prst="wedgeEllipseCallout">
            <a:avLst>
              <a:gd name="adj1" fmla="val -78907"/>
              <a:gd name="adj2" fmla="val 58352"/>
            </a:avLst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</a:rPr>
              <a:t>magic number?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flexible </a:t>
            </a:r>
            <a:r>
              <a:rPr lang="ko-KR" altLang="en-US" sz="1400" dirty="0">
                <a:solidFill>
                  <a:schemeClr val="tx1"/>
                </a:solidFill>
              </a:rPr>
              <a:t>코드를 위한 </a:t>
            </a:r>
            <a:r>
              <a:rPr lang="en-US" altLang="ko-KR" sz="1400" dirty="0">
                <a:solidFill>
                  <a:schemeClr val="tx1"/>
                </a:solidFill>
              </a:rPr>
              <a:t>Tip:  </a:t>
            </a:r>
            <a:r>
              <a:rPr lang="ko-KR" altLang="en-US" sz="1400" dirty="0">
                <a:solidFill>
                  <a:schemeClr val="tx1"/>
                </a:solidFill>
              </a:rPr>
              <a:t>배열 크기 </a:t>
            </a:r>
            <a:r>
              <a:rPr lang="ko-KR" altLang="en-US" sz="1400" dirty="0" smtClean="0">
                <a:solidFill>
                  <a:schemeClr val="tx1"/>
                </a:solidFill>
              </a:rPr>
              <a:t>구하기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400" dirty="0" smtClean="0">
                <a:solidFill>
                  <a:schemeClr val="tx1"/>
                </a:solidFill>
              </a:rPr>
              <a:t>Example)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400" dirty="0" err="1">
                <a:solidFill>
                  <a:schemeClr val="tx1"/>
                </a:solidFill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</a:rPr>
              <a:t>(list)/</a:t>
            </a:r>
            <a:r>
              <a:rPr lang="en-US" altLang="ko-KR" sz="1400" dirty="0" err="1">
                <a:solidFill>
                  <a:schemeClr val="tx1"/>
                </a:solidFill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</a:rPr>
              <a:t>(list[0])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834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Case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교재 </a:t>
            </a:r>
            <a:r>
              <a:rPr lang="en-US" altLang="ko-KR" dirty="0"/>
              <a:t>Case Study</a:t>
            </a:r>
            <a:r>
              <a:rPr lang="ko-KR" altLang="en-US" dirty="0"/>
              <a:t>에 있는 프로그램 소스를 자세히 읽고 프로그램을 실제로 실행해 본다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A. </a:t>
            </a:r>
            <a:r>
              <a:rPr lang="en-US" altLang="ko-KR" dirty="0" err="1" smtClean="0"/>
              <a:t>HouseType</a:t>
            </a:r>
            <a:r>
              <a:rPr lang="ko-KR" altLang="en-US" dirty="0"/>
              <a:t>에 </a:t>
            </a:r>
            <a:r>
              <a:rPr lang="en-US" altLang="ko-KR" dirty="0"/>
              <a:t>bathroom</a:t>
            </a:r>
            <a:r>
              <a:rPr lang="ko-KR" altLang="en-US" dirty="0"/>
              <a:t>의 개수를 나타내는 </a:t>
            </a:r>
            <a:r>
              <a:rPr lang="en-US" altLang="ko-KR" dirty="0"/>
              <a:t>bathrooms </a:t>
            </a:r>
            <a:r>
              <a:rPr lang="ko-KR" altLang="en-US" dirty="0"/>
              <a:t>변수를 추가하고 이를 입력하고 출력할 수 있도록 프로그램을 </a:t>
            </a:r>
            <a:r>
              <a:rPr lang="ko-KR" altLang="en-US" dirty="0" smtClean="0"/>
              <a:t>수정한다</a:t>
            </a:r>
            <a:endParaRPr lang="en-US" altLang="ko-KR" dirty="0" smtClean="0"/>
          </a:p>
          <a:p>
            <a:pPr lvl="1"/>
            <a:r>
              <a:rPr lang="en-US" altLang="ko-KR" dirty="0"/>
              <a:t>B. </a:t>
            </a:r>
            <a:r>
              <a:rPr lang="en-US" altLang="ko-KR" dirty="0" err="1"/>
              <a:t>HouseType</a:t>
            </a:r>
            <a:r>
              <a:rPr lang="ko-KR" altLang="en-US" dirty="0"/>
              <a:t>에 </a:t>
            </a:r>
            <a:r>
              <a:rPr lang="en-US" altLang="ko-KR" dirty="0"/>
              <a:t>relational operator &lt; </a:t>
            </a:r>
            <a:r>
              <a:rPr lang="ko-KR" altLang="en-US" dirty="0"/>
              <a:t>와 </a:t>
            </a:r>
            <a:r>
              <a:rPr lang="en-US" altLang="ko-KR" dirty="0"/>
              <a:t>==</a:t>
            </a:r>
            <a:r>
              <a:rPr lang="ko-KR" altLang="en-US" dirty="0"/>
              <a:t>를 </a:t>
            </a:r>
            <a:r>
              <a:rPr lang="en-US" altLang="ko-KR" dirty="0"/>
              <a:t>overloading</a:t>
            </a:r>
            <a:r>
              <a:rPr lang="ko-KR" altLang="en-US" dirty="0"/>
              <a:t>하고 </a:t>
            </a:r>
            <a:r>
              <a:rPr lang="en-US" altLang="ko-KR" dirty="0" err="1"/>
              <a:t>ComparedTo</a:t>
            </a:r>
            <a:r>
              <a:rPr lang="ko-KR" altLang="en-US" dirty="0"/>
              <a:t>함수를 이 두 연산자를 이용하여 구현하도록 수정한다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53083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2-help </a:t>
            </a:r>
            <a:r>
              <a:rPr lang="en-US" altLang="ko-KR" dirty="0" err="1" smtClean="0"/>
              <a:t>stlide</a:t>
            </a:r>
            <a:r>
              <a:rPr lang="en-US" altLang="ko-KR" dirty="0" smtClean="0"/>
              <a:t> </a:t>
            </a:r>
            <a:r>
              <a:rPr lang="en-US" altLang="ko-KR" dirty="0" smtClean="0"/>
              <a:t>(1/6)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Step1. </a:t>
            </a:r>
            <a:r>
              <a:rPr lang="ko-KR" altLang="en-US" dirty="0" smtClean="0"/>
              <a:t>교재가 제공하는 소스코드를 사용하는 프로젝트 폴더에 복사한 후 복사한 파일을 프로젝트에 추가합니다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484784"/>
            <a:ext cx="8376419" cy="45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6497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2-help slide </a:t>
            </a:r>
            <a:r>
              <a:rPr lang="en-US" altLang="ko-KR" dirty="0" smtClean="0"/>
              <a:t>(2/6)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Step2. </a:t>
            </a:r>
            <a:r>
              <a:rPr lang="ko-KR" altLang="en-US" sz="1800" dirty="0" smtClean="0"/>
              <a:t>모든 소스코드에 대해서 </a:t>
            </a:r>
            <a:r>
              <a:rPr lang="ko-KR" altLang="en-US" sz="1800" dirty="0" err="1" smtClean="0"/>
              <a:t>개행문자</a:t>
            </a:r>
            <a:r>
              <a:rPr lang="ko-KR" altLang="en-US" sz="1800" dirty="0" smtClean="0"/>
              <a:t> 변환을 한 후에 컴파일 후 실행합니다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600" dirty="0" smtClean="0"/>
              <a:t>실행화면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실행하면 다음과 같은 메시지가 나옵니다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400" dirty="0" smtClean="0"/>
              <a:t>Enter name of file of houses; press return.</a:t>
            </a:r>
          </a:p>
          <a:p>
            <a:pPr lvl="2"/>
            <a:r>
              <a:rPr lang="en-US" altLang="ko-KR" sz="1400" dirty="0"/>
              <a:t>h</a:t>
            </a:r>
            <a:r>
              <a:rPr lang="en-US" altLang="ko-KR" sz="1400" dirty="0" smtClean="0"/>
              <a:t>ouses.dat</a:t>
            </a:r>
            <a:r>
              <a:rPr lang="ko-KR" altLang="en-US" sz="1400" dirty="0" smtClean="0"/>
              <a:t>를 입력하세요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소스와 같이 제공되는 파일입니다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dirty="0" smtClean="0"/>
              <a:t>메뉴가 나오면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‘L’</a:t>
            </a:r>
            <a:r>
              <a:rPr lang="ko-KR" altLang="en-US" dirty="0" smtClean="0"/>
              <a:t>을 선택해 기본으로 들어있는 이름이 제대로 출력되는지 확인합니다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다른 메뉴를 테스트 한 후 </a:t>
            </a:r>
            <a:r>
              <a:rPr lang="en-US" altLang="ko-KR" dirty="0" smtClean="0"/>
              <a:t>A,B</a:t>
            </a:r>
            <a:r>
              <a:rPr lang="ko-KR" altLang="en-US" dirty="0" smtClean="0"/>
              <a:t>번 문제를 하세요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5" descr="LAB_03_05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0" t="17830" r="18095" b="25339"/>
          <a:stretch>
            <a:fillRect/>
          </a:stretch>
        </p:blipFill>
        <p:spPr bwMode="auto">
          <a:xfrm>
            <a:off x="971600" y="1412776"/>
            <a:ext cx="435013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213070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2-help slide </a:t>
            </a:r>
            <a:r>
              <a:rPr lang="en-US" altLang="ko-KR" dirty="0" smtClean="0"/>
              <a:t>(3/6)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810988"/>
          </a:xfrm>
        </p:spPr>
        <p:txBody>
          <a:bodyPr/>
          <a:lstStyle/>
          <a:p>
            <a:r>
              <a:rPr lang="en-US" altLang="ko-KR" sz="1800" dirty="0" smtClean="0"/>
              <a:t>A. </a:t>
            </a:r>
            <a:r>
              <a:rPr lang="ko-KR" altLang="en-US" sz="1800" dirty="0" smtClean="0"/>
              <a:t>번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문제의 변경해야 할 사항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현재 저장된 파일의 </a:t>
            </a:r>
            <a:r>
              <a:rPr lang="en-US" altLang="ko-KR" sz="1600" dirty="0" smtClean="0"/>
              <a:t>format  (</a:t>
            </a:r>
            <a:r>
              <a:rPr lang="en-US" altLang="ko-KR" sz="1600" dirty="0" err="1" smtClean="0"/>
              <a:t>ascii</a:t>
            </a:r>
            <a:r>
              <a:rPr lang="en-US" altLang="ko-KR" sz="1600" dirty="0" smtClean="0"/>
              <a:t> file)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252000" lvl="1" indent="0">
              <a:buNone/>
            </a:pPr>
            <a:endParaRPr lang="en-US" altLang="ko-KR" sz="1600" dirty="0" smtClean="0"/>
          </a:p>
          <a:p>
            <a:pPr marL="252000" lvl="1" indent="0">
              <a:buNone/>
            </a:pPr>
            <a:endParaRPr lang="en-US" altLang="ko-KR" sz="1600" dirty="0" smtClean="0"/>
          </a:p>
          <a:p>
            <a:pPr marL="360000" lvl="1" indent="-324000">
              <a:spcAft>
                <a:spcPct val="0"/>
              </a:spcAft>
              <a:buSzPct val="80000"/>
              <a:buFont typeface="맑은 고딕" pitchFamily="50" charset="-127"/>
              <a:buChar char="■"/>
            </a:pPr>
            <a:r>
              <a:rPr lang="en-US" altLang="ko-KR" b="1" dirty="0" err="1" smtClean="0">
                <a:cs typeface="+mn-cs"/>
              </a:rPr>
              <a:t>HoustType</a:t>
            </a:r>
            <a:r>
              <a:rPr lang="en-US" altLang="ko-KR" b="1" dirty="0" smtClean="0">
                <a:cs typeface="+mn-cs"/>
              </a:rPr>
              <a:t>(</a:t>
            </a:r>
            <a:r>
              <a:rPr lang="en-US" altLang="ko-KR" b="1" dirty="0" err="1" smtClean="0">
                <a:cs typeface="+mn-cs"/>
              </a:rPr>
              <a:t>ItemType</a:t>
            </a:r>
            <a:r>
              <a:rPr lang="en-US" altLang="ko-KR" b="1" dirty="0" smtClean="0">
                <a:cs typeface="+mn-cs"/>
              </a:rPr>
              <a:t>) </a:t>
            </a:r>
            <a:r>
              <a:rPr lang="ko-KR" altLang="en-US" b="1" dirty="0" smtClean="0">
                <a:cs typeface="+mn-cs"/>
              </a:rPr>
              <a:t>클래스에 </a:t>
            </a:r>
            <a:r>
              <a:rPr lang="en-US" altLang="ko-KR" b="1" dirty="0" smtClean="0">
                <a:cs typeface="+mn-cs"/>
              </a:rPr>
              <a:t>private </a:t>
            </a:r>
            <a:r>
              <a:rPr lang="ko-KR" altLang="en-US" b="1" dirty="0" smtClean="0">
                <a:cs typeface="+mn-cs"/>
              </a:rPr>
              <a:t>변수로 </a:t>
            </a:r>
            <a:r>
              <a:rPr lang="en-US" altLang="ko-KR" b="1" dirty="0" err="1" smtClean="0">
                <a:cs typeface="+mn-cs"/>
              </a:rPr>
              <a:t>int</a:t>
            </a:r>
            <a:r>
              <a:rPr lang="en-US" altLang="ko-KR" b="1" dirty="0" smtClean="0">
                <a:cs typeface="+mn-cs"/>
              </a:rPr>
              <a:t> </a:t>
            </a:r>
            <a:r>
              <a:rPr lang="en-US" altLang="ko-KR" b="1" dirty="0" err="1" smtClean="0">
                <a:cs typeface="+mn-cs"/>
              </a:rPr>
              <a:t>BathRooms</a:t>
            </a:r>
            <a:r>
              <a:rPr lang="ko-KR" altLang="en-US" b="1" dirty="0" smtClean="0">
                <a:cs typeface="+mn-cs"/>
              </a:rPr>
              <a:t>을</a:t>
            </a:r>
            <a:r>
              <a:rPr lang="en-US" altLang="ko-KR" b="1" dirty="0" smtClean="0">
                <a:cs typeface="+mn-cs"/>
              </a:rPr>
              <a:t> </a:t>
            </a:r>
            <a:r>
              <a:rPr lang="ko-KR" altLang="en-US" b="1" dirty="0" smtClean="0">
                <a:cs typeface="+mn-cs"/>
              </a:rPr>
              <a:t>추가</a:t>
            </a:r>
            <a:endParaRPr lang="en-US" altLang="ko-KR" b="1" dirty="0" smtClean="0">
              <a:cs typeface="+mn-cs"/>
            </a:endParaRPr>
          </a:p>
          <a:p>
            <a:pPr marL="360000" lvl="1" indent="-324000">
              <a:spcAft>
                <a:spcPct val="0"/>
              </a:spcAft>
              <a:buSzPct val="80000"/>
              <a:buFont typeface="맑은 고딕" pitchFamily="50" charset="-127"/>
              <a:buChar char="■"/>
            </a:pPr>
            <a:r>
              <a:rPr lang="ko-KR" altLang="en-US" b="1" dirty="0" smtClean="0">
                <a:cs typeface="+mn-cs"/>
              </a:rPr>
              <a:t>파일 입출력 연산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위 순서에 맞추어 각 요소를 읽고 </a:t>
            </a:r>
            <a:r>
              <a:rPr lang="ko-KR" altLang="en-US" sz="1600" dirty="0" smtClean="0"/>
              <a:t>쓸 수 </a:t>
            </a:r>
            <a:r>
              <a:rPr lang="ko-KR" altLang="en-US" sz="1600" dirty="0" smtClean="0"/>
              <a:t>있게 수정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BathRooms</a:t>
            </a:r>
            <a:r>
              <a:rPr lang="ko-KR" altLang="en-US" sz="1600" dirty="0" smtClean="0"/>
              <a:t> 변수를 읽고 쓸 수 있도록 추가</a:t>
            </a:r>
            <a:endParaRPr lang="en-US" altLang="ko-KR" sz="1600" dirty="0" smtClean="0"/>
          </a:p>
          <a:p>
            <a:r>
              <a:rPr lang="ko-KR" altLang="en-US" sz="1800" dirty="0" smtClean="0"/>
              <a:t>화면 입출력 연산</a:t>
            </a:r>
          </a:p>
          <a:p>
            <a:pPr lvl="1"/>
            <a:r>
              <a:rPr lang="ko-KR" altLang="en-US" sz="1600" dirty="0" smtClean="0"/>
              <a:t>위 순서에 맞추어 각 요소가 화면에 출력되고 사용자로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입력 받을 수 있게 수정</a:t>
            </a:r>
          </a:p>
          <a:p>
            <a:pPr lvl="1"/>
            <a:r>
              <a:rPr lang="en-US" altLang="ko-KR" sz="1600" dirty="0" err="1" smtClean="0"/>
              <a:t>BathRooms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변수를 읽고 쓸 수 있도록 추가</a:t>
            </a:r>
            <a:endParaRPr lang="en-US" altLang="ko-KR" sz="1600" dirty="0" smtClean="0"/>
          </a:p>
          <a:p>
            <a:endParaRPr lang="en-US" altLang="ko-KR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13390" y="1890836"/>
            <a:ext cx="1428750" cy="1754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Last name</a:t>
            </a:r>
          </a:p>
          <a:p>
            <a:pPr>
              <a:defRPr/>
            </a:pPr>
            <a:r>
              <a:rPr lang="en-US" altLang="ko-KR" dirty="0"/>
              <a:t>first name</a:t>
            </a:r>
          </a:p>
          <a:p>
            <a:pPr>
              <a:defRPr/>
            </a:pPr>
            <a:r>
              <a:rPr lang="en-US" altLang="ko-KR" dirty="0"/>
              <a:t>address</a:t>
            </a:r>
          </a:p>
          <a:p>
            <a:pPr>
              <a:defRPr/>
            </a:pPr>
            <a:r>
              <a:rPr lang="en-US" altLang="ko-KR" dirty="0"/>
              <a:t>Price</a:t>
            </a:r>
          </a:p>
          <a:p>
            <a:pPr>
              <a:defRPr/>
            </a:pPr>
            <a:r>
              <a:rPr lang="en-US" altLang="ko-KR" dirty="0"/>
              <a:t>Fits</a:t>
            </a:r>
          </a:p>
          <a:p>
            <a:pPr>
              <a:defRPr/>
            </a:pPr>
            <a:r>
              <a:rPr lang="en-US" altLang="ko-KR" dirty="0" err="1"/>
              <a:t>BadRooms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520948"/>
            <a:ext cx="1571625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ko-KR" dirty="0" err="1" smtClean="0"/>
              <a:t>HouseType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6359649" y="2482180"/>
            <a:ext cx="714375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5461" y="1593180"/>
            <a:ext cx="1571625" cy="203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Last name</a:t>
            </a:r>
          </a:p>
          <a:p>
            <a:pPr>
              <a:defRPr/>
            </a:pPr>
            <a:r>
              <a:rPr lang="en-US" altLang="ko-KR" dirty="0"/>
              <a:t>first name</a:t>
            </a:r>
          </a:p>
          <a:p>
            <a:pPr>
              <a:defRPr/>
            </a:pPr>
            <a:r>
              <a:rPr lang="en-US" altLang="ko-KR" dirty="0"/>
              <a:t>address</a:t>
            </a:r>
          </a:p>
          <a:p>
            <a:pPr>
              <a:defRPr/>
            </a:pPr>
            <a:r>
              <a:rPr lang="en-US" altLang="ko-KR" dirty="0"/>
              <a:t>Price</a:t>
            </a:r>
          </a:p>
          <a:p>
            <a:pPr>
              <a:defRPr/>
            </a:pPr>
            <a:r>
              <a:rPr lang="en-US" altLang="ko-KR" dirty="0"/>
              <a:t>Fits</a:t>
            </a:r>
          </a:p>
          <a:p>
            <a:pPr>
              <a:defRPr/>
            </a:pPr>
            <a:r>
              <a:rPr lang="en-US" altLang="ko-KR" dirty="0" err="1"/>
              <a:t>BadRooms</a:t>
            </a:r>
            <a:endParaRPr lang="en-US" altLang="ko-KR" dirty="0"/>
          </a:p>
          <a:p>
            <a:pPr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BathRooms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3648" y="1789682"/>
            <a:ext cx="2695939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smtClean="0"/>
              <a:t>Aardvark</a:t>
            </a:r>
            <a:endParaRPr lang="en-US" altLang="ko-KR" sz="1400" dirty="0"/>
          </a:p>
          <a:p>
            <a:r>
              <a:rPr lang="en-US" altLang="ko-KR" sz="1400" dirty="0"/>
              <a:t>Aaron</a:t>
            </a:r>
          </a:p>
          <a:p>
            <a:r>
              <a:rPr lang="en-US" altLang="ko-KR" sz="1400" dirty="0"/>
              <a:t>321 Memory Way, Compaq, </a:t>
            </a:r>
            <a:r>
              <a:rPr lang="en-US" altLang="ko-KR" sz="1400" dirty="0" err="1"/>
              <a:t>Mi</a:t>
            </a:r>
            <a:endParaRPr lang="en-US" altLang="ko-KR" sz="1400" dirty="0"/>
          </a:p>
          <a:p>
            <a:r>
              <a:rPr lang="en-US" altLang="ko-KR" sz="1400" dirty="0"/>
              <a:t>350000</a:t>
            </a:r>
          </a:p>
          <a:p>
            <a:r>
              <a:rPr lang="en-US" altLang="ko-KR" sz="1400" dirty="0"/>
              <a:t>3500</a:t>
            </a:r>
          </a:p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435291" y="1593180"/>
            <a:ext cx="1571625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ko-KR" dirty="0"/>
              <a:t>Houses.dat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44733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8531</TotalTime>
  <Words>682</Words>
  <Application>Microsoft Office PowerPoint</Application>
  <PresentationFormat>화면 슬라이드 쇼(4:3)</PresentationFormat>
  <Paragraphs>175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Courier New</vt:lpstr>
      <vt:lpstr>Wingdings</vt:lpstr>
      <vt:lpstr>CT테마</vt:lpstr>
      <vt:lpstr>Data Structures</vt:lpstr>
      <vt:lpstr>Lab 3</vt:lpstr>
      <vt:lpstr>1. Binary Search</vt:lpstr>
      <vt:lpstr>1-help slides (1/2)</vt:lpstr>
      <vt:lpstr>1-help slides (2/2)</vt:lpstr>
      <vt:lpstr>2. Case study</vt:lpstr>
      <vt:lpstr>2-help stlide (1/6)</vt:lpstr>
      <vt:lpstr>2-help slide (2/6)</vt:lpstr>
      <vt:lpstr>2-help slide (3/6)</vt:lpstr>
      <vt:lpstr>2-help slide (4/6)</vt:lpstr>
      <vt:lpstr>2-help slides (5/6)</vt:lpstr>
      <vt:lpstr>2-help slide (6/6)</vt:lpstr>
    </vt:vector>
  </TitlesOfParts>
  <Company>BlackEdition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lee</cp:lastModifiedBy>
  <cp:revision>465</cp:revision>
  <dcterms:created xsi:type="dcterms:W3CDTF">2009-05-29T08:22:21Z</dcterms:created>
  <dcterms:modified xsi:type="dcterms:W3CDTF">2021-09-27T07:25:35Z</dcterms:modified>
</cp:coreProperties>
</file>