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407" r:id="rId3"/>
    <p:sldId id="408" r:id="rId4"/>
    <p:sldId id="409" r:id="rId5"/>
    <p:sldId id="415" r:id="rId6"/>
    <p:sldId id="423" r:id="rId7"/>
    <p:sldId id="417" r:id="rId8"/>
    <p:sldId id="418" r:id="rId9"/>
    <p:sldId id="419" r:id="rId10"/>
    <p:sldId id="420" r:id="rId11"/>
    <p:sldId id="421" r:id="rId12"/>
    <p:sldId id="422" r:id="rId1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EEF8"/>
    <a:srgbClr val="CEEAB0"/>
    <a:srgbClr val="9ED561"/>
    <a:srgbClr val="B5CFE9"/>
    <a:srgbClr val="CAE8AA"/>
    <a:srgbClr val="115185"/>
    <a:srgbClr val="49CEE9"/>
    <a:srgbClr val="8FBAED"/>
    <a:srgbClr val="A2C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053" autoAdjust="0"/>
    <p:restoredTop sz="96141" autoAdjust="0"/>
  </p:normalViewPr>
  <p:slideViewPr>
    <p:cSldViewPr>
      <p:cViewPr varScale="1">
        <p:scale>
          <a:sx n="117" d="100"/>
          <a:sy n="117" d="100"/>
        </p:scale>
        <p:origin x="105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2021-10-04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8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8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 smtClean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altLang="ko-KR" dirty="0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en-US" altLang="ko-KR" sz="5000" dirty="0" smtClean="0"/>
              <a:t>Data Structures</a:t>
            </a:r>
            <a:endParaRPr lang="ko-KR" altLang="en-US" sz="5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4427984" y="5805264"/>
            <a:ext cx="4429157" cy="785807"/>
          </a:xfrm>
        </p:spPr>
        <p:txBody>
          <a:bodyPr/>
          <a:lstStyle/>
          <a:p>
            <a:r>
              <a:rPr lang="en-US" altLang="ko-KR" sz="1800" smtClean="0"/>
              <a:t>Chapter 4 </a:t>
            </a:r>
            <a:r>
              <a:rPr lang="en-US" altLang="ko-KR" sz="1800" dirty="0" smtClean="0"/>
              <a:t>Programming Exercise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467544" y="3068960"/>
            <a:ext cx="816295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ko-KR" dirty="0" smtClean="0"/>
              <a:t>Lab # 04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4-help slides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추가 설명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pPr lvl="2"/>
            <a:r>
              <a:rPr lang="en-US" altLang="ko-KR" dirty="0"/>
              <a:t>stack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이란 값을 가지는 </a:t>
            </a:r>
            <a:r>
              <a:rPr lang="en-US" altLang="ko-KR" dirty="0"/>
              <a:t>item</a:t>
            </a:r>
            <a:r>
              <a:rPr lang="ko-KR" altLang="en-US" dirty="0"/>
              <a:t>을 </a:t>
            </a:r>
            <a:r>
              <a:rPr lang="en-US" altLang="ko-KR" dirty="0"/>
              <a:t>5</a:t>
            </a:r>
            <a:r>
              <a:rPr lang="ko-KR" altLang="en-US" dirty="0"/>
              <a:t>로 모두 변경하고자 </a:t>
            </a:r>
            <a:r>
              <a:rPr lang="ko-KR" altLang="en-US" dirty="0" err="1"/>
              <a:t>할때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1691680" y="2070583"/>
            <a:ext cx="5040560" cy="3807456"/>
            <a:chOff x="953919" y="1214438"/>
            <a:chExt cx="7346058" cy="5406588"/>
          </a:xfrm>
        </p:grpSpPr>
        <p:grpSp>
          <p:nvGrpSpPr>
            <p:cNvPr id="4" name="그룹 12"/>
            <p:cNvGrpSpPr>
              <a:grpSpLocks/>
            </p:cNvGrpSpPr>
            <p:nvPr/>
          </p:nvGrpSpPr>
          <p:grpSpPr bwMode="auto">
            <a:xfrm>
              <a:off x="1500188" y="1214438"/>
              <a:ext cx="642937" cy="4000500"/>
              <a:chOff x="2000232" y="1428736"/>
              <a:chExt cx="642942" cy="4000528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000232" y="1428736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>
                    <a:solidFill>
                      <a:srgbClr val="FF0000"/>
                    </a:solidFill>
                  </a:rPr>
                  <a:t>3</a:t>
                </a:r>
                <a:endParaRPr kumimoji="0"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000232" y="1928802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5</a:t>
                </a:r>
                <a:endParaRPr kumimoji="0" lang="ko-KR" altLang="en-US" sz="1400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000232" y="2428868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7</a:t>
                </a:r>
                <a:endParaRPr kumimoji="0" lang="ko-KR" altLang="en-US" sz="1400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000232" y="2928934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>
                    <a:solidFill>
                      <a:srgbClr val="FF0000"/>
                    </a:solidFill>
                  </a:rPr>
                  <a:t>3</a:t>
                </a:r>
                <a:endParaRPr kumimoji="0"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000232" y="3429000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8</a:t>
                </a:r>
                <a:endParaRPr kumimoji="0" lang="ko-KR" altLang="en-US" sz="14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000232" y="3929066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9</a:t>
                </a:r>
                <a:endParaRPr kumimoji="0" lang="ko-KR" altLang="en-US" sz="1400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000232" y="4429132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>
                    <a:solidFill>
                      <a:srgbClr val="FF0000"/>
                    </a:solidFill>
                  </a:rPr>
                  <a:t>3</a:t>
                </a:r>
                <a:endParaRPr kumimoji="0"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000232" y="4929198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8</a:t>
                </a:r>
                <a:endParaRPr kumimoji="0" lang="ko-KR" altLang="en-US" sz="1400" dirty="0"/>
              </a:p>
            </p:txBody>
          </p:sp>
        </p:grp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953919" y="5756213"/>
              <a:ext cx="2261909" cy="742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9pPr>
            </a:lstStyle>
            <a:p>
              <a:r>
                <a:rPr kumimoji="0" lang="ko-KR" altLang="en-US" sz="1400" dirty="0"/>
                <a:t>위와 같은 </a:t>
              </a:r>
              <a:r>
                <a:rPr kumimoji="0" lang="en-US" altLang="ko-KR" sz="1400" dirty="0"/>
                <a:t>stack</a:t>
              </a:r>
              <a:r>
                <a:rPr kumimoji="0" lang="ko-KR" altLang="en-US" sz="1400" dirty="0"/>
                <a:t>이</a:t>
              </a:r>
              <a:endParaRPr kumimoji="0" lang="en-US" altLang="ko-KR" sz="1400" dirty="0"/>
            </a:p>
            <a:p>
              <a:r>
                <a:rPr kumimoji="0" lang="ko-KR" altLang="en-US" sz="1400" dirty="0"/>
                <a:t>존재함을 가정</a:t>
              </a:r>
            </a:p>
          </p:txBody>
        </p:sp>
        <p:sp>
          <p:nvSpPr>
            <p:cNvPr id="15" name="TextBox 17"/>
            <p:cNvSpPr txBox="1">
              <a:spLocks noChangeArrowheads="1"/>
            </p:cNvSpPr>
            <p:nvPr/>
          </p:nvSpPr>
          <p:spPr bwMode="auto">
            <a:xfrm>
              <a:off x="2714625" y="2286000"/>
              <a:ext cx="2308633" cy="437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9pPr>
            </a:lstStyle>
            <a:p>
              <a:r>
                <a:rPr kumimoji="0" lang="en-US" altLang="ko-KR" sz="1400"/>
                <a:t>ReplaceItem(st,3,5)</a:t>
              </a:r>
              <a:endParaRPr kumimoji="0" lang="ko-KR" altLang="en-US" sz="1400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2357438" y="2857500"/>
              <a:ext cx="2786062" cy="35718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/>
            </a:p>
          </p:txBody>
        </p:sp>
        <p:grpSp>
          <p:nvGrpSpPr>
            <p:cNvPr id="17" name="그룹 19"/>
            <p:cNvGrpSpPr>
              <a:grpSpLocks/>
            </p:cNvGrpSpPr>
            <p:nvPr/>
          </p:nvGrpSpPr>
          <p:grpSpPr bwMode="auto">
            <a:xfrm>
              <a:off x="5357813" y="1214438"/>
              <a:ext cx="642937" cy="4000500"/>
              <a:chOff x="2000232" y="1428736"/>
              <a:chExt cx="642942" cy="4000528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2000232" y="1428736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5</a:t>
                </a:r>
                <a:endParaRPr kumimoji="0" lang="ko-KR" alt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000232" y="1928802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5</a:t>
                </a:r>
                <a:endParaRPr kumimoji="0" lang="ko-KR" altLang="en-US" sz="1400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000232" y="2428868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7</a:t>
                </a:r>
                <a:endParaRPr kumimoji="0" lang="ko-KR" altLang="en-US" sz="14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000232" y="2928934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5</a:t>
                </a:r>
                <a:endParaRPr kumimoji="0" lang="ko-KR" alt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00232" y="3429000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8</a:t>
                </a:r>
                <a:endParaRPr kumimoji="0" lang="ko-KR" altLang="en-US" sz="1400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000232" y="3929066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9</a:t>
                </a:r>
                <a:endParaRPr kumimoji="0" lang="ko-KR" altLang="en-US" sz="14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000232" y="4429132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5</a:t>
                </a:r>
                <a:endParaRPr kumimoji="0" lang="ko-KR" alt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000232" y="4929198"/>
                <a:ext cx="642942" cy="500066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400" dirty="0"/>
                  <a:t>8</a:t>
                </a:r>
                <a:endParaRPr kumimoji="0" lang="ko-KR" altLang="en-US" sz="1400" dirty="0"/>
              </a:p>
            </p:txBody>
          </p:sp>
        </p:grpSp>
        <p:sp>
          <p:nvSpPr>
            <p:cNvPr id="26" name="폭발 2 25"/>
            <p:cNvSpPr/>
            <p:nvPr/>
          </p:nvSpPr>
          <p:spPr>
            <a:xfrm>
              <a:off x="5857882" y="1285860"/>
              <a:ext cx="2442095" cy="857255"/>
            </a:xfrm>
            <a:prstGeom prst="irregularSeal2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dirty="0"/>
                <a:t>변경됨</a:t>
              </a:r>
              <a:endParaRPr kumimoji="0" lang="en-US" altLang="ko-KR" sz="1400" dirty="0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rot="10800000">
              <a:off x="5857884" y="1571612"/>
              <a:ext cx="500066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rot="5400000">
              <a:off x="5572132" y="2143116"/>
              <a:ext cx="1071570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rot="5400000">
              <a:off x="5036347" y="2821777"/>
              <a:ext cx="2500330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TextBox 36"/>
            <p:cNvSpPr txBox="1">
              <a:spLocks noChangeArrowheads="1"/>
            </p:cNvSpPr>
            <p:nvPr/>
          </p:nvSpPr>
          <p:spPr bwMode="auto">
            <a:xfrm>
              <a:off x="4071938" y="5572123"/>
              <a:ext cx="3571874" cy="1048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itchFamily="34" charset="0"/>
                  <a:ea typeface="HY엽서L" pitchFamily="18" charset="-127"/>
                </a:defRPr>
              </a:lvl9pPr>
            </a:lstStyle>
            <a:p>
              <a:r>
                <a:rPr kumimoji="0" lang="en-US" altLang="ko-KR" sz="1400"/>
                <a:t>stack</a:t>
              </a:r>
              <a:r>
                <a:rPr kumimoji="0" lang="ko-KR" altLang="en-US" sz="1400"/>
                <a:t>에서 </a:t>
              </a:r>
              <a:r>
                <a:rPr kumimoji="0" lang="en-US" altLang="ko-KR" sz="1400"/>
                <a:t>3</a:t>
              </a:r>
              <a:r>
                <a:rPr kumimoji="0" lang="ko-KR" altLang="en-US" sz="1400"/>
                <a:t>이란 값을 가지는 모든 아이템을 검사하여 </a:t>
              </a:r>
              <a:r>
                <a:rPr kumimoji="0" lang="en-US" altLang="ko-KR" sz="1400"/>
                <a:t>5</a:t>
              </a:r>
              <a:r>
                <a:rPr kumimoji="0" lang="ko-KR" altLang="en-US" sz="1400"/>
                <a:t>로 변환한다</a:t>
              </a:r>
              <a:r>
                <a:rPr kumimoji="0" lang="en-US" altLang="ko-KR" sz="1400"/>
                <a:t>.</a:t>
              </a:r>
            </a:p>
          </p:txBody>
        </p:sp>
      </p:grpSp>
      <p:sp>
        <p:nvSpPr>
          <p:cNvPr id="59" name="TextBox 16"/>
          <p:cNvSpPr txBox="1">
            <a:spLocks noChangeArrowheads="1"/>
          </p:cNvSpPr>
          <p:nvPr/>
        </p:nvSpPr>
        <p:spPr bwMode="auto">
          <a:xfrm>
            <a:off x="1816391" y="4887836"/>
            <a:ext cx="941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 dirty="0"/>
              <a:t>stack </a:t>
            </a:r>
            <a:r>
              <a:rPr kumimoji="0" lang="en-US" altLang="ko-KR" dirty="0" err="1"/>
              <a:t>st</a:t>
            </a:r>
            <a:r>
              <a:rPr kumimoji="0" lang="en-US" altLang="ko-KR" dirty="0"/>
              <a:t>;</a:t>
            </a: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110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4-help slides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a. </a:t>
            </a:r>
            <a:r>
              <a:rPr lang="ko-KR" altLang="en-US" dirty="0"/>
              <a:t>클라이언트로 작성은 </a:t>
            </a:r>
            <a:r>
              <a:rPr lang="ko-KR" altLang="en-US" dirty="0" err="1"/>
              <a:t>스택의</a:t>
            </a:r>
            <a:r>
              <a:rPr lang="ko-KR" altLang="en-US" dirty="0"/>
              <a:t> 구조는 변경하지 않고 외부에서 추가 함수를 작성하여 위의 동작을 하는 함수를 만들어라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함수는 </a:t>
            </a:r>
            <a:r>
              <a:rPr lang="ko-KR" altLang="en-US" dirty="0" err="1"/>
              <a:t>스택</a:t>
            </a:r>
            <a:r>
              <a:rPr lang="en-US" altLang="ko-KR" dirty="0"/>
              <a:t>, </a:t>
            </a:r>
            <a:r>
              <a:rPr lang="en-US" altLang="ko-KR" dirty="0" err="1"/>
              <a:t>oldItem</a:t>
            </a:r>
            <a:r>
              <a:rPr lang="en-US" altLang="ko-KR" dirty="0"/>
              <a:t>, </a:t>
            </a:r>
            <a:r>
              <a:rPr lang="en-US" altLang="ko-KR" dirty="0" err="1"/>
              <a:t>newItem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파라메터를</a:t>
            </a:r>
            <a:r>
              <a:rPr lang="ko-KR" altLang="en-US" dirty="0"/>
              <a:t> 갖는다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Client function </a:t>
            </a:r>
            <a:r>
              <a:rPr lang="en-US" altLang="ko-KR" dirty="0" smtClean="0"/>
              <a:t>prototype :</a:t>
            </a:r>
            <a:endParaRPr lang="en-US" altLang="ko-KR" dirty="0"/>
          </a:p>
          <a:p>
            <a:pPr lvl="2"/>
            <a:r>
              <a:rPr lang="en-US" altLang="ko-KR" dirty="0"/>
              <a:t>v</a:t>
            </a:r>
            <a:r>
              <a:rPr lang="en-US" altLang="ko-KR" dirty="0" smtClean="0"/>
              <a:t>oid </a:t>
            </a:r>
            <a:r>
              <a:rPr lang="en-US" altLang="ko-KR" dirty="0" err="1" smtClean="0"/>
              <a:t>ReplaceItem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StackType</a:t>
            </a:r>
            <a:r>
              <a:rPr lang="en-US" altLang="ko-KR" dirty="0" smtClean="0"/>
              <a:t> </a:t>
            </a:r>
            <a:r>
              <a:rPr lang="en-US" altLang="ko-KR" dirty="0"/>
              <a:t>&amp;</a:t>
            </a:r>
            <a:r>
              <a:rPr lang="en-US" altLang="ko-KR" dirty="0" err="1"/>
              <a:t>st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oldItem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newItem</a:t>
            </a:r>
            <a:r>
              <a:rPr lang="en-US" altLang="ko-KR" dirty="0" smtClean="0"/>
              <a:t>);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636912"/>
            <a:ext cx="4143404" cy="35394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void </a:t>
            </a:r>
            <a:r>
              <a:rPr kumimoji="0" lang="en-US" altLang="ko-KR" sz="1400" dirty="0" err="1"/>
              <a:t>ReplaceItem</a:t>
            </a:r>
            <a:r>
              <a:rPr kumimoji="0" lang="en-US" altLang="ko-KR" sz="1400" dirty="0"/>
              <a:t>(</a:t>
            </a:r>
            <a:r>
              <a:rPr kumimoji="0" lang="en-US" altLang="ko-KR" sz="1400" dirty="0" err="1"/>
              <a:t>StackType</a:t>
            </a:r>
            <a:r>
              <a:rPr kumimoji="0" lang="en-US" altLang="ko-KR" sz="1400" dirty="0"/>
              <a:t> &amp;</a:t>
            </a:r>
            <a:r>
              <a:rPr kumimoji="0" lang="en-US" altLang="ko-KR" sz="1400" dirty="0" err="1"/>
              <a:t>st</a:t>
            </a:r>
            <a:r>
              <a:rPr kumimoji="0" lang="en-US" altLang="ko-KR" sz="1400" dirty="0"/>
              <a:t>, </a:t>
            </a: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 </a:t>
            </a:r>
            <a:r>
              <a:rPr kumimoji="0" lang="en-US" altLang="ko-KR" sz="1400" dirty="0" err="1"/>
              <a:t>oldItem</a:t>
            </a:r>
            <a:r>
              <a:rPr kumimoji="0" lang="en-US" altLang="ko-KR" sz="1400" dirty="0"/>
              <a:t>, </a:t>
            </a: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 </a:t>
            </a:r>
            <a:r>
              <a:rPr kumimoji="0" lang="en-US" altLang="ko-KR" sz="1400" dirty="0" err="1"/>
              <a:t>newItem</a:t>
            </a:r>
            <a:r>
              <a:rPr kumimoji="0" lang="en-US" altLang="ko-KR" sz="1400" dirty="0"/>
              <a:t>);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endParaRPr kumimoji="0" lang="en-US" altLang="ko-KR" sz="1400" dirty="0"/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 main()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{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</a:t>
            </a:r>
            <a:r>
              <a:rPr kumimoji="0" lang="en-US" altLang="ko-KR" sz="1400" dirty="0" err="1"/>
              <a:t>StackType</a:t>
            </a:r>
            <a:r>
              <a:rPr kumimoji="0" lang="en-US" altLang="ko-KR" sz="1400" dirty="0"/>
              <a:t> stack;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// stack</a:t>
            </a:r>
            <a:r>
              <a:rPr kumimoji="0" lang="ko-KR" altLang="en-US" sz="1400" dirty="0"/>
              <a:t>에 </a:t>
            </a:r>
            <a:r>
              <a:rPr kumimoji="0" lang="en-US" altLang="ko-KR" sz="1400" dirty="0"/>
              <a:t>Push</a:t>
            </a:r>
            <a:r>
              <a:rPr kumimoji="0" lang="ko-KR" altLang="en-US" sz="1400" dirty="0"/>
              <a:t>연산을 통해 값을 입력함</a:t>
            </a:r>
            <a:r>
              <a:rPr kumimoji="0" lang="en-US" altLang="ko-KR" sz="1400" dirty="0"/>
              <a:t>.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Replace (stack, </a:t>
            </a:r>
            <a:r>
              <a:rPr kumimoji="0" lang="ko-KR" altLang="en-US" sz="1400" dirty="0"/>
              <a:t>바꾸고자 하는 값</a:t>
            </a:r>
            <a:r>
              <a:rPr kumimoji="0" lang="en-US" altLang="ko-KR" sz="1400" dirty="0"/>
              <a:t>, </a:t>
            </a:r>
            <a:r>
              <a:rPr kumimoji="0" lang="ko-KR" altLang="en-US" sz="1400" dirty="0"/>
              <a:t>바뀌게 될 값</a:t>
            </a:r>
            <a:r>
              <a:rPr kumimoji="0" lang="en-US" altLang="ko-KR" sz="1400" dirty="0"/>
              <a:t>);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while(!</a:t>
            </a:r>
            <a:r>
              <a:rPr kumimoji="0" lang="en-US" altLang="ko-KR" sz="1400" dirty="0" err="1"/>
              <a:t>stack.IsEmpty</a:t>
            </a:r>
            <a:r>
              <a:rPr kumimoji="0" lang="en-US" altLang="ko-KR" sz="1400" dirty="0"/>
              <a:t>())	//</a:t>
            </a:r>
            <a:r>
              <a:rPr kumimoji="0" lang="ko-KR" altLang="en-US" sz="1400" dirty="0" err="1"/>
              <a:t>스택</a:t>
            </a:r>
            <a:r>
              <a:rPr kumimoji="0" lang="ko-KR" altLang="en-US" sz="1400" dirty="0"/>
              <a:t> 내용 출력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ko-KR" altLang="en-US" sz="1400" dirty="0"/>
              <a:t>	</a:t>
            </a:r>
            <a:r>
              <a:rPr kumimoji="0" lang="en-US" altLang="ko-KR" sz="1400" dirty="0"/>
              <a:t>{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	item = </a:t>
            </a:r>
            <a:r>
              <a:rPr kumimoji="0" lang="en-US" altLang="ko-KR" sz="1400" dirty="0" err="1"/>
              <a:t>stack.Top</a:t>
            </a:r>
            <a:r>
              <a:rPr kumimoji="0" lang="en-US" altLang="ko-KR" sz="1400" dirty="0"/>
              <a:t>();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	</a:t>
            </a:r>
            <a:r>
              <a:rPr kumimoji="0" lang="en-US" altLang="ko-KR" sz="1400" dirty="0" err="1"/>
              <a:t>stack.Pop</a:t>
            </a:r>
            <a:r>
              <a:rPr kumimoji="0" lang="en-US" altLang="ko-KR" sz="1400" dirty="0"/>
              <a:t>();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	</a:t>
            </a:r>
            <a:r>
              <a:rPr kumimoji="0" lang="en-US" altLang="ko-KR" sz="1400" dirty="0" err="1"/>
              <a:t>cout</a:t>
            </a:r>
            <a:r>
              <a:rPr kumimoji="0" lang="en-US" altLang="ko-KR" sz="1400" dirty="0"/>
              <a:t> &lt;&lt;"Item : "&lt;&lt;item &lt;&lt; </a:t>
            </a:r>
            <a:r>
              <a:rPr kumimoji="0" lang="en-US" altLang="ko-KR" sz="1400" dirty="0" err="1"/>
              <a:t>endl</a:t>
            </a:r>
            <a:r>
              <a:rPr kumimoji="0" lang="en-US" altLang="ko-KR" sz="1400" dirty="0"/>
              <a:t>;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}</a:t>
            </a:r>
          </a:p>
          <a:p>
            <a:pPr defTabSz="895350"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  <a:tab pos="1079500" algn="l"/>
              </a:tabLst>
              <a:defRPr/>
            </a:pPr>
            <a:r>
              <a:rPr kumimoji="0" lang="en-US" altLang="ko-KR" sz="1400" dirty="0"/>
              <a:t>	return 0;</a:t>
            </a:r>
            <a:br>
              <a:rPr kumimoji="0" lang="en-US" altLang="ko-KR" sz="1400" dirty="0"/>
            </a:br>
            <a:r>
              <a:rPr kumimoji="0" lang="en-US" altLang="ko-KR" sz="1400" dirty="0"/>
              <a:t>}</a:t>
            </a:r>
            <a:endParaRPr kumimoji="0"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2643040"/>
            <a:ext cx="3714744" cy="24622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void </a:t>
            </a:r>
            <a:r>
              <a:rPr kumimoji="0" lang="en-US" altLang="ko-KR" sz="1400" dirty="0" err="1"/>
              <a:t>ReplaceItem</a:t>
            </a:r>
            <a:r>
              <a:rPr kumimoji="0" lang="en-US" altLang="ko-KR" sz="1400" dirty="0"/>
              <a:t>(</a:t>
            </a:r>
            <a:r>
              <a:rPr kumimoji="0" lang="en-US" altLang="ko-KR" sz="1400" dirty="0" err="1"/>
              <a:t>StackType</a:t>
            </a:r>
            <a:r>
              <a:rPr kumimoji="0" lang="en-US" altLang="ko-KR" sz="1400" dirty="0"/>
              <a:t> &amp;</a:t>
            </a:r>
            <a:r>
              <a:rPr kumimoji="0" lang="en-US" altLang="ko-KR" sz="1400" dirty="0" err="1"/>
              <a:t>st</a:t>
            </a:r>
            <a:r>
              <a:rPr kumimoji="0" lang="en-US" altLang="ko-KR" sz="1400" dirty="0"/>
              <a:t>, </a:t>
            </a: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 </a:t>
            </a:r>
            <a:r>
              <a:rPr kumimoji="0" lang="en-US" altLang="ko-KR" sz="1400" dirty="0" err="1"/>
              <a:t>oldItem</a:t>
            </a:r>
            <a:r>
              <a:rPr kumimoji="0" lang="en-US" altLang="ko-KR" sz="1400" dirty="0"/>
              <a:t>, </a:t>
            </a: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 </a:t>
            </a:r>
            <a:r>
              <a:rPr kumimoji="0" lang="en-US" altLang="ko-KR" sz="1400" dirty="0" err="1"/>
              <a:t>newItem</a:t>
            </a:r>
            <a:r>
              <a:rPr kumimoji="0" lang="en-US" altLang="ko-KR" sz="14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//Exercise 8</a:t>
            </a:r>
            <a:r>
              <a:rPr kumimoji="0" lang="ko-KR" altLang="en-US" sz="1400" dirty="0"/>
              <a:t>에서 행했던 것처럼</a:t>
            </a:r>
            <a:r>
              <a:rPr kumimoji="0" lang="en-US" altLang="ko-KR" sz="1400" dirty="0"/>
              <a:t>, </a:t>
            </a:r>
            <a:r>
              <a:rPr kumimoji="0" lang="ko-KR" altLang="en-US" sz="1400" dirty="0"/>
              <a:t>또 다른 </a:t>
            </a:r>
            <a:r>
              <a:rPr kumimoji="0" lang="en-US" altLang="ko-KR" sz="1400" dirty="0"/>
              <a:t>stack</a:t>
            </a:r>
            <a:r>
              <a:rPr kumimoji="0" lang="ko-KR" altLang="en-US" sz="1400" dirty="0"/>
              <a:t>을</a:t>
            </a:r>
            <a:r>
              <a:rPr kumimoji="0" lang="en-US" altLang="ko-KR" sz="1400" dirty="0"/>
              <a:t> </a:t>
            </a:r>
            <a:r>
              <a:rPr kumimoji="0" lang="ko-KR" altLang="en-US" sz="1400" dirty="0"/>
              <a:t>정의하여 </a:t>
            </a:r>
            <a:r>
              <a:rPr kumimoji="0" lang="en-US" altLang="ko-KR" sz="1400" dirty="0" err="1"/>
              <a:t>st</a:t>
            </a:r>
            <a:r>
              <a:rPr kumimoji="0" lang="ko-KR" altLang="en-US" sz="1400" dirty="0"/>
              <a:t>의 </a:t>
            </a:r>
            <a:r>
              <a:rPr kumimoji="0" lang="en-US" altLang="ko-KR" sz="1400" dirty="0"/>
              <a:t>item</a:t>
            </a:r>
            <a:r>
              <a:rPr kumimoji="0" lang="ko-KR" altLang="en-US" sz="1400" dirty="0"/>
              <a:t>을 </a:t>
            </a:r>
            <a:r>
              <a:rPr kumimoji="0" lang="en-US" altLang="ko-KR" sz="1400" dirty="0"/>
              <a:t>top, pop</a:t>
            </a:r>
            <a:r>
              <a:rPr kumimoji="0" lang="ko-KR" altLang="en-US" sz="1400" dirty="0"/>
              <a:t>을 통해 꺼내면서</a:t>
            </a:r>
            <a:r>
              <a:rPr kumimoji="0" lang="en-US" altLang="ko-KR" sz="1400" dirty="0"/>
              <a:t>, </a:t>
            </a:r>
            <a:r>
              <a:rPr kumimoji="0" lang="ko-KR" altLang="en-US" sz="1400" dirty="0"/>
              <a:t>값을 비교</a:t>
            </a:r>
            <a:r>
              <a:rPr kumimoji="0" lang="en-US" altLang="ko-KR" sz="1400" dirty="0"/>
              <a:t>. </a:t>
            </a:r>
            <a:r>
              <a:rPr kumimoji="0" lang="en-US" altLang="ko-KR" sz="1400" dirty="0" err="1"/>
              <a:t>oldItem</a:t>
            </a:r>
            <a:r>
              <a:rPr kumimoji="0" lang="ko-KR" altLang="en-US" sz="1400" dirty="0"/>
              <a:t>과 일치하는 값을 </a:t>
            </a:r>
            <a:r>
              <a:rPr kumimoji="0" lang="en-US" altLang="ko-KR" sz="1400" dirty="0" err="1"/>
              <a:t>newItem</a:t>
            </a:r>
            <a:r>
              <a:rPr kumimoji="0" lang="ko-KR" altLang="en-US" sz="1400" dirty="0"/>
              <a:t>으로 다른 </a:t>
            </a:r>
            <a:r>
              <a:rPr kumimoji="0" lang="en-US" altLang="ko-KR" sz="1400" dirty="0"/>
              <a:t>stack</a:t>
            </a:r>
            <a:r>
              <a:rPr kumimoji="0" lang="ko-KR" altLang="en-US" sz="1400" dirty="0"/>
              <a:t>에 저장합니다</a:t>
            </a:r>
            <a:r>
              <a:rPr kumimoji="0" lang="en-US" altLang="ko-KR" sz="1400" dirty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다음 임시로 생성했던 </a:t>
            </a:r>
            <a:r>
              <a:rPr kumimoji="0" lang="en-US" altLang="ko-KR" sz="1400" dirty="0"/>
              <a:t>stack</a:t>
            </a:r>
            <a:r>
              <a:rPr kumimoji="0" lang="ko-KR" altLang="en-US" sz="1400" dirty="0"/>
              <a:t>에서 아이템을 </a:t>
            </a:r>
            <a:r>
              <a:rPr kumimoji="0" lang="en-US" altLang="ko-KR" sz="1400" dirty="0"/>
              <a:t>top, pop</a:t>
            </a:r>
            <a:r>
              <a:rPr kumimoji="0" lang="ko-KR" altLang="en-US" sz="1400" dirty="0"/>
              <a:t>을 통해 꺼내면서 </a:t>
            </a:r>
            <a:r>
              <a:rPr kumimoji="0" lang="en-US" altLang="ko-KR" sz="1400" dirty="0" err="1"/>
              <a:t>st</a:t>
            </a:r>
            <a:r>
              <a:rPr kumimoji="0" lang="ko-KR" altLang="en-US" sz="1400" dirty="0"/>
              <a:t>에 다시 집어 넣습니다</a:t>
            </a:r>
            <a:r>
              <a:rPr kumimoji="0" lang="en-US" altLang="ko-KR" sz="1400" dirty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}</a:t>
            </a:r>
            <a:endParaRPr kumimoji="0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690036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4-help </a:t>
            </a:r>
            <a:r>
              <a:rPr lang="en-US" altLang="ko-KR" dirty="0" smtClean="0"/>
              <a:t>slides 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b.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</a:t>
            </a:r>
            <a:r>
              <a:rPr lang="ko-KR" altLang="en-US" dirty="0"/>
              <a:t>구조를 변경하여 </a:t>
            </a:r>
            <a:r>
              <a:rPr lang="en-US" altLang="ko-KR" dirty="0" err="1"/>
              <a:t>ReplaceItem</a:t>
            </a:r>
            <a:r>
              <a:rPr lang="ko-KR" altLang="en-US" dirty="0"/>
              <a:t>이라는 함수를 클래스 내부에 선언하고 구현하라</a:t>
            </a:r>
            <a:r>
              <a:rPr lang="en-US" altLang="ko-KR" dirty="0" smtClean="0"/>
              <a:t>. (a</a:t>
            </a:r>
            <a:r>
              <a:rPr lang="ko-KR" altLang="en-US" dirty="0" smtClean="0"/>
              <a:t>와 </a:t>
            </a:r>
            <a:r>
              <a:rPr lang="ko-KR" altLang="en-US" dirty="0"/>
              <a:t>달리 </a:t>
            </a:r>
            <a:r>
              <a:rPr lang="en-US" altLang="ko-KR" dirty="0" err="1"/>
              <a:t>oldItem</a:t>
            </a:r>
            <a:r>
              <a:rPr lang="en-US" altLang="ko-KR" dirty="0"/>
              <a:t>, </a:t>
            </a:r>
            <a:r>
              <a:rPr lang="en-US" altLang="ko-KR" dirty="0" err="1"/>
              <a:t>newItem</a:t>
            </a:r>
            <a:r>
              <a:rPr lang="en-US" altLang="ko-KR" dirty="0"/>
              <a:t> 2</a:t>
            </a:r>
            <a:r>
              <a:rPr lang="ko-KR" altLang="en-US" dirty="0"/>
              <a:t>개의 </a:t>
            </a:r>
            <a:r>
              <a:rPr lang="ko-KR" altLang="en-US" dirty="0" err="1"/>
              <a:t>파라메터를</a:t>
            </a:r>
            <a:r>
              <a:rPr lang="ko-KR" altLang="en-US" dirty="0"/>
              <a:t> 갖는다</a:t>
            </a:r>
            <a:r>
              <a:rPr lang="en-US" altLang="ko-KR" dirty="0" smtClean="0"/>
              <a:t>.)</a:t>
            </a:r>
          </a:p>
          <a:p>
            <a:pPr lvl="1"/>
            <a:r>
              <a:rPr lang="ko-KR" altLang="en-US" dirty="0" smtClean="0"/>
              <a:t>클라이언트 함수와 달리 멤버함수는 클래스의 멤버변수에 직접적으로 접근할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708920"/>
            <a:ext cx="4071966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</a:tabLst>
              <a:defRPr/>
            </a:pPr>
            <a:r>
              <a:rPr kumimoji="0" lang="en-US" altLang="ko-KR" sz="1400" dirty="0"/>
              <a:t>class </a:t>
            </a:r>
            <a:r>
              <a:rPr kumimoji="0" lang="en-US" altLang="ko-KR" sz="1400" dirty="0" err="1"/>
              <a:t>StackType</a:t>
            </a:r>
            <a:endParaRPr kumimoji="0" lang="en-US" altLang="ko-KR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</a:tabLst>
              <a:defRPr/>
            </a:pPr>
            <a:r>
              <a:rPr kumimoji="0" lang="en-US" altLang="ko-KR" sz="1400" dirty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</a:tabLst>
              <a:defRPr/>
            </a:pPr>
            <a:r>
              <a:rPr kumimoji="0" lang="en-US" altLang="ko-KR" sz="1400" dirty="0"/>
              <a:t>private: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</a:tabLst>
              <a:defRPr/>
            </a:pPr>
            <a:r>
              <a:rPr kumimoji="0" lang="en-US" altLang="ko-KR" sz="1400" dirty="0"/>
              <a:t>	… //</a:t>
            </a:r>
            <a:r>
              <a:rPr kumimoji="0" lang="ko-KR" altLang="en-US" sz="1400" dirty="0"/>
              <a:t>기본 선언</a:t>
            </a:r>
            <a:endParaRPr kumimoji="0" lang="en-US" altLang="ko-KR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</a:tabLst>
              <a:defRPr/>
            </a:pPr>
            <a:r>
              <a:rPr kumimoji="0" lang="en-US" altLang="ko-KR" sz="1400" dirty="0"/>
              <a:t>public: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</a:tabLst>
              <a:defRPr/>
            </a:pPr>
            <a:r>
              <a:rPr kumimoji="0" lang="en-US" altLang="ko-KR" sz="1400" dirty="0"/>
              <a:t>	… //</a:t>
            </a:r>
            <a:r>
              <a:rPr kumimoji="0" lang="ko-KR" altLang="en-US" sz="1400" dirty="0"/>
              <a:t>기본 구현</a:t>
            </a:r>
            <a:endParaRPr kumimoji="0" lang="en-US" altLang="ko-KR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</a:tabLst>
              <a:defRPr/>
            </a:pPr>
            <a:r>
              <a:rPr kumimoji="0" lang="en-US" altLang="ko-KR" sz="1400" dirty="0"/>
              <a:t>	void </a:t>
            </a:r>
            <a:r>
              <a:rPr kumimoji="0" lang="en-US" altLang="ko-KR" sz="1400" dirty="0" err="1"/>
              <a:t>ReplaceItem</a:t>
            </a:r>
            <a:r>
              <a:rPr kumimoji="0" lang="en-US" altLang="ko-KR" sz="1400" dirty="0"/>
              <a:t>(</a:t>
            </a: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, </a:t>
            </a: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</a:tabLst>
              <a:defRPr/>
            </a:pPr>
            <a:r>
              <a:rPr kumimoji="0" lang="en-US" altLang="ko-KR" sz="1400" dirty="0"/>
              <a:t>}</a:t>
            </a:r>
            <a:endParaRPr kumimoji="0"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716016" y="2708920"/>
            <a:ext cx="4097404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</a:tabLst>
              <a:defRPr/>
            </a:pPr>
            <a:r>
              <a:rPr kumimoji="0" lang="en-US" altLang="ko-KR" sz="1400" dirty="0"/>
              <a:t>void </a:t>
            </a:r>
            <a:r>
              <a:rPr kumimoji="0" lang="en-US" altLang="ko-KR" sz="1400" dirty="0" err="1"/>
              <a:t>StackType</a:t>
            </a:r>
            <a:r>
              <a:rPr kumimoji="0" lang="en-US" altLang="ko-KR" sz="1400" dirty="0"/>
              <a:t>::</a:t>
            </a:r>
            <a:r>
              <a:rPr kumimoji="0" lang="en-US" altLang="ko-KR" sz="1400" dirty="0" err="1"/>
              <a:t>ReplaceItem</a:t>
            </a:r>
            <a:r>
              <a:rPr kumimoji="0" lang="en-US" altLang="ko-KR" sz="1400" dirty="0"/>
              <a:t>(</a:t>
            </a: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 </a:t>
            </a:r>
            <a:r>
              <a:rPr kumimoji="0" lang="en-US" altLang="ko-KR" sz="1400" dirty="0" err="1"/>
              <a:t>oldItem</a:t>
            </a:r>
            <a:r>
              <a:rPr kumimoji="0" lang="en-US" altLang="ko-KR" sz="1400" dirty="0"/>
              <a:t>, </a:t>
            </a:r>
            <a:r>
              <a:rPr kumimoji="0" lang="en-US" altLang="ko-KR" sz="1400" dirty="0" err="1"/>
              <a:t>int</a:t>
            </a:r>
            <a:r>
              <a:rPr kumimoji="0" lang="en-US" altLang="ko-KR" sz="1400" dirty="0"/>
              <a:t> </a:t>
            </a:r>
            <a:r>
              <a:rPr kumimoji="0" lang="en-US" altLang="ko-KR" sz="1400" dirty="0" err="1"/>
              <a:t>newItem</a:t>
            </a:r>
            <a:r>
              <a:rPr kumimoji="0" lang="en-US" altLang="ko-KR" sz="14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</a:tabLst>
              <a:defRPr/>
            </a:pPr>
            <a:r>
              <a:rPr kumimoji="0" lang="en-US" altLang="ko-KR" sz="1400" dirty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</a:tabLst>
              <a:defRPr/>
            </a:pPr>
            <a:r>
              <a:rPr kumimoji="0" lang="en-US" altLang="ko-KR" sz="1400" dirty="0"/>
              <a:t>	for(item</a:t>
            </a:r>
            <a:r>
              <a:rPr kumimoji="0" lang="ko-KR" altLang="en-US" sz="1400" dirty="0"/>
              <a:t> 개수만큼</a:t>
            </a:r>
            <a:r>
              <a:rPr kumimoji="0" lang="en-US" altLang="ko-KR" sz="14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</a:tabLst>
              <a:defRPr/>
            </a:pPr>
            <a:r>
              <a:rPr kumimoji="0" lang="en-US" altLang="ko-KR" sz="1400" dirty="0"/>
              <a:t>	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</a:tabLst>
              <a:defRPr/>
            </a:pPr>
            <a:r>
              <a:rPr kumimoji="0" lang="en-US" altLang="ko-KR" sz="1400" dirty="0"/>
              <a:t>		if(items[</a:t>
            </a:r>
            <a:r>
              <a:rPr kumimoji="0" lang="en-US" altLang="ko-KR" sz="1400" dirty="0" err="1"/>
              <a:t>i</a:t>
            </a:r>
            <a:r>
              <a:rPr kumimoji="0" lang="en-US" altLang="ko-KR" sz="1400" dirty="0"/>
              <a:t>]</a:t>
            </a:r>
            <a:r>
              <a:rPr kumimoji="0" lang="ko-KR" altLang="en-US" sz="1400" dirty="0"/>
              <a:t>가 </a:t>
            </a:r>
            <a:r>
              <a:rPr kumimoji="0" lang="en-US" altLang="ko-KR" sz="1400" dirty="0" err="1"/>
              <a:t>oldItem</a:t>
            </a:r>
            <a:r>
              <a:rPr kumimoji="0" lang="ko-KR" altLang="en-US" sz="1400" dirty="0"/>
              <a:t>과 같은가</a:t>
            </a:r>
            <a:r>
              <a:rPr kumimoji="0" lang="en-US" altLang="ko-KR" sz="1400" dirty="0"/>
              <a:t>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</a:tabLst>
              <a:defRPr/>
            </a:pPr>
            <a:r>
              <a:rPr kumimoji="0" lang="en-US" altLang="ko-KR" sz="1400" dirty="0"/>
              <a:t>			items[</a:t>
            </a:r>
            <a:r>
              <a:rPr kumimoji="0" lang="en-US" altLang="ko-KR" sz="1400" dirty="0" err="1"/>
              <a:t>i</a:t>
            </a:r>
            <a:r>
              <a:rPr kumimoji="0" lang="en-US" altLang="ko-KR" sz="1400" dirty="0"/>
              <a:t>]</a:t>
            </a:r>
            <a:r>
              <a:rPr kumimoji="0" lang="ko-KR" altLang="en-US" sz="1400" dirty="0"/>
              <a:t>는 </a:t>
            </a:r>
            <a:r>
              <a:rPr kumimoji="0" lang="en-US" altLang="ko-KR" sz="1400" dirty="0" err="1"/>
              <a:t>newItem</a:t>
            </a:r>
            <a:r>
              <a:rPr kumimoji="0" lang="en-US" altLang="ko-KR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</a:tabLst>
              <a:defRPr/>
            </a:pPr>
            <a:r>
              <a:rPr kumimoji="0" lang="en-US" altLang="ko-KR" sz="1400" dirty="0"/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4625" algn="l"/>
                <a:tab pos="360363" algn="l"/>
                <a:tab pos="534988" algn="l"/>
                <a:tab pos="719138" algn="l"/>
                <a:tab pos="895350" algn="l"/>
              </a:tabLst>
              <a:defRPr/>
            </a:pPr>
            <a:r>
              <a:rPr kumimoji="0" lang="en-US" altLang="ko-KR" sz="1400" dirty="0"/>
              <a:t>}</a:t>
            </a:r>
            <a:endParaRPr kumimoji="0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19780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Exercise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/>
          <a:p>
            <a:r>
              <a:rPr lang="ko-KR" altLang="en-US" sz="1800" dirty="0" smtClean="0"/>
              <a:t>문제</a:t>
            </a:r>
            <a:endParaRPr lang="en-US" altLang="ko-KR" sz="1800" dirty="0"/>
          </a:p>
          <a:p>
            <a:pPr lvl="1"/>
            <a:r>
              <a:rPr lang="ko-KR" altLang="en-US" sz="1600" dirty="0" err="1" smtClean="0"/>
              <a:t>스택의</a:t>
            </a:r>
            <a:r>
              <a:rPr lang="ko-KR" altLang="en-US" sz="1600" dirty="0" smtClean="0"/>
              <a:t> 동작방법을 이해하기 위하여 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StackTType.h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에 정의된 </a:t>
            </a:r>
            <a:r>
              <a:rPr lang="en-US" altLang="ko-KR" sz="1600" dirty="0" err="1" smtClean="0"/>
              <a:t>StackType</a:t>
            </a:r>
            <a:r>
              <a:rPr lang="ko-KR" altLang="en-US" sz="1600" dirty="0" smtClean="0"/>
              <a:t>클래스를 분석</a:t>
            </a:r>
            <a:endParaRPr lang="en-US" altLang="ko-KR" sz="1600" dirty="0" smtClean="0"/>
          </a:p>
          <a:p>
            <a:pPr lvl="2"/>
            <a:r>
              <a:rPr lang="en-US" altLang="ko-KR" sz="1400" dirty="0" err="1" smtClean="0"/>
              <a:t>StackType</a:t>
            </a:r>
            <a:r>
              <a:rPr lang="ko-KR" altLang="en-US" sz="1400" dirty="0" smtClean="0"/>
              <a:t>내의 멤버함수인 </a:t>
            </a:r>
            <a:r>
              <a:rPr lang="en-US" altLang="ko-KR" sz="1400" dirty="0" smtClean="0"/>
              <a:t>Push, Pop, Top </a:t>
            </a:r>
            <a:r>
              <a:rPr lang="ko-KR" altLang="en-US" sz="1400" dirty="0" smtClean="0"/>
              <a:t>함수에 대해서 분석</a:t>
            </a:r>
            <a:endParaRPr lang="en-US" altLang="ko-KR" dirty="0"/>
          </a:p>
          <a:p>
            <a:pPr lvl="1"/>
            <a:r>
              <a:rPr lang="ko-KR" altLang="en-US" dirty="0" err="1" smtClean="0"/>
              <a:t>탬플릿으로</a:t>
            </a:r>
            <a:r>
              <a:rPr lang="ko-KR" altLang="en-US" dirty="0" smtClean="0"/>
              <a:t> 정의된 </a:t>
            </a:r>
            <a:r>
              <a:rPr lang="ko-KR" altLang="en-US" dirty="0" err="1" smtClean="0"/>
              <a:t>스택을</a:t>
            </a:r>
            <a:r>
              <a:rPr lang="ko-KR" altLang="en-US" dirty="0" smtClean="0"/>
              <a:t> 정수형 타입으로 선언하고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1,3,4,5,6</a:t>
            </a:r>
            <a:r>
              <a:rPr lang="ko-KR" altLang="en-US" dirty="0" smtClean="0"/>
              <a:t>을 순서대로 삽입하고 하나씩 꺼내서 출력하는 프로그램을 작성함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20888"/>
            <a:ext cx="5857081" cy="396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314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-help slides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Push </a:t>
            </a:r>
            <a:r>
              <a:rPr lang="ko-KR" altLang="en-US" dirty="0" smtClean="0"/>
              <a:t>함수를 이용하여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1,2,3,4,5,6</a:t>
            </a:r>
            <a:r>
              <a:rPr lang="ko-KR" altLang="en-US" dirty="0" smtClean="0"/>
              <a:t>을 입력한다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T</a:t>
            </a:r>
            <a:r>
              <a:rPr lang="en-US" altLang="ko-KR" dirty="0" smtClean="0"/>
              <a:t>op </a:t>
            </a:r>
            <a:r>
              <a:rPr lang="ko-KR" altLang="en-US" dirty="0" smtClean="0"/>
              <a:t>함수를 이용하여 가장 최근에 넣은 아이템을 가져와서 </a:t>
            </a:r>
            <a:r>
              <a:rPr lang="ko-KR" altLang="en-US" dirty="0" err="1" smtClean="0"/>
              <a:t>출력을하고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pop</a:t>
            </a:r>
            <a:r>
              <a:rPr lang="ko-KR" altLang="en-US" dirty="0" smtClean="0"/>
              <a:t>을 이용하여 가장 최근에 넣은 아이템을 제거한다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이 과정을 반복하여 모든 아이템을 출력한다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4" name="그룹 4"/>
          <p:cNvGrpSpPr>
            <a:grpSpLocks/>
          </p:cNvGrpSpPr>
          <p:nvPr/>
        </p:nvGrpSpPr>
        <p:grpSpPr bwMode="auto">
          <a:xfrm>
            <a:off x="2915816" y="2673956"/>
            <a:ext cx="642938" cy="3000375"/>
            <a:chOff x="2428860" y="1785926"/>
            <a:chExt cx="642942" cy="3000396"/>
          </a:xfrm>
        </p:grpSpPr>
        <p:sp>
          <p:nvSpPr>
            <p:cNvPr id="5" name="직사각형 4"/>
            <p:cNvSpPr/>
            <p:nvPr/>
          </p:nvSpPr>
          <p:spPr>
            <a:xfrm>
              <a:off x="2428860" y="1785926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 smtClean="0"/>
                <a:t>6</a:t>
              </a:r>
              <a:endParaRPr kumimoji="0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428860" y="2285992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5</a:t>
              </a:r>
              <a:endParaRPr kumimoji="0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28860" y="2786058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 smtClean="0"/>
                <a:t>4</a:t>
              </a:r>
              <a:endParaRPr kumimoji="0"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28860" y="3286124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 smtClean="0"/>
                <a:t>3</a:t>
              </a:r>
              <a:endParaRPr kumimoji="0"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28860" y="3786190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 smtClean="0"/>
                <a:t>2</a:t>
              </a:r>
              <a:endParaRPr kumimoji="0"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28860" y="4286256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 smtClean="0"/>
                <a:t>1</a:t>
              </a:r>
              <a:endParaRPr kumimoji="0" lang="ko-KR" altLang="en-US" dirty="0"/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2810247" y="5795417"/>
            <a:ext cx="85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 dirty="0"/>
              <a:t>stack A</a:t>
            </a:r>
            <a:endParaRPr kumimoji="0"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2880691"/>
            <a:ext cx="1548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출력물</a:t>
            </a:r>
            <a:r>
              <a:rPr lang="en-US" altLang="ko-KR" dirty="0" smtClean="0"/>
              <a:t>&gt;</a:t>
            </a:r>
          </a:p>
          <a:p>
            <a:pPr algn="ctr"/>
            <a:r>
              <a:rPr lang="en-US" altLang="ko-KR" dirty="0" smtClean="0"/>
              <a:t>6</a:t>
            </a:r>
          </a:p>
          <a:p>
            <a:pPr algn="ctr"/>
            <a:r>
              <a:rPr lang="en-US" altLang="ko-KR" dirty="0" smtClean="0"/>
              <a:t>5</a:t>
            </a:r>
          </a:p>
          <a:p>
            <a:pPr algn="ctr"/>
            <a:r>
              <a:rPr lang="en-US" altLang="ko-KR" dirty="0" smtClean="0"/>
              <a:t>4</a:t>
            </a:r>
          </a:p>
          <a:p>
            <a:pPr algn="ctr"/>
            <a:r>
              <a:rPr lang="en-US" altLang="ko-KR" dirty="0" smtClean="0"/>
              <a:t>3</a:t>
            </a:r>
          </a:p>
          <a:p>
            <a:pPr algn="ctr"/>
            <a:r>
              <a:rPr lang="en-US" altLang="ko-KR" dirty="0" smtClean="0"/>
              <a:t>2</a:t>
            </a:r>
          </a:p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4" name="오른쪽 화살표 13"/>
          <p:cNvSpPr/>
          <p:nvPr/>
        </p:nvSpPr>
        <p:spPr bwMode="auto">
          <a:xfrm>
            <a:off x="1187624" y="3754076"/>
            <a:ext cx="1622623" cy="216024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 bwMode="auto">
          <a:xfrm>
            <a:off x="3923928" y="3788341"/>
            <a:ext cx="1622623" cy="216024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82293" y="3211482"/>
            <a:ext cx="103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en-US" altLang="ko-KR" dirty="0" smtClean="0"/>
              <a:t>(push)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23928" y="324541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pop,top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579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1-help </a:t>
            </a:r>
            <a:r>
              <a:rPr lang="en-US" altLang="ko-KR" dirty="0" smtClean="0"/>
              <a:t>slides(2/2)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예제코</a:t>
            </a:r>
            <a:r>
              <a:rPr lang="ko-KR" altLang="en-US" dirty="0"/>
              <a:t>드</a:t>
            </a:r>
            <a:endParaRPr lang="en-US" altLang="ko-KR" dirty="0" smtClean="0"/>
          </a:p>
          <a:p>
            <a:pPr marL="36000" indent="0">
              <a:buNone/>
            </a:pPr>
            <a:r>
              <a:rPr lang="en-US" altLang="ko-KR" dirty="0" smtClean="0"/>
              <a:t>   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int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main()</a:t>
            </a:r>
          </a:p>
          <a:p>
            <a:pPr marL="252000" lvl="1" indent="0">
              <a:buNone/>
            </a:pPr>
            <a:r>
              <a:rPr lang="en-US" altLang="ko-KR" dirty="0" smtClean="0"/>
              <a:t> {</a:t>
            </a:r>
          </a:p>
          <a:p>
            <a:pPr marL="252000" lvl="1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StackType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stack;</a:t>
            </a:r>
          </a:p>
          <a:p>
            <a:pPr marL="252000" lvl="1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stack.Push</a:t>
            </a:r>
            <a:r>
              <a:rPr lang="en-US" altLang="ko-KR" dirty="0" smtClean="0"/>
              <a:t>(1); // 1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넣는다</a:t>
            </a:r>
            <a:r>
              <a:rPr lang="en-US" altLang="ko-KR" dirty="0" smtClean="0"/>
              <a:t>.</a:t>
            </a:r>
          </a:p>
          <a:p>
            <a:pPr marL="2520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… // </a:t>
            </a:r>
            <a:r>
              <a:rPr lang="ko-KR" altLang="en-US" dirty="0" smtClean="0"/>
              <a:t>나머지를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전부 넣는다</a:t>
            </a:r>
            <a:r>
              <a:rPr lang="en-US" altLang="ko-KR" dirty="0" smtClean="0"/>
              <a:t>.</a:t>
            </a:r>
          </a:p>
          <a:p>
            <a:pPr marL="2520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while(!</a:t>
            </a:r>
            <a:r>
              <a:rPr lang="en-US" altLang="ko-KR" dirty="0" err="1" smtClean="0"/>
              <a:t>stack_isEmpty</a:t>
            </a:r>
            <a:r>
              <a:rPr lang="en-US" altLang="ko-KR" dirty="0" smtClean="0"/>
              <a:t>()) //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원소가 </a:t>
            </a:r>
            <a:r>
              <a:rPr lang="ko-KR" altLang="en-US" dirty="0" err="1" smtClean="0"/>
              <a:t>없을때</a:t>
            </a:r>
            <a:r>
              <a:rPr lang="ko-KR" altLang="en-US" dirty="0" smtClean="0"/>
              <a:t> 까지 반복한다</a:t>
            </a:r>
            <a:r>
              <a:rPr lang="en-US" altLang="ko-KR" dirty="0" smtClean="0"/>
              <a:t>.</a:t>
            </a:r>
          </a:p>
          <a:p>
            <a:pPr marL="2520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{</a:t>
            </a:r>
          </a:p>
          <a:p>
            <a:pPr marL="540000" lvl="3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result =  </a:t>
            </a:r>
            <a:r>
              <a:rPr lang="en-US" altLang="ko-KR" dirty="0" err="1" smtClean="0"/>
              <a:t>stack.top</a:t>
            </a:r>
            <a:r>
              <a:rPr lang="en-US" altLang="ko-KR" dirty="0" smtClean="0"/>
              <a:t>(); //   </a:t>
            </a:r>
            <a:r>
              <a:rPr lang="ko-KR" altLang="en-US" dirty="0" smtClean="0"/>
              <a:t>가장 최근에 넣은 아이템 값을 가져온다</a:t>
            </a:r>
            <a:r>
              <a:rPr lang="en-US" altLang="ko-KR" dirty="0" smtClean="0"/>
              <a:t>.</a:t>
            </a:r>
          </a:p>
          <a:p>
            <a:pPr marL="540000" lvl="3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stack.pop</a:t>
            </a:r>
            <a:r>
              <a:rPr lang="en-US" altLang="ko-KR" dirty="0" smtClean="0"/>
              <a:t>(); // </a:t>
            </a:r>
            <a:r>
              <a:rPr lang="ko-KR" altLang="en-US" dirty="0" smtClean="0"/>
              <a:t>가장 최근에 넣은 아이템을 제거한다</a:t>
            </a:r>
            <a:r>
              <a:rPr lang="en-US" altLang="ko-KR" dirty="0" smtClean="0"/>
              <a:t>.</a:t>
            </a:r>
          </a:p>
          <a:p>
            <a:pPr marL="540000" lvl="3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result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pPr marL="540000" lvl="3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}</a:t>
            </a:r>
            <a:endParaRPr lang="en-US" altLang="ko-KR" dirty="0"/>
          </a:p>
          <a:p>
            <a:pPr marL="540000" lvl="3" indent="0">
              <a:buNone/>
            </a:pPr>
            <a:r>
              <a:rPr lang="en-US" altLang="ko-KR" dirty="0"/>
              <a:t>}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229998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스택의</a:t>
            </a:r>
            <a:r>
              <a:rPr lang="ko-KR" altLang="en-US" dirty="0" smtClean="0"/>
              <a:t> </a:t>
            </a:r>
            <a:r>
              <a:rPr lang="ko-KR" altLang="en-US" dirty="0"/>
              <a:t>데이터를 변경하지 않고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ko-KR" altLang="en-US" dirty="0" err="1"/>
              <a:t>스택과</a:t>
            </a:r>
            <a:r>
              <a:rPr lang="ko-KR" altLang="en-US" dirty="0"/>
              <a:t> 동일한 값을 가지는 </a:t>
            </a:r>
            <a:r>
              <a:rPr lang="ko-KR" altLang="en-US" dirty="0" err="1"/>
              <a:t>스택을</a:t>
            </a:r>
            <a:r>
              <a:rPr lang="ko-KR" altLang="en-US" dirty="0"/>
              <a:t> 만드세요</a:t>
            </a:r>
            <a:r>
              <a:rPr lang="en-US" altLang="ko-KR" dirty="0"/>
              <a:t>.</a:t>
            </a:r>
            <a:endParaRPr lang="ko-KR" altLang="en-US" dirty="0">
              <a:latin typeface="Gill Sans MT" pitchFamily="34" charset="0"/>
              <a:ea typeface="HY엽서L" pitchFamily="18" charset="-127"/>
            </a:endParaRPr>
          </a:p>
          <a:p>
            <a:endParaRPr lang="ko-KR" altLang="en-US" dirty="0"/>
          </a:p>
        </p:txBody>
      </p:sp>
      <p:grpSp>
        <p:nvGrpSpPr>
          <p:cNvPr id="18" name="그룹 18"/>
          <p:cNvGrpSpPr>
            <a:grpSpLocks/>
          </p:cNvGrpSpPr>
          <p:nvPr/>
        </p:nvGrpSpPr>
        <p:grpSpPr bwMode="auto">
          <a:xfrm>
            <a:off x="2869986" y="1840623"/>
            <a:ext cx="642937" cy="3000375"/>
            <a:chOff x="2428860" y="1785926"/>
            <a:chExt cx="642942" cy="3000396"/>
          </a:xfrm>
        </p:grpSpPr>
        <p:sp>
          <p:nvSpPr>
            <p:cNvPr id="19" name="직사각형 18"/>
            <p:cNvSpPr/>
            <p:nvPr/>
          </p:nvSpPr>
          <p:spPr>
            <a:xfrm>
              <a:off x="2428860" y="1785926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28860" y="2285992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5</a:t>
              </a:r>
              <a:endParaRPr kumimoji="0"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428860" y="2786058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7</a:t>
              </a:r>
              <a:endParaRPr kumimoji="0"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428860" y="3286124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4</a:t>
              </a:r>
              <a:endParaRPr kumimoji="0"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428860" y="3786190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8</a:t>
              </a:r>
              <a:endParaRPr kumimoji="0"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428860" y="4286256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9</a:t>
              </a:r>
              <a:endParaRPr kumimoji="0" lang="ko-KR" altLang="en-US" dirty="0"/>
            </a:p>
          </p:txBody>
        </p:sp>
      </p:grpSp>
      <p:grpSp>
        <p:nvGrpSpPr>
          <p:cNvPr id="25" name="그룹 25"/>
          <p:cNvGrpSpPr>
            <a:grpSpLocks/>
          </p:cNvGrpSpPr>
          <p:nvPr/>
        </p:nvGrpSpPr>
        <p:grpSpPr bwMode="auto">
          <a:xfrm>
            <a:off x="4155861" y="1840623"/>
            <a:ext cx="642937" cy="3000375"/>
            <a:chOff x="2428860" y="1785926"/>
            <a:chExt cx="642942" cy="3000396"/>
          </a:xfrm>
        </p:grpSpPr>
        <p:sp>
          <p:nvSpPr>
            <p:cNvPr id="26" name="직사각형 25"/>
            <p:cNvSpPr/>
            <p:nvPr/>
          </p:nvSpPr>
          <p:spPr>
            <a:xfrm>
              <a:off x="2428860" y="1785926"/>
              <a:ext cx="642942" cy="50006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9</a:t>
              </a:r>
              <a:endParaRPr kumimoji="0"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428860" y="2285992"/>
              <a:ext cx="642942" cy="50006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8</a:t>
              </a:r>
              <a:endParaRPr kumimoji="0"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428860" y="2786058"/>
              <a:ext cx="642942" cy="50006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4</a:t>
              </a:r>
              <a:endParaRPr kumimoji="0"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428860" y="3286124"/>
              <a:ext cx="642942" cy="50006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7</a:t>
              </a:r>
              <a:endParaRPr kumimoji="0"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428860" y="3786190"/>
              <a:ext cx="642942" cy="50006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5</a:t>
              </a:r>
              <a:endParaRPr kumimoji="0"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428860" y="4286256"/>
              <a:ext cx="642942" cy="50006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</p:grpSp>
      <p:grpSp>
        <p:nvGrpSpPr>
          <p:cNvPr id="32" name="그룹 32"/>
          <p:cNvGrpSpPr>
            <a:grpSpLocks/>
          </p:cNvGrpSpPr>
          <p:nvPr/>
        </p:nvGrpSpPr>
        <p:grpSpPr bwMode="auto">
          <a:xfrm>
            <a:off x="5441736" y="1840623"/>
            <a:ext cx="642937" cy="3000375"/>
            <a:chOff x="2428860" y="1785926"/>
            <a:chExt cx="642942" cy="3000396"/>
          </a:xfrm>
        </p:grpSpPr>
        <p:sp>
          <p:nvSpPr>
            <p:cNvPr id="33" name="직사각형 32"/>
            <p:cNvSpPr/>
            <p:nvPr/>
          </p:nvSpPr>
          <p:spPr>
            <a:xfrm>
              <a:off x="2428860" y="1785926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428860" y="2285992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5</a:t>
              </a:r>
              <a:endParaRPr kumimoji="0"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428860" y="2786058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7</a:t>
              </a:r>
              <a:endParaRPr kumimoji="0"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28860" y="3286124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4</a:t>
              </a:r>
              <a:endParaRPr kumimoji="0"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28860" y="3786190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8</a:t>
              </a:r>
              <a:endParaRPr kumimoji="0"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428860" y="4286256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9</a:t>
              </a:r>
              <a:endParaRPr kumimoji="0" lang="ko-KR" altLang="en-US" dirty="0"/>
            </a:p>
          </p:txBody>
        </p:sp>
      </p:grpSp>
      <p:sp>
        <p:nvSpPr>
          <p:cNvPr id="41" name="TextBox 41"/>
          <p:cNvSpPr txBox="1">
            <a:spLocks noChangeArrowheads="1"/>
          </p:cNvSpPr>
          <p:nvPr/>
        </p:nvSpPr>
        <p:spPr bwMode="auto">
          <a:xfrm>
            <a:off x="5227423" y="4983873"/>
            <a:ext cx="85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stack B</a:t>
            </a:r>
            <a:endParaRPr kumimoji="0" lang="ko-KR" altLang="en-US"/>
          </a:p>
        </p:txBody>
      </p:sp>
      <p:sp>
        <p:nvSpPr>
          <p:cNvPr id="42" name="TextBox 42"/>
          <p:cNvSpPr txBox="1">
            <a:spLocks noChangeArrowheads="1"/>
          </p:cNvSpPr>
          <p:nvPr/>
        </p:nvSpPr>
        <p:spPr bwMode="auto">
          <a:xfrm>
            <a:off x="2727111" y="4983873"/>
            <a:ext cx="85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stack A</a:t>
            </a:r>
            <a:endParaRPr kumimoji="0" lang="ko-KR" altLang="en-US"/>
          </a:p>
        </p:txBody>
      </p:sp>
      <p:sp>
        <p:nvSpPr>
          <p:cNvPr id="43" name="TextBox 43"/>
          <p:cNvSpPr txBox="1">
            <a:spLocks noChangeArrowheads="1"/>
          </p:cNvSpPr>
          <p:nvPr/>
        </p:nvSpPr>
        <p:spPr bwMode="auto">
          <a:xfrm>
            <a:off x="4012986" y="4983873"/>
            <a:ext cx="887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stack C</a:t>
            </a:r>
            <a:endParaRPr kumimoji="0" lang="ko-KR" altLang="en-US"/>
          </a:p>
        </p:txBody>
      </p:sp>
      <p:sp>
        <p:nvSpPr>
          <p:cNvPr id="44" name="TextBox 44"/>
          <p:cNvSpPr txBox="1">
            <a:spLocks noChangeArrowheads="1"/>
          </p:cNvSpPr>
          <p:nvPr/>
        </p:nvSpPr>
        <p:spPr bwMode="auto">
          <a:xfrm>
            <a:off x="1519817" y="5811753"/>
            <a:ext cx="6761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 dirty="0"/>
              <a:t>A</a:t>
            </a:r>
            <a:r>
              <a:rPr kumimoji="0" lang="ko-KR" altLang="en-US" dirty="0"/>
              <a:t>와 같은 </a:t>
            </a:r>
            <a:r>
              <a:rPr kumimoji="0" lang="en-US" altLang="ko-KR" dirty="0"/>
              <a:t>stack</a:t>
            </a:r>
            <a:r>
              <a:rPr kumimoji="0" lang="ko-KR" altLang="en-US" dirty="0"/>
              <a:t>인 </a:t>
            </a:r>
            <a:r>
              <a:rPr kumimoji="0" lang="en-US" altLang="ko-KR" dirty="0"/>
              <a:t>B</a:t>
            </a:r>
            <a:r>
              <a:rPr kumimoji="0" lang="ko-KR" altLang="en-US" dirty="0"/>
              <a:t>를 만들기 위해 임시로 저장할 </a:t>
            </a:r>
            <a:r>
              <a:rPr kumimoji="0" lang="en-US" altLang="ko-KR" dirty="0"/>
              <a:t>C</a:t>
            </a:r>
            <a:r>
              <a:rPr kumimoji="0" lang="ko-KR" altLang="en-US" dirty="0"/>
              <a:t>가 필요합니다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cxnSp>
        <p:nvCxnSpPr>
          <p:cNvPr id="45" name="꺾인 연결선 44"/>
          <p:cNvCxnSpPr>
            <a:stCxn id="19" idx="3"/>
            <a:endCxn id="31" idx="1"/>
          </p:cNvCxnSpPr>
          <p:nvPr/>
        </p:nvCxnSpPr>
        <p:spPr>
          <a:xfrm>
            <a:off x="3512923" y="2089860"/>
            <a:ext cx="642938" cy="2501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0" idx="3"/>
            <a:endCxn id="30" idx="1"/>
          </p:cNvCxnSpPr>
          <p:nvPr/>
        </p:nvCxnSpPr>
        <p:spPr>
          <a:xfrm>
            <a:off x="3512923" y="2589923"/>
            <a:ext cx="642938" cy="150177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21" idx="3"/>
            <a:endCxn id="29" idx="1"/>
          </p:cNvCxnSpPr>
          <p:nvPr/>
        </p:nvCxnSpPr>
        <p:spPr>
          <a:xfrm>
            <a:off x="3512923" y="3089985"/>
            <a:ext cx="642938" cy="50006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2" idx="3"/>
            <a:endCxn id="28" idx="1"/>
          </p:cNvCxnSpPr>
          <p:nvPr/>
        </p:nvCxnSpPr>
        <p:spPr>
          <a:xfrm flipV="1">
            <a:off x="3512923" y="3089985"/>
            <a:ext cx="642938" cy="50006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23" idx="3"/>
            <a:endCxn id="27" idx="1"/>
          </p:cNvCxnSpPr>
          <p:nvPr/>
        </p:nvCxnSpPr>
        <p:spPr>
          <a:xfrm flipV="1">
            <a:off x="3512923" y="2589923"/>
            <a:ext cx="642938" cy="150177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4" idx="3"/>
            <a:endCxn id="26" idx="1"/>
          </p:cNvCxnSpPr>
          <p:nvPr/>
        </p:nvCxnSpPr>
        <p:spPr>
          <a:xfrm flipV="1">
            <a:off x="3512923" y="2089860"/>
            <a:ext cx="642938" cy="2501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31" idx="3"/>
            <a:endCxn id="33" idx="1"/>
          </p:cNvCxnSpPr>
          <p:nvPr/>
        </p:nvCxnSpPr>
        <p:spPr>
          <a:xfrm flipV="1">
            <a:off x="4798798" y="2089860"/>
            <a:ext cx="642938" cy="2501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30" idx="3"/>
            <a:endCxn id="34" idx="1"/>
          </p:cNvCxnSpPr>
          <p:nvPr/>
        </p:nvCxnSpPr>
        <p:spPr>
          <a:xfrm flipV="1">
            <a:off x="4798798" y="2589923"/>
            <a:ext cx="642938" cy="150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29" idx="3"/>
            <a:endCxn id="35" idx="1"/>
          </p:cNvCxnSpPr>
          <p:nvPr/>
        </p:nvCxnSpPr>
        <p:spPr>
          <a:xfrm flipV="1">
            <a:off x="4798798" y="3089985"/>
            <a:ext cx="642938" cy="5000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28" idx="3"/>
            <a:endCxn id="36" idx="1"/>
          </p:cNvCxnSpPr>
          <p:nvPr/>
        </p:nvCxnSpPr>
        <p:spPr>
          <a:xfrm>
            <a:off x="4798798" y="3089985"/>
            <a:ext cx="642938" cy="5000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27" idx="3"/>
            <a:endCxn id="37" idx="1"/>
          </p:cNvCxnSpPr>
          <p:nvPr/>
        </p:nvCxnSpPr>
        <p:spPr>
          <a:xfrm>
            <a:off x="4798798" y="2589923"/>
            <a:ext cx="642938" cy="150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72"/>
          <p:cNvCxnSpPr>
            <a:stCxn id="26" idx="3"/>
            <a:endCxn id="38" idx="1"/>
          </p:cNvCxnSpPr>
          <p:nvPr/>
        </p:nvCxnSpPr>
        <p:spPr>
          <a:xfrm>
            <a:off x="4798798" y="2089860"/>
            <a:ext cx="642938" cy="2501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rot="5400000">
            <a:off x="162084" y="3590444"/>
            <a:ext cx="4356924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그룹 4"/>
          <p:cNvGrpSpPr>
            <a:grpSpLocks/>
          </p:cNvGrpSpPr>
          <p:nvPr/>
        </p:nvGrpSpPr>
        <p:grpSpPr bwMode="auto">
          <a:xfrm>
            <a:off x="6884813" y="1785938"/>
            <a:ext cx="642938" cy="3000375"/>
            <a:chOff x="2428860" y="1785926"/>
            <a:chExt cx="642942" cy="3000396"/>
          </a:xfrm>
        </p:grpSpPr>
        <p:sp>
          <p:nvSpPr>
            <p:cNvPr id="60" name="직사각형 59"/>
            <p:cNvSpPr/>
            <p:nvPr/>
          </p:nvSpPr>
          <p:spPr>
            <a:xfrm>
              <a:off x="2428860" y="1785926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428860" y="2285992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5</a:t>
              </a:r>
              <a:endParaRPr kumimoji="0"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28860" y="2786058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7</a:t>
              </a:r>
              <a:endParaRPr kumimoji="0"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428860" y="3286124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4</a:t>
              </a:r>
              <a:endParaRPr kumimoji="0"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428860" y="3786190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8</a:t>
              </a:r>
              <a:endParaRPr kumimoji="0"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428860" y="4286256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9</a:t>
              </a:r>
              <a:endParaRPr kumimoji="0" lang="ko-KR" altLang="en-US" dirty="0"/>
            </a:p>
          </p:txBody>
        </p:sp>
      </p:grpSp>
      <p:grpSp>
        <p:nvGrpSpPr>
          <p:cNvPr id="66" name="그룹 11"/>
          <p:cNvGrpSpPr>
            <a:grpSpLocks/>
          </p:cNvGrpSpPr>
          <p:nvPr/>
        </p:nvGrpSpPr>
        <p:grpSpPr bwMode="auto">
          <a:xfrm>
            <a:off x="7956376" y="1785938"/>
            <a:ext cx="642937" cy="3000375"/>
            <a:chOff x="2428860" y="1785926"/>
            <a:chExt cx="642942" cy="3000396"/>
          </a:xfrm>
        </p:grpSpPr>
        <p:sp>
          <p:nvSpPr>
            <p:cNvPr id="67" name="직사각형 66"/>
            <p:cNvSpPr/>
            <p:nvPr/>
          </p:nvSpPr>
          <p:spPr>
            <a:xfrm>
              <a:off x="2428860" y="1785926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428860" y="2285992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5</a:t>
              </a:r>
              <a:endParaRPr kumimoji="0"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428860" y="2786058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7</a:t>
              </a:r>
              <a:endParaRPr kumimoji="0"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428860" y="3286124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4</a:t>
              </a:r>
              <a:endParaRPr kumimoji="0"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428860" y="3786190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8</a:t>
              </a:r>
              <a:endParaRPr kumimoji="0"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428860" y="4286256"/>
              <a:ext cx="642942" cy="5000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9</a:t>
              </a:r>
              <a:endParaRPr kumimoji="0" lang="ko-KR" altLang="en-US" dirty="0"/>
            </a:p>
          </p:txBody>
        </p:sp>
      </p:grpSp>
      <p:sp>
        <p:nvSpPr>
          <p:cNvPr id="73" name="TextBox 39"/>
          <p:cNvSpPr txBox="1">
            <a:spLocks noChangeArrowheads="1"/>
          </p:cNvSpPr>
          <p:nvPr/>
        </p:nvSpPr>
        <p:spPr bwMode="auto">
          <a:xfrm>
            <a:off x="6741938" y="4929188"/>
            <a:ext cx="85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 dirty="0"/>
              <a:t>stack A</a:t>
            </a:r>
            <a:endParaRPr kumimoji="0" lang="ko-KR" altLang="en-US" dirty="0"/>
          </a:p>
        </p:txBody>
      </p:sp>
      <p:sp>
        <p:nvSpPr>
          <p:cNvPr id="74" name="TextBox 40"/>
          <p:cNvSpPr txBox="1">
            <a:spLocks noChangeArrowheads="1"/>
          </p:cNvSpPr>
          <p:nvPr/>
        </p:nvSpPr>
        <p:spPr bwMode="auto">
          <a:xfrm>
            <a:off x="7850806" y="4929188"/>
            <a:ext cx="85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stack B</a:t>
            </a:r>
            <a:endParaRPr kumimoji="0"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181991" y="5299075"/>
            <a:ext cx="102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출력값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cxnSp>
        <p:nvCxnSpPr>
          <p:cNvPr id="76" name="직선 연결선 75"/>
          <p:cNvCxnSpPr/>
          <p:nvPr/>
        </p:nvCxnSpPr>
        <p:spPr>
          <a:xfrm rot="5400000">
            <a:off x="4266540" y="3590444"/>
            <a:ext cx="4356924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7" name="그룹 4"/>
          <p:cNvGrpSpPr>
            <a:grpSpLocks/>
          </p:cNvGrpSpPr>
          <p:nvPr/>
        </p:nvGrpSpPr>
        <p:grpSpPr bwMode="auto">
          <a:xfrm>
            <a:off x="1052488" y="1785937"/>
            <a:ext cx="642938" cy="3000375"/>
            <a:chOff x="2428860" y="1785926"/>
            <a:chExt cx="642942" cy="3000396"/>
          </a:xfrm>
        </p:grpSpPr>
        <p:sp>
          <p:nvSpPr>
            <p:cNvPr id="78" name="직사각형 77"/>
            <p:cNvSpPr/>
            <p:nvPr/>
          </p:nvSpPr>
          <p:spPr>
            <a:xfrm>
              <a:off x="2428860" y="1785926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3</a:t>
              </a:r>
              <a:endParaRPr kumimoji="0"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428860" y="2285992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5</a:t>
              </a:r>
              <a:endParaRPr kumimoji="0"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428860" y="2786058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7</a:t>
              </a:r>
              <a:endParaRPr kumimoji="0" lang="ko-KR" altLang="en-US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428860" y="3286124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4</a:t>
              </a:r>
              <a:endParaRPr kumimoji="0"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428860" y="3786190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8</a:t>
              </a:r>
              <a:endParaRPr kumimoji="0" lang="ko-KR" altLang="en-US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428860" y="4286256"/>
              <a:ext cx="642942" cy="5000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9</a:t>
              </a:r>
              <a:endParaRPr kumimoji="0" lang="ko-KR" altLang="en-US" dirty="0"/>
            </a:p>
          </p:txBody>
        </p:sp>
      </p:grpSp>
      <p:sp>
        <p:nvSpPr>
          <p:cNvPr id="84" name="TextBox 39"/>
          <p:cNvSpPr txBox="1">
            <a:spLocks noChangeArrowheads="1"/>
          </p:cNvSpPr>
          <p:nvPr/>
        </p:nvSpPr>
        <p:spPr bwMode="auto">
          <a:xfrm>
            <a:off x="909613" y="4929187"/>
            <a:ext cx="85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 dirty="0"/>
              <a:t>stack A</a:t>
            </a:r>
            <a:endParaRPr kumimoji="0"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813848" y="5364389"/>
            <a:ext cx="102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입력값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76892" y="6191714"/>
            <a:ext cx="7643812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chemeClr val="tx1"/>
                </a:solidFill>
              </a:rPr>
              <a:t>이번 문제는 </a:t>
            </a:r>
            <a:r>
              <a:rPr kumimoji="0" lang="ko-KR" altLang="en-US" sz="1600" dirty="0">
                <a:solidFill>
                  <a:srgbClr val="FF0000"/>
                </a:solidFill>
              </a:rPr>
              <a:t>클라이언트 함수</a:t>
            </a:r>
            <a:r>
              <a:rPr kumimoji="0" lang="ko-KR" altLang="en-US" sz="1600" dirty="0">
                <a:solidFill>
                  <a:schemeClr val="tx1"/>
                </a:solidFill>
              </a:rPr>
              <a:t>로 작성해야 하며</a:t>
            </a:r>
            <a:r>
              <a:rPr kumimoji="0" lang="en-US" altLang="ko-KR" sz="1600" dirty="0">
                <a:solidFill>
                  <a:schemeClr val="tx1"/>
                </a:solidFill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</a:rPr>
              <a:t>주어진 </a:t>
            </a:r>
            <a:r>
              <a:rPr kumimoji="0" lang="en-US" altLang="ko-KR" sz="1600" dirty="0">
                <a:solidFill>
                  <a:schemeClr val="tx1"/>
                </a:solidFill>
              </a:rPr>
              <a:t>stack </a:t>
            </a:r>
            <a:r>
              <a:rPr kumimoji="0" lang="ko-KR" altLang="en-US" sz="1600" dirty="0">
                <a:solidFill>
                  <a:schemeClr val="tx1"/>
                </a:solidFill>
              </a:rPr>
              <a:t>구현 코드는 변경하면 안됩니다</a:t>
            </a:r>
            <a:r>
              <a:rPr kumimoji="0" lang="en-US" altLang="ko-KR" sz="1600" dirty="0">
                <a:solidFill>
                  <a:schemeClr val="tx1"/>
                </a:solidFill>
              </a:rPr>
              <a:t>.  Stack</a:t>
            </a:r>
            <a:r>
              <a:rPr kumimoji="0" lang="ko-KR" altLang="en-US" sz="1600" dirty="0">
                <a:solidFill>
                  <a:schemeClr val="tx1"/>
                </a:solidFill>
              </a:rPr>
              <a:t>의 </a:t>
            </a:r>
            <a:r>
              <a:rPr kumimoji="0" lang="en-US" altLang="ko-KR" sz="1600" dirty="0">
                <a:solidFill>
                  <a:schemeClr val="tx1"/>
                </a:solidFill>
              </a:rPr>
              <a:t>push, top, pop</a:t>
            </a:r>
            <a:r>
              <a:rPr kumimoji="0" lang="ko-KR" altLang="en-US" sz="1600" dirty="0">
                <a:solidFill>
                  <a:schemeClr val="tx1"/>
                </a:solidFill>
              </a:rPr>
              <a:t>등을 사용하여 주어진 문제 </a:t>
            </a:r>
            <a:r>
              <a:rPr kumimoji="0" lang="en-US" altLang="ko-KR" sz="1600" dirty="0" smtClean="0">
                <a:solidFill>
                  <a:schemeClr val="tx1"/>
                </a:solidFill>
              </a:rPr>
              <a:t>a</a:t>
            </a:r>
            <a:r>
              <a:rPr kumimoji="0" lang="ko-KR" altLang="en-US" sz="1600" dirty="0" smtClean="0">
                <a:solidFill>
                  <a:schemeClr val="tx1"/>
                </a:solidFill>
              </a:rPr>
              <a:t>를 </a:t>
            </a:r>
            <a:r>
              <a:rPr kumimoji="0" lang="ko-KR" altLang="en-US" sz="1600" dirty="0">
                <a:solidFill>
                  <a:schemeClr val="tx1"/>
                </a:solidFill>
              </a:rPr>
              <a:t>구현하세요</a:t>
            </a:r>
            <a:r>
              <a:rPr kumimoji="0" lang="en-US" altLang="ko-KR" sz="1600" dirty="0" smtClean="0">
                <a:solidFill>
                  <a:schemeClr val="tx1"/>
                </a:solidFill>
              </a:rPr>
              <a:t>.</a:t>
            </a:r>
            <a:endParaRPr kumimoji="0"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215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배열을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개의 </a:t>
            </a:r>
            <a:r>
              <a:rPr lang="ko-KR" altLang="en-US" dirty="0" err="1" smtClean="0"/>
              <a:t>스택을</a:t>
            </a:r>
            <a:r>
              <a:rPr lang="ko-KR" altLang="en-US" dirty="0" smtClean="0"/>
              <a:t> 구현하는 </a:t>
            </a:r>
            <a:r>
              <a:rPr lang="en-US" altLang="ko-KR" dirty="0" smtClean="0"/>
              <a:t>double stack</a:t>
            </a:r>
            <a:r>
              <a:rPr lang="ko-KR" altLang="en-US" dirty="0" smtClean="0"/>
              <a:t>클래스를 작성하세요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첫 번째 </a:t>
            </a:r>
            <a:r>
              <a:rPr lang="ko-KR" altLang="en-US" dirty="0" err="1" smtClean="0"/>
              <a:t>스택은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이하의 수를 저장합니다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두 번째 </a:t>
            </a:r>
            <a:r>
              <a:rPr lang="ko-KR" altLang="en-US" dirty="0" err="1" smtClean="0"/>
              <a:t>스택은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을 넘는 수를 저장합니다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Double stack</a:t>
            </a:r>
            <a:r>
              <a:rPr lang="ko-KR" altLang="en-US" dirty="0" smtClean="0"/>
              <a:t>의 최대 아이템 저장 </a:t>
            </a:r>
            <a:r>
              <a:rPr lang="ko-KR" altLang="en-US" dirty="0" err="1" smtClean="0"/>
              <a:t>갯수는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개수는 정해지지 않았습니다</a:t>
            </a:r>
            <a:r>
              <a:rPr lang="en-US" altLang="ko-KR" dirty="0" smtClean="0"/>
              <a:t>.  </a:t>
            </a:r>
          </a:p>
          <a:p>
            <a:pPr lvl="2"/>
            <a:r>
              <a:rPr lang="en-US" altLang="ko-KR" dirty="0" smtClean="0"/>
              <a:t>1000</a:t>
            </a:r>
            <a:r>
              <a:rPr lang="ko-KR" altLang="en-US" dirty="0" smtClean="0"/>
              <a:t>이하의 수로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개를 저장할 수 있고</a:t>
            </a:r>
            <a:r>
              <a:rPr lang="en-US" altLang="ko-KR" dirty="0" smtClean="0"/>
              <a:t>, 1000</a:t>
            </a:r>
            <a:r>
              <a:rPr lang="ko-KR" altLang="en-US" dirty="0" smtClean="0"/>
              <a:t>이하의 수가 하나도 없을 수도 있습니다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675945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3-help slides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하나의 배열에 </a:t>
            </a:r>
            <a:r>
              <a:rPr lang="en-US" altLang="ko-KR" dirty="0" smtClean="0"/>
              <a:t>stack 2</a:t>
            </a:r>
            <a:r>
              <a:rPr lang="ko-KR" altLang="en-US" dirty="0" smtClean="0"/>
              <a:t>개를 어떻게 구현할 것인가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59298" y="2227252"/>
            <a:ext cx="714380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1</a:t>
            </a:r>
            <a:endParaRPr kumimoji="0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73678" y="2227252"/>
            <a:ext cx="714380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2</a:t>
            </a:r>
            <a:endParaRPr kumimoji="0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88058" y="2227252"/>
            <a:ext cx="714380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3</a:t>
            </a:r>
            <a:endParaRPr kumimoji="0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02438" y="2227252"/>
            <a:ext cx="714380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4</a:t>
            </a:r>
            <a:endParaRPr kumimoji="0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16818" y="2227252"/>
            <a:ext cx="2143140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…</a:t>
            </a:r>
            <a:endParaRPr kumimoji="0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59958" y="2227252"/>
            <a:ext cx="714380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1005</a:t>
            </a:r>
            <a:endParaRPr kumimoji="0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74338" y="2227252"/>
            <a:ext cx="714380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1004</a:t>
            </a:r>
            <a:endParaRPr kumimoji="0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88718" y="2227252"/>
            <a:ext cx="714380" cy="4286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1003</a:t>
            </a:r>
            <a:endParaRPr kumimoji="0" lang="ko-KR" altLang="en-US" dirty="0"/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863955" y="1298576"/>
            <a:ext cx="1152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array[200]</a:t>
            </a:r>
            <a:endParaRPr kumimoji="0" lang="ko-KR" altLang="en-US"/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302105" y="1798638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[0]</a:t>
            </a:r>
            <a:endParaRPr kumimoji="0" lang="ko-KR" altLang="en-US"/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2016480" y="1798638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[1]</a:t>
            </a:r>
            <a:endParaRPr kumimoji="0" lang="ko-KR" altLang="en-US"/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2705455" y="1798638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[2]</a:t>
            </a:r>
            <a:endParaRPr kumimoji="0" lang="ko-KR" altLang="en-US"/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3445230" y="1798638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[3]</a:t>
            </a:r>
            <a:endParaRPr kumimoji="0" lang="ko-KR" altLang="en-US"/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4588230" y="1798638"/>
            <a:ext cx="1031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[………]</a:t>
            </a:r>
            <a:endParaRPr kumimoji="0" lang="ko-KR" altLang="en-US"/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6159855" y="1798638"/>
            <a:ext cx="68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[197]</a:t>
            </a:r>
            <a:endParaRPr kumimoji="0" lang="ko-KR" altLang="en-US"/>
          </a:p>
        </p:txBody>
      </p: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6874230" y="1798638"/>
            <a:ext cx="68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[198]</a:t>
            </a:r>
            <a:endParaRPr kumimoji="0" lang="ko-KR" altLang="en-US"/>
          </a:p>
        </p:txBody>
      </p:sp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7588605" y="1798638"/>
            <a:ext cx="68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[199]</a:t>
            </a:r>
            <a:endParaRPr kumimoji="0" lang="ko-KR" altLang="en-US"/>
          </a:p>
        </p:txBody>
      </p:sp>
      <p:sp>
        <p:nvSpPr>
          <p:cNvPr id="21" name="왼쪽 중괄호 20"/>
          <p:cNvSpPr/>
          <p:nvPr/>
        </p:nvSpPr>
        <p:spPr>
          <a:xfrm rot="16200000">
            <a:off x="2445182" y="1512872"/>
            <a:ext cx="285752" cy="285752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왼쪽 중괄호 21"/>
          <p:cNvSpPr/>
          <p:nvPr/>
        </p:nvSpPr>
        <p:spPr>
          <a:xfrm rot="16200000">
            <a:off x="7088654" y="1870061"/>
            <a:ext cx="285749" cy="2143142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1845030" y="3298826"/>
            <a:ext cx="1519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value &lt;= 1000</a:t>
            </a:r>
            <a:endParaRPr kumimoji="0" lang="ko-KR" altLang="en-US"/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6507517" y="3286126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HY엽서L" pitchFamily="18" charset="-127"/>
              </a:defRPr>
            </a:lvl9pPr>
          </a:lstStyle>
          <a:p>
            <a:r>
              <a:rPr kumimoji="0" lang="en-US" altLang="ko-KR"/>
              <a:t>value &gt; 1000</a:t>
            </a:r>
            <a:endParaRPr kumimoji="0"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71722" y="4346398"/>
            <a:ext cx="750099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Push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할 때 값을 비교하여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번부터 채워 넣거나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, 199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번부터 채워 넣습니다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Pop, Top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연산은 생략하세요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flag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(top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을 기록하는 변수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사용해서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stack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을 관리합니다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err="1">
                <a:latin typeface="맑은 고딕" pitchFamily="50" charset="-127"/>
                <a:ea typeface="맑은 고딕" pitchFamily="50" charset="-127"/>
              </a:rPr>
              <a:t>IsFull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flag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의 주소가 연속이면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full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7881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3-help slides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B.  A</a:t>
            </a:r>
            <a:r>
              <a:rPr lang="ko-KR" altLang="en-US" dirty="0"/>
              <a:t>에서 생각한 </a:t>
            </a:r>
            <a:r>
              <a:rPr lang="en-US" altLang="ko-KR" dirty="0"/>
              <a:t>double stack</a:t>
            </a:r>
            <a:r>
              <a:rPr lang="ko-KR" altLang="en-US" dirty="0"/>
              <a:t>을 클래스로 정의해 보세요</a:t>
            </a:r>
            <a:r>
              <a:rPr lang="en-US" altLang="ko-KR" dirty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C. double stack</a:t>
            </a:r>
            <a:r>
              <a:rPr lang="ko-KR" altLang="en-US" dirty="0"/>
              <a:t> 클래스의 멤버 함수 중 </a:t>
            </a:r>
            <a:r>
              <a:rPr lang="en-US" altLang="ko-KR" dirty="0"/>
              <a:t>Push </a:t>
            </a:r>
            <a:r>
              <a:rPr lang="ko-KR" altLang="en-US" dirty="0"/>
              <a:t>연산 부분을 구현해 보세요</a:t>
            </a:r>
            <a:r>
              <a:rPr lang="en-US" altLang="ko-KR" dirty="0" smtClean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smtClean="0"/>
              <a:t>D. </a:t>
            </a:r>
            <a:r>
              <a:rPr lang="ko-KR" altLang="en-US" dirty="0" smtClean="0"/>
              <a:t>채점을 위해 저장된 아이템들을 확인 하는 </a:t>
            </a:r>
            <a:r>
              <a:rPr lang="en-US" altLang="ko-KR" dirty="0" smtClean="0"/>
              <a:t>Print()</a:t>
            </a:r>
            <a:r>
              <a:rPr lang="ko-KR" altLang="en-US" dirty="0" smtClean="0"/>
              <a:t>함수를 작성하세요</a:t>
            </a:r>
            <a:r>
              <a:rPr lang="en-US" altLang="ko-KR" dirty="0" smtClean="0"/>
              <a:t>.</a:t>
            </a:r>
          </a:p>
          <a:p>
            <a:pPr lvl="1" fontAlgn="auto">
              <a:spcBef>
                <a:spcPts val="0"/>
              </a:spcBef>
              <a:defRPr/>
            </a:pPr>
            <a:r>
              <a:rPr lang="ko-KR" altLang="en-US" dirty="0" err="1" smtClean="0"/>
              <a:t>스택</a:t>
            </a:r>
            <a:r>
              <a:rPr lang="en-US" altLang="ko-KR" dirty="0" smtClean="0"/>
              <a:t>pop </a:t>
            </a:r>
            <a:r>
              <a:rPr lang="ko-KR" altLang="en-US" dirty="0" smtClean="0"/>
              <a:t>순서로 출력을 </a:t>
            </a:r>
            <a:r>
              <a:rPr lang="ko-KR" altLang="en-US" dirty="0" err="1" smtClean="0"/>
              <a:t>해야하며</a:t>
            </a:r>
            <a:r>
              <a:rPr lang="en-US" altLang="ko-KR" dirty="0" smtClean="0"/>
              <a:t>, 1000</a:t>
            </a:r>
            <a:r>
              <a:rPr lang="ko-KR" altLang="en-US" dirty="0" smtClean="0"/>
              <a:t>이하 </a:t>
            </a:r>
            <a:r>
              <a:rPr lang="ko-KR" altLang="en-US" dirty="0" err="1" smtClean="0"/>
              <a:t>스택을</a:t>
            </a:r>
            <a:r>
              <a:rPr lang="ko-KR" altLang="en-US" dirty="0" smtClean="0"/>
              <a:t> 출력 후에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초과 </a:t>
            </a:r>
            <a:r>
              <a:rPr lang="ko-KR" altLang="en-US" dirty="0" err="1" smtClean="0"/>
              <a:t>스택을</a:t>
            </a:r>
            <a:r>
              <a:rPr lang="ko-KR" altLang="en-US" dirty="0" smtClean="0"/>
              <a:t> 출력하세요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140968"/>
            <a:ext cx="6860724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const 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 MAX_ITEMS = 200;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class </a:t>
            </a:r>
            <a:r>
              <a:rPr kumimoji="0" lang="en-US" altLang="ko-KR" dirty="0" err="1"/>
              <a:t>doublestack</a:t>
            </a:r>
            <a:endParaRPr kumimoji="0" lang="en-US" altLang="ko-KR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private: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	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 </a:t>
            </a:r>
            <a:r>
              <a:rPr kumimoji="0" lang="en-US" altLang="ko-KR" dirty="0" err="1"/>
              <a:t>top_small</a:t>
            </a:r>
            <a:r>
              <a:rPr kumimoji="0" lang="en-US" altLang="ko-KR" dirty="0"/>
              <a:t>; //1000</a:t>
            </a:r>
            <a:r>
              <a:rPr kumimoji="0" lang="ko-KR" altLang="en-US" dirty="0"/>
              <a:t>보다 작거나 같은 스택의 </a:t>
            </a:r>
            <a:r>
              <a:rPr kumimoji="0" lang="en-US" altLang="ko-KR" dirty="0"/>
              <a:t>top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	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 </a:t>
            </a:r>
            <a:r>
              <a:rPr kumimoji="0" lang="en-US" altLang="ko-KR" dirty="0" err="1"/>
              <a:t>top_big</a:t>
            </a:r>
            <a:r>
              <a:rPr kumimoji="0" lang="en-US" altLang="ko-KR" dirty="0"/>
              <a:t>; // 1000</a:t>
            </a:r>
            <a:r>
              <a:rPr kumimoji="0" lang="ko-KR" altLang="en-US" dirty="0"/>
              <a:t>보다 큰 스택의 </a:t>
            </a:r>
            <a:r>
              <a:rPr kumimoji="0" lang="en-US" altLang="ko-KR" dirty="0"/>
              <a:t>top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	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 items[MAX_ITEMS];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public: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	void Push(</a:t>
            </a:r>
            <a:r>
              <a:rPr kumimoji="0" lang="en-US" altLang="ko-KR" dirty="0" err="1"/>
              <a:t>int</a:t>
            </a:r>
            <a:r>
              <a:rPr kumimoji="0" lang="en-US" altLang="ko-KR" dirty="0"/>
              <a:t> item); //C</a:t>
            </a:r>
            <a:r>
              <a:rPr kumimoji="0" lang="ko-KR" altLang="en-US" dirty="0"/>
              <a:t>에서 구현할 </a:t>
            </a:r>
            <a:r>
              <a:rPr kumimoji="0" lang="en-US" altLang="ko-KR" dirty="0"/>
              <a:t>push </a:t>
            </a:r>
            <a:r>
              <a:rPr kumimoji="0" lang="ko-KR" altLang="en-US" dirty="0"/>
              <a:t>연산</a:t>
            </a:r>
            <a:endParaRPr kumimoji="0" lang="en-US" altLang="ko-KR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	void Print(); //stack </a:t>
            </a:r>
            <a:r>
              <a:rPr kumimoji="0" lang="ko-KR" altLang="en-US" dirty="0"/>
              <a:t>의 상황을 보여줄 수 있는 함수</a:t>
            </a:r>
            <a:r>
              <a:rPr kumimoji="0" lang="en-US" altLang="ko-KR" dirty="0"/>
              <a:t>(</a:t>
            </a:r>
            <a:r>
              <a:rPr kumimoji="0" lang="ko-KR" altLang="en-US" dirty="0" err="1"/>
              <a:t>채점시</a:t>
            </a:r>
            <a:r>
              <a:rPr kumimoji="0" lang="en-US" altLang="ko-KR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	// … (</a:t>
            </a:r>
            <a:r>
              <a:rPr kumimoji="0" lang="ko-KR" altLang="en-US" dirty="0"/>
              <a:t>필요하다 생각되는</a:t>
            </a:r>
            <a:r>
              <a:rPr kumimoji="0" lang="en-US" altLang="ko-KR" dirty="0"/>
              <a:t>…)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}</a:t>
            </a: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817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</a:t>
            </a:r>
            <a:r>
              <a:rPr lang="ko-KR" altLang="en-US" dirty="0"/>
              <a:t>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◈</a:t>
            </a:r>
            <a:r>
              <a:rPr lang="ko-KR" altLang="en-US" dirty="0"/>
              <a:t>각 </a:t>
            </a:r>
            <a:r>
              <a:rPr lang="ko-KR" altLang="en-US" dirty="0" err="1"/>
              <a:t>스택의</a:t>
            </a:r>
            <a:r>
              <a:rPr lang="ko-KR" altLang="en-US" dirty="0"/>
              <a:t> 복사본을 다른 것으로 치환하는 함수를 작성하여라</a:t>
            </a:r>
            <a:r>
              <a:rPr lang="en-US" altLang="ko-KR" dirty="0" smtClean="0"/>
              <a:t>.</a:t>
            </a:r>
            <a:r>
              <a:rPr lang="ko-KR" altLang="en-US" dirty="0" smtClean="0"/>
              <a:t>   다음과 </a:t>
            </a:r>
            <a:r>
              <a:rPr lang="ko-KR" altLang="en-US" dirty="0"/>
              <a:t>같은 사양을 사용하여라</a:t>
            </a:r>
            <a:r>
              <a:rPr lang="en-US" altLang="ko-KR" dirty="0"/>
              <a:t>(</a:t>
            </a:r>
            <a:r>
              <a:rPr lang="ko-KR" altLang="en-US" dirty="0"/>
              <a:t>이 함수는 호출 프로그램이다</a:t>
            </a:r>
            <a:r>
              <a:rPr lang="en-US" altLang="ko-KR" dirty="0" smtClean="0"/>
              <a:t>.)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6000" indent="0">
              <a:buNone/>
            </a:pPr>
            <a:endParaRPr lang="en-US" altLang="ko-KR" dirty="0" smtClean="0"/>
          </a:p>
          <a:p>
            <a:pPr marL="3600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sz="1800" b="0" dirty="0" smtClean="0"/>
              <a:t>template</a:t>
            </a:r>
            <a:r>
              <a:rPr lang="ko-KR" altLang="en-US" sz="1800" b="0" dirty="0" smtClean="0"/>
              <a:t>로 작성한 </a:t>
            </a:r>
            <a:r>
              <a:rPr lang="en-US" altLang="ko-KR" sz="1800" b="0" dirty="0" err="1" smtClean="0"/>
              <a:t>stackType</a:t>
            </a:r>
            <a:r>
              <a:rPr lang="ko-KR" altLang="en-US" sz="1800" b="0" dirty="0" smtClean="0"/>
              <a:t>이 아닌 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타입을 사용하는 </a:t>
            </a:r>
            <a:r>
              <a:rPr lang="en-US" altLang="ko-KR" sz="1800" b="0" dirty="0" err="1" smtClean="0"/>
              <a:t>StackType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클래스를 사용한다</a:t>
            </a:r>
            <a:r>
              <a:rPr lang="en-US" altLang="ko-KR" sz="1800" b="0" dirty="0" smtClean="0"/>
              <a:t>. (*</a:t>
            </a:r>
            <a:r>
              <a:rPr lang="ko-KR" altLang="en-US" sz="1800" b="0" dirty="0" smtClean="0"/>
              <a:t>경로 </a:t>
            </a:r>
            <a:r>
              <a:rPr lang="en-US" altLang="ko-KR" sz="1800" b="0" dirty="0" smtClean="0"/>
              <a:t>: \\lapplus\\Lab,C++3rd\\Chapter4\\stack\\Static)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021751" y="1844824"/>
            <a:ext cx="7000905" cy="10771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Replace Item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모든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sz="1600" dirty="0" err="1">
                <a:latin typeface="맑은 고딕" pitchFamily="50" charset="-127"/>
                <a:ea typeface="맑은 고딕" pitchFamily="50" charset="-127"/>
              </a:rPr>
              <a:t>oldItem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sz="1600" dirty="0" err="1">
                <a:latin typeface="맑은 고딕" pitchFamily="50" charset="-127"/>
                <a:ea typeface="맑은 고딕" pitchFamily="50" charset="-127"/>
              </a:rPr>
              <a:t>newItem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으로 바꾼다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스택은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 초기화되어 있다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결과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스택에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 있는 각각의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sz="1600" dirty="0" err="1">
                <a:latin typeface="맑은 고딕" pitchFamily="50" charset="-127"/>
                <a:ea typeface="맑은 고딕" pitchFamily="50" charset="-127"/>
              </a:rPr>
              <a:t>oldItem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sz="1600" dirty="0" err="1">
                <a:latin typeface="맑은 고딕" pitchFamily="50" charset="-127"/>
                <a:ea typeface="맑은 고딕" pitchFamily="50" charset="-127"/>
              </a:rPr>
              <a:t>newItem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으로 바꿔진다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21751" y="3717032"/>
            <a:ext cx="7286676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A. </a:t>
            </a:r>
            <a:r>
              <a:rPr kumimoji="0" lang="en-US" dirty="0" err="1">
                <a:latin typeface="맑은 고딕" pitchFamily="50" charset="-127"/>
                <a:ea typeface="맑은 고딕" pitchFamily="50" charset="-127"/>
              </a:rPr>
              <a:t>ReplaceItem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함수를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dirty="0" err="1">
                <a:latin typeface="맑은 고딕" pitchFamily="50" charset="-127"/>
                <a:ea typeface="맑은 고딕" pitchFamily="50" charset="-127"/>
              </a:rPr>
              <a:t>StackType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클래스의 클라이언트로 작성한다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B. </a:t>
            </a:r>
            <a:r>
              <a:rPr kumimoji="0" lang="en-US" dirty="0" err="1">
                <a:latin typeface="맑은 고딕" pitchFamily="50" charset="-127"/>
                <a:ea typeface="맑은 고딕" pitchFamily="50" charset="-127"/>
              </a:rPr>
              <a:t>ReplaceItem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함수를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dirty="0" err="1">
                <a:latin typeface="맑은 고딕" pitchFamily="50" charset="-127"/>
                <a:ea typeface="맑은 고딕" pitchFamily="50" charset="-127"/>
              </a:rPr>
              <a:t>StackType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의 멤버 함수가 되도록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dirty="0" err="1">
                <a:latin typeface="맑은 고딕" pitchFamily="50" charset="-127"/>
                <a:ea typeface="맑은 고딕" pitchFamily="50" charset="-127"/>
              </a:rPr>
              <a:t>StackType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을 수정한다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en-US" dirty="0" smtClean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 smtClean="0">
                <a:latin typeface="맑은 고딕" pitchFamily="50" charset="-127"/>
                <a:ea typeface="맑은 고딕" pitchFamily="50" charset="-127"/>
              </a:rPr>
              <a:t>*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를 사용하지 않는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dirty="0" err="1">
                <a:latin typeface="맑은 고딕" pitchFamily="50" charset="-127"/>
                <a:ea typeface="맑은 고딕" pitchFamily="50" charset="-127"/>
              </a:rPr>
              <a:t>StackType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클래스를 사용한다</a:t>
            </a:r>
            <a:r>
              <a:rPr kumimoji="0" lang="en-US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0186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8967</TotalTime>
  <Words>881</Words>
  <Application>Microsoft Office PowerPoint</Application>
  <PresentationFormat>화면 슬라이드 쇼(4:3)</PresentationFormat>
  <Paragraphs>226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HY엽서L</vt:lpstr>
      <vt:lpstr>굴림</vt:lpstr>
      <vt:lpstr>맑은 고딕</vt:lpstr>
      <vt:lpstr>Arial</vt:lpstr>
      <vt:lpstr>Gill Sans MT</vt:lpstr>
      <vt:lpstr>Wingdings</vt:lpstr>
      <vt:lpstr>CT테마</vt:lpstr>
      <vt:lpstr>Data Structures</vt:lpstr>
      <vt:lpstr>1. Exercise</vt:lpstr>
      <vt:lpstr>1-help slides (1/2)</vt:lpstr>
      <vt:lpstr>1-help slides(2/2)</vt:lpstr>
      <vt:lpstr>2. Exercise</vt:lpstr>
      <vt:lpstr>3. Exercise</vt:lpstr>
      <vt:lpstr>3-help slides</vt:lpstr>
      <vt:lpstr>3-help slides</vt:lpstr>
      <vt:lpstr>4. Exercise</vt:lpstr>
      <vt:lpstr>4-help slides (1/3)</vt:lpstr>
      <vt:lpstr>4-help slides (2/3)</vt:lpstr>
      <vt:lpstr>4-help slides (3/3)</vt:lpstr>
    </vt:vector>
  </TitlesOfParts>
  <Company>BlackEdition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lee</cp:lastModifiedBy>
  <cp:revision>480</cp:revision>
  <dcterms:created xsi:type="dcterms:W3CDTF">2009-05-29T08:22:21Z</dcterms:created>
  <dcterms:modified xsi:type="dcterms:W3CDTF">2021-10-04T06:32:29Z</dcterms:modified>
</cp:coreProperties>
</file>