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446" r:id="rId3"/>
    <p:sldId id="447" r:id="rId4"/>
    <p:sldId id="448" r:id="rId5"/>
    <p:sldId id="449" r:id="rId6"/>
    <p:sldId id="450" r:id="rId7"/>
    <p:sldId id="452" r:id="rId8"/>
    <p:sldId id="456" r:id="rId9"/>
    <p:sldId id="453" r:id="rId10"/>
    <p:sldId id="454" r:id="rId11"/>
    <p:sldId id="455" r:id="rId12"/>
    <p:sldId id="457" r:id="rId13"/>
  </p:sldIdLst>
  <p:sldSz cx="9144000" cy="6858000" type="screen4x3"/>
  <p:notesSz cx="6797675" cy="987425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4EEF8"/>
    <a:srgbClr val="CEEAB0"/>
    <a:srgbClr val="9ED561"/>
    <a:srgbClr val="B5CFE9"/>
    <a:srgbClr val="CAE8AA"/>
    <a:srgbClr val="115185"/>
    <a:srgbClr val="49C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6" autoAdjust="0"/>
    <p:restoredTop sz="91492" autoAdjust="0"/>
  </p:normalViewPr>
  <p:slideViewPr>
    <p:cSldViewPr>
      <p:cViewPr>
        <p:scale>
          <a:sx n="90" d="100"/>
          <a:sy n="90" d="100"/>
        </p:scale>
        <p:origin x="1267" y="-2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458F55F-4282-440C-97FF-92235AA250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12B5DD-0A91-4C48-93ED-82B61BEE7F1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66F857B-A08D-4FC4-A5E6-DE1987CEB54E}" type="datetimeFigureOut">
              <a:rPr lang="ko-KR" altLang="en-US"/>
              <a:pPr>
                <a:defRPr/>
              </a:pPr>
              <a:t>2022-10-18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749084B5-DECA-4117-8C81-A7CA16E59F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9A045524-F5ED-42FF-BF2E-182339F9D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CC8B99-A574-4BB3-B650-0FDC23742A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73108B-6FA3-4B6B-82F9-5497119249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22C1971-ADBB-4D37-9E3E-D5D81A099B2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254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헤더파일 </a:t>
            </a:r>
            <a:r>
              <a:rPr lang="ko-KR" altLang="en-US" dirty="0" err="1"/>
              <a:t>주신거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번에 대응해서 </a:t>
            </a:r>
            <a:r>
              <a:rPr lang="ko-KR" altLang="en-US" dirty="0" err="1"/>
              <a:t>쓰는것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  <a:r>
              <a:rPr lang="en-US" altLang="ko-KR" dirty="0"/>
              <a:t>2</a:t>
            </a:r>
            <a:r>
              <a:rPr lang="ko-KR" altLang="en-US" dirty="0"/>
              <a:t>번 하나에 해서 총 두개 제출해도 되고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en-US" altLang="ko-KR" dirty="0"/>
              <a:t>3</a:t>
            </a:r>
            <a:r>
              <a:rPr lang="ko-KR" altLang="en-US" dirty="0"/>
              <a:t>번 따로따로 총 </a:t>
            </a:r>
            <a:r>
              <a:rPr lang="ko-KR" altLang="en-US" dirty="0" err="1"/>
              <a:t>세개</a:t>
            </a:r>
            <a:r>
              <a:rPr lang="ko-KR" altLang="en-US" dirty="0"/>
              <a:t> </a:t>
            </a:r>
            <a:r>
              <a:rPr lang="ko-KR" altLang="en-US" dirty="0" err="1"/>
              <a:t>해도됨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  <a:r>
              <a:rPr lang="en-US" altLang="ko-KR" dirty="0"/>
              <a:t>, 3</a:t>
            </a:r>
            <a:r>
              <a:rPr lang="ko-KR" altLang="en-US" dirty="0"/>
              <a:t>번은 이전에 </a:t>
            </a:r>
            <a:r>
              <a:rPr lang="ko-KR" altLang="en-US" dirty="0" err="1"/>
              <a:t>했더</a:t>
            </a:r>
            <a:r>
              <a:rPr lang="ko-KR" altLang="en-US" dirty="0"/>
              <a:t> 실습에서 </a:t>
            </a:r>
            <a:r>
              <a:rPr lang="ko-KR" altLang="en-US" dirty="0" err="1"/>
              <a:t>끌고와서</a:t>
            </a:r>
            <a:r>
              <a:rPr lang="ko-KR" altLang="en-US" dirty="0"/>
              <a:t> 이용하면 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2C1971-ADBB-4D37-9E3E-D5D81A099B2B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852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코드 활용하면 됨</a:t>
            </a:r>
            <a:endParaRPr lang="en-US" altLang="ko-KR" dirty="0"/>
          </a:p>
          <a:p>
            <a:r>
              <a:rPr lang="ko-KR" altLang="en-US" dirty="0" err="1"/>
              <a:t>딥카피로</a:t>
            </a:r>
            <a:r>
              <a:rPr lang="ko-KR" altLang="en-US" dirty="0"/>
              <a:t> 해야함</a:t>
            </a:r>
            <a:endParaRPr lang="en-US" altLang="ko-KR" dirty="0"/>
          </a:p>
          <a:p>
            <a:r>
              <a:rPr lang="ko-KR" altLang="en-US" dirty="0"/>
              <a:t>내부 </a:t>
            </a:r>
            <a:r>
              <a:rPr lang="ko-KR" altLang="en-US" dirty="0" err="1"/>
              <a:t>링크드리스트</a:t>
            </a:r>
            <a:r>
              <a:rPr lang="ko-KR" altLang="en-US" dirty="0"/>
              <a:t> 사용하는 스택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2C1971-ADBB-4D37-9E3E-D5D81A099B2B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512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참고해서 쓸 수 있는 코드가 아예 없지는 않지만 사실상 큰 의미를 가질 정도로 분량이 많진 않음</a:t>
            </a:r>
            <a:endParaRPr lang="en-US" altLang="ko-KR" dirty="0"/>
          </a:p>
          <a:p>
            <a:r>
              <a:rPr lang="ko-KR" altLang="en-US" dirty="0"/>
              <a:t>이제까지 했던 싱글 </a:t>
            </a:r>
            <a:r>
              <a:rPr lang="ko-KR" altLang="en-US" dirty="0" err="1"/>
              <a:t>링크드</a:t>
            </a:r>
            <a:r>
              <a:rPr lang="ko-KR" altLang="en-US" dirty="0"/>
              <a:t> 리스트 기반으로 더블 구현하고</a:t>
            </a:r>
            <a:endParaRPr lang="en-US" altLang="ko-KR" dirty="0"/>
          </a:p>
          <a:p>
            <a:r>
              <a:rPr lang="ko-KR" altLang="en-US" dirty="0"/>
              <a:t>텍스트 편집기 </a:t>
            </a:r>
            <a:r>
              <a:rPr lang="ko-KR" altLang="en-US" dirty="0" err="1"/>
              <a:t>구현하는것까지</a:t>
            </a:r>
            <a:r>
              <a:rPr lang="ko-KR" altLang="en-US" dirty="0"/>
              <a:t> 추가</a:t>
            </a:r>
            <a:endParaRPr lang="en-US" altLang="ko-KR" dirty="0"/>
          </a:p>
          <a:p>
            <a:r>
              <a:rPr lang="ko-KR" altLang="en-US" dirty="0"/>
              <a:t>기능은 문장을 저장할 수 있는 데이터타입을 가지는 </a:t>
            </a:r>
            <a:r>
              <a:rPr lang="ko-KR" altLang="en-US" dirty="0" err="1"/>
              <a:t>노드타입</a:t>
            </a:r>
            <a:r>
              <a:rPr lang="ko-KR" altLang="en-US" dirty="0"/>
              <a:t> 정의</a:t>
            </a:r>
            <a:endParaRPr lang="en-US" altLang="ko-KR" dirty="0"/>
          </a:p>
          <a:p>
            <a:r>
              <a:rPr lang="ko-KR" altLang="en-US" dirty="0"/>
              <a:t>테스트드라이버도 따로 구현해서 확인해야함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2C1971-ADBB-4D37-9E3E-D5D81A099B2B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878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서술하시오는 주석으로 적거나 그냥 생각만 해도 </a:t>
            </a:r>
            <a:r>
              <a:rPr lang="ko-KR" altLang="en-US" dirty="0" err="1"/>
              <a:t>ㄱㅊ</a:t>
            </a:r>
            <a:endParaRPr lang="en-US" altLang="ko-KR" dirty="0"/>
          </a:p>
          <a:p>
            <a:r>
              <a:rPr lang="ko-KR" altLang="en-US" dirty="0"/>
              <a:t>탑과 </a:t>
            </a:r>
            <a:r>
              <a:rPr lang="ko-KR" altLang="en-US" dirty="0" err="1"/>
              <a:t>바텀의</a:t>
            </a:r>
            <a:r>
              <a:rPr lang="ko-KR" altLang="en-US" dirty="0"/>
              <a:t> 리스트를 가리키는 포인터가 </a:t>
            </a:r>
            <a:r>
              <a:rPr lang="ko-KR" altLang="en-US" dirty="0" err="1"/>
              <a:t>이씅면</a:t>
            </a:r>
            <a:r>
              <a:rPr lang="ko-KR" altLang="en-US" dirty="0"/>
              <a:t> 됨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인설트라인</a:t>
            </a:r>
            <a:r>
              <a:rPr lang="en-US" altLang="ko-KR" dirty="0"/>
              <a:t>(</a:t>
            </a:r>
            <a:r>
              <a:rPr lang="ko-KR" altLang="en-US" dirty="0"/>
              <a:t>캐릭터 </a:t>
            </a:r>
            <a:r>
              <a:rPr lang="ko-KR" altLang="en-US" dirty="0" err="1"/>
              <a:t>뉴라인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아이템타입에 </a:t>
            </a:r>
            <a:r>
              <a:rPr lang="ko-KR" altLang="en-US" dirty="0" err="1"/>
              <a:t>드렁갈</a:t>
            </a:r>
            <a:r>
              <a:rPr lang="ko-KR" altLang="en-US" dirty="0"/>
              <a:t> 데이터타입이 됨</a:t>
            </a:r>
            <a:r>
              <a:rPr lang="en-US" altLang="ko-KR" dirty="0"/>
              <a:t>?)</a:t>
            </a:r>
          </a:p>
          <a:p>
            <a:r>
              <a:rPr lang="ko-KR" altLang="en-US" dirty="0"/>
              <a:t>씨스타일 스트링을 </a:t>
            </a:r>
            <a:r>
              <a:rPr lang="ko-KR" altLang="en-US" dirty="0" err="1"/>
              <a:t>받게되어있음</a:t>
            </a:r>
            <a:r>
              <a:rPr lang="en-US" altLang="ko-KR" dirty="0"/>
              <a:t>([])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2C1971-ADBB-4D37-9E3E-D5D81A099B2B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856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실제적인 역할은 </a:t>
            </a:r>
            <a:r>
              <a:rPr lang="ko-KR" altLang="en-US" dirty="0" err="1"/>
              <a:t>노드타입</a:t>
            </a:r>
            <a:endParaRPr lang="en-US" altLang="ko-KR" dirty="0"/>
          </a:p>
          <a:p>
            <a:r>
              <a:rPr lang="ko-KR" altLang="en-US" dirty="0" err="1"/>
              <a:t>그안에는</a:t>
            </a:r>
            <a:r>
              <a:rPr lang="ko-KR" altLang="en-US" dirty="0"/>
              <a:t> </a:t>
            </a:r>
            <a:r>
              <a:rPr lang="en-US" altLang="ko-KR" dirty="0"/>
              <a:t>80</a:t>
            </a:r>
            <a:r>
              <a:rPr lang="ko-KR" altLang="en-US" dirty="0" err="1"/>
              <a:t>글자짜리</a:t>
            </a:r>
            <a:r>
              <a:rPr lang="ko-KR" altLang="en-US" dirty="0"/>
              <a:t> 배열이 들어가도 되고</a:t>
            </a:r>
            <a:endParaRPr lang="en-US" altLang="ko-KR" dirty="0"/>
          </a:p>
          <a:p>
            <a:r>
              <a:rPr lang="ko-KR" altLang="en-US" dirty="0" err="1"/>
              <a:t>아이템탕입으로</a:t>
            </a:r>
            <a:r>
              <a:rPr lang="ko-KR" altLang="en-US" dirty="0"/>
              <a:t> </a:t>
            </a:r>
            <a:r>
              <a:rPr lang="ko-KR" altLang="en-US" dirty="0" err="1"/>
              <a:t>타입디파인해도</a:t>
            </a:r>
            <a:r>
              <a:rPr lang="ko-KR" altLang="en-US" dirty="0"/>
              <a:t> </a:t>
            </a:r>
            <a:r>
              <a:rPr lang="ko-KR" altLang="en-US" dirty="0" err="1"/>
              <a:t>ㄱㅊ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이렇게 하는게 더 </a:t>
            </a:r>
            <a:r>
              <a:rPr lang="ko-KR" altLang="en-US" dirty="0" err="1"/>
              <a:t>좋은게</a:t>
            </a:r>
            <a:r>
              <a:rPr lang="ko-KR" altLang="en-US" dirty="0"/>
              <a:t> 스택</a:t>
            </a:r>
            <a:r>
              <a:rPr lang="en-US" altLang="ko-KR" dirty="0"/>
              <a:t>, 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큐같은거</a:t>
            </a:r>
            <a:r>
              <a:rPr lang="ko-KR" altLang="en-US" dirty="0"/>
              <a:t> </a:t>
            </a:r>
            <a:r>
              <a:rPr lang="ko-KR" altLang="en-US" dirty="0" err="1"/>
              <a:t>구현할때</a:t>
            </a:r>
            <a:r>
              <a:rPr lang="ko-KR" altLang="en-US" dirty="0"/>
              <a:t> </a:t>
            </a:r>
            <a:r>
              <a:rPr lang="ko-KR" altLang="en-US" dirty="0" err="1"/>
              <a:t>다른부분</a:t>
            </a:r>
            <a:r>
              <a:rPr lang="ko-KR" altLang="en-US" dirty="0"/>
              <a:t> 수정할 필요가 없음</a:t>
            </a:r>
            <a:r>
              <a:rPr lang="en-US" altLang="ko-KR" dirty="0"/>
              <a:t>(</a:t>
            </a:r>
            <a:r>
              <a:rPr lang="ko-KR" altLang="en-US" dirty="0"/>
              <a:t>호환가능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2C1971-ADBB-4D37-9E3E-D5D81A099B2B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758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헤더랑</a:t>
            </a:r>
            <a:r>
              <a:rPr lang="ko-KR" altLang="en-US" dirty="0"/>
              <a:t> 트레일러도 한번 해보라는 뜻</a:t>
            </a:r>
            <a:endParaRPr lang="en-US" altLang="ko-KR" dirty="0"/>
          </a:p>
          <a:p>
            <a:r>
              <a:rPr lang="ko-KR" altLang="en-US" dirty="0"/>
              <a:t>헤더의 넥스트가 트레일러</a:t>
            </a:r>
            <a:endParaRPr lang="en-US" altLang="ko-KR" dirty="0"/>
          </a:p>
          <a:p>
            <a:r>
              <a:rPr lang="ko-KR" altLang="en-US" dirty="0"/>
              <a:t>트레일러의 프리뷰</a:t>
            </a:r>
            <a:r>
              <a:rPr lang="en-US" altLang="ko-KR" dirty="0"/>
              <a:t>(</a:t>
            </a:r>
            <a:r>
              <a:rPr lang="ko-KR" altLang="en-US" dirty="0"/>
              <a:t>백</a:t>
            </a:r>
            <a:r>
              <a:rPr lang="en-US" altLang="ko-KR" dirty="0"/>
              <a:t>) </a:t>
            </a:r>
            <a:r>
              <a:rPr lang="ko-KR" altLang="en-US" dirty="0"/>
              <a:t>포인터는 헤더</a:t>
            </a:r>
            <a:endParaRPr lang="en-US" altLang="ko-KR" dirty="0"/>
          </a:p>
          <a:p>
            <a:r>
              <a:rPr lang="ko-KR" altLang="en-US" dirty="0" err="1"/>
              <a:t>이렇게할려면</a:t>
            </a:r>
            <a:r>
              <a:rPr lang="ko-KR" altLang="en-US" dirty="0"/>
              <a:t> 처음에 </a:t>
            </a:r>
            <a:r>
              <a:rPr lang="ko-KR" altLang="en-US" dirty="0" err="1"/>
              <a:t>헤더랑</a:t>
            </a:r>
            <a:r>
              <a:rPr lang="ko-KR" altLang="en-US" dirty="0"/>
              <a:t> 트레일러 노드 </a:t>
            </a:r>
            <a:r>
              <a:rPr lang="ko-KR" altLang="en-US" dirty="0" err="1"/>
              <a:t>생성해야함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2C1971-ADBB-4D37-9E3E-D5D81A099B2B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858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2C1971-ADBB-4D37-9E3E-D5D81A099B2B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761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2C1971-ADBB-4D37-9E3E-D5D81A099B2B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301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49988"/>
            <a:ext cx="2214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500035" y="1639888"/>
            <a:ext cx="8162954" cy="909637"/>
          </a:xfrm>
        </p:spPr>
        <p:txBody>
          <a:bodyPr lIns="91440" rIns="91440" anchor="b"/>
          <a:lstStyle>
            <a:lvl1pPr algn="ct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de-DE" altLang="ko-KR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00035" y="2547938"/>
            <a:ext cx="8169304" cy="904875"/>
          </a:xfrm>
        </p:spPr>
        <p:txBody>
          <a:bodyPr lIns="91440" rIns="91440" anchor="b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idx="10"/>
          </p:nvPr>
        </p:nvSpPr>
        <p:spPr>
          <a:xfrm>
            <a:off x="2357421" y="4714895"/>
            <a:ext cx="4429157" cy="1500187"/>
          </a:xfrm>
        </p:spPr>
        <p:txBody>
          <a:bodyPr anchor="b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095232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230CC2BC-535B-42A0-B3C8-482A4D504E84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036E797B-7557-485F-9DB2-0BB6DB88FE1B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BCE22C-E97A-4829-AE68-59402E5F47D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254648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1C5A9C14-18BF-4E8E-B9D1-031BA82FEF5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BF2201C1-39BC-4BCB-929B-831513AD59B1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49988"/>
            <a:ext cx="2214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>
            <a:lvl1pPr marL="360000" indent="-324000">
              <a:defRPr sz="2000" b="1">
                <a:latin typeface="맑은 고딕" pitchFamily="50" charset="-127"/>
                <a:ea typeface="맑은 고딕" pitchFamily="50" charset="-127"/>
              </a:defRPr>
            </a:lvl1pPr>
            <a:lvl2pPr marL="540000" indent="-288000" algn="l" defTabSz="914400">
              <a:spcAft>
                <a:spcPts val="0"/>
              </a:spcAft>
              <a:defRPr sz="1800">
                <a:latin typeface="맑은 고딕" pitchFamily="50" charset="-127"/>
                <a:ea typeface="맑은 고딕" pitchFamily="50" charset="-127"/>
              </a:defRPr>
            </a:lvl2pPr>
            <a:lvl3pPr>
              <a:defRPr sz="1600">
                <a:latin typeface="맑은 고딕" pitchFamily="50" charset="-127"/>
                <a:ea typeface="맑은 고딕" pitchFamily="50" charset="-127"/>
              </a:defRPr>
            </a:lvl3pPr>
            <a:lvl4pPr>
              <a:defRPr sz="14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1D7F0A-D86A-4C13-8B06-565424BB5A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698263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69D42EDF-4EAA-47F0-A516-58E374A51AF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CAE9F26A-1922-4261-8C1B-E759A78A6EC2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49988"/>
            <a:ext cx="2214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EB22D2-3387-462B-A0A7-02670DD54C8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73567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2B005550-54EE-4A49-B2DE-A7C484C23E40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C803D6C6-B4E4-4D23-B6CD-3FEE062430F7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49988"/>
            <a:ext cx="2214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EFA0A10-5C3D-483E-9A1B-4C219BC0101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114728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ADCF0CA8-BA91-41C5-8140-A8B70550DDC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A6AC5CAE-BA70-4D53-880F-F845B4BEECD8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49988"/>
            <a:ext cx="2214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5FE00F7-CF74-407B-B550-9C66B32BB3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11153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7C7C750D-B512-47FF-B745-162E91BAD38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E6FF27EF-455E-4ECB-91E7-B5B4DB72CAA1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pic>
        <p:nvPicPr>
          <p:cNvPr id="4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49988"/>
            <a:ext cx="2214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325" y="-24"/>
            <a:ext cx="8515350" cy="60007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2">
            <a:extLst>
              <a:ext uri="{FF2B5EF4-FFF2-40B4-BE49-F238E27FC236}">
                <a16:creationId xmlns:a16="http://schemas.microsoft.com/office/drawing/2014/main" id="{6B9284D9-3CB0-4158-A17D-34F1DEA64C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1502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3F7D36D7-C5A9-4826-91FF-C7E06C9CC1B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A6A5ED0F-5CC5-42D4-85E2-F6518537340B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A65F36-4C33-42FF-A020-90D34696BFD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68786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899DEAD0-E75C-4D36-B2EF-5DF080598395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46A4D776-DDA4-4998-B3DA-8B26E485B5FA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E84776-BD37-4426-8431-94B364D0985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078236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0AE61F6D-6931-402B-AF47-E6B654F07FB0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AD419501-BB43-4FD4-BF2A-E8825831248E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8D3D45-53C9-4CF2-AEC3-5E83899426C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308595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3980071-13B1-4E51-861B-9307A32DA3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0"/>
            <a:ext cx="88296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de-DE" altLang="ko-K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714375"/>
            <a:ext cx="8524875" cy="535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 마스터 텍스트 스타일을 편집합니다</a:t>
            </a:r>
          </a:p>
          <a:p>
            <a:pPr lvl="1"/>
            <a:r>
              <a:rPr lang="ko-KR" altLang="en-US"/>
              <a:t> 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de-DE" altLang="ko-KR"/>
          </a:p>
        </p:txBody>
      </p:sp>
      <p:sp>
        <p:nvSpPr>
          <p:cNvPr id="1044485" name="Rectangle 5">
            <a:extLst>
              <a:ext uri="{FF2B5EF4-FFF2-40B4-BE49-F238E27FC236}">
                <a16:creationId xmlns:a16="http://schemas.microsoft.com/office/drawing/2014/main" id="{9A7D7EAC-BE4F-4974-87AB-8242063D11F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52688" y="6408738"/>
            <a:ext cx="27622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15063"/>
            <a:ext cx="22463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</p:sldLayoutIdLst>
  <p:transition spd="med">
    <p:wipe dir="r"/>
  </p:transition>
  <p:txStyles>
    <p:titleStyle>
      <a:lvl1pPr algn="l" rtl="0" eaLnBrk="0" fontAlgn="base" latinLnBrk="1" hangingPunct="0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latinLnBrk="1" hangingPunct="0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맑은 고딕" panose="020B0503020000020004" pitchFamily="50" charset="-127"/>
        <a:buChar char="■"/>
        <a:defRPr sz="22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31800" indent="-179388" algn="l" rtl="0" eaLnBrk="0" fontAlgn="base" latinLnBrk="1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682625" indent="-179388" algn="l" rtl="0" eaLnBrk="0" fontAlgn="base" latinLnBrk="1" hangingPunct="0">
        <a:spcBef>
          <a:spcPct val="4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827088" indent="-188913" algn="l" rtl="0" eaLnBrk="0" fontAlgn="base" latinLnBrk="1" hangingPunct="0">
        <a:spcBef>
          <a:spcPct val="4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962025" indent="-207963" algn="l" rtl="0" eaLnBrk="0" fontAlgn="base" latinLnBrk="1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14192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65374-DE1D-4A65-972C-48AAB593EEEE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500063" y="1785938"/>
            <a:ext cx="8162925" cy="9096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5000" dirty="0"/>
              <a:t>Data Structures</a:t>
            </a:r>
            <a:endParaRPr lang="ko-KR" altLang="en-US" sz="5000" dirty="0"/>
          </a:p>
        </p:txBody>
      </p:sp>
      <p:sp>
        <p:nvSpPr>
          <p:cNvPr id="13315" name="텍스트 개체 틀 3"/>
          <p:cNvSpPr>
            <a:spLocks noGrp="1" noChangeArrowheads="1"/>
          </p:cNvSpPr>
          <p:nvPr>
            <p:ph type="body" idx="10"/>
          </p:nvPr>
        </p:nvSpPr>
        <p:spPr>
          <a:xfrm>
            <a:off x="4427538" y="5805488"/>
            <a:ext cx="4429125" cy="785812"/>
          </a:xfrm>
        </p:spPr>
        <p:txBody>
          <a:bodyPr/>
          <a:lstStyle/>
          <a:p>
            <a:pPr eaLnBrk="1" hangingPunct="1"/>
            <a:r>
              <a:rPr lang="en-US" altLang="ko-KR" sz="1800"/>
              <a:t>Chapter 5 Programming Exercise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3BD11FE-01D4-4D7A-9B86-64D4ABAD7C0A}"/>
              </a:ext>
            </a:extLst>
          </p:cNvPr>
          <p:cNvSpPr txBox="1">
            <a:spLocks/>
          </p:cNvSpPr>
          <p:nvPr/>
        </p:nvSpPr>
        <p:spPr bwMode="auto">
          <a:xfrm>
            <a:off x="468313" y="3068638"/>
            <a:ext cx="81629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kumimoji="0" lang="en-US" altLang="ko-KR" dirty="0"/>
              <a:t>Lab # 07</a:t>
            </a: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D0C1E-B86E-458B-86F8-01FC85964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3-help slides</a:t>
            </a:r>
            <a:endParaRPr lang="ko-KR" altLang="en-US" dirty="0"/>
          </a:p>
        </p:txBody>
      </p:sp>
      <p:sp>
        <p:nvSpPr>
          <p:cNvPr id="23555" name="내용 개체 틀 2"/>
          <p:cNvSpPr>
            <a:spLocks noGrp="1" noChangeArrowheads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en-US" altLang="ko-KR"/>
              <a:t>B. </a:t>
            </a:r>
            <a:r>
              <a:rPr lang="ko-KR" altLang="en-US"/>
              <a:t>초기화를 하는 클래스 생성자의 구조를 정의 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D5C37B-B644-415F-B70D-1F9D33529A83}"/>
              </a:ext>
            </a:extLst>
          </p:cNvPr>
          <p:cNvSpPr txBox="1"/>
          <p:nvPr/>
        </p:nvSpPr>
        <p:spPr>
          <a:xfrm>
            <a:off x="900113" y="1557338"/>
            <a:ext cx="4805362" cy="25860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dirty="0" err="1">
                <a:solidFill>
                  <a:srgbClr val="000000"/>
                </a:solidFill>
                <a:ea typeface="굴림" charset="-127"/>
              </a:rPr>
              <a:t>TextEditor</a:t>
            </a:r>
            <a:r>
              <a:rPr kumimoji="0" lang="en-US" altLang="ko-KR" dirty="0">
                <a:solidFill>
                  <a:srgbClr val="000000"/>
                </a:solidFill>
                <a:ea typeface="굴림" charset="-127"/>
              </a:rPr>
              <a:t>::</a:t>
            </a:r>
            <a:r>
              <a:rPr kumimoji="0" lang="en-US" altLang="ko-KR" dirty="0" err="1">
                <a:solidFill>
                  <a:srgbClr val="000000"/>
                </a:solidFill>
                <a:ea typeface="굴림" charset="-127"/>
              </a:rPr>
              <a:t>TextEditor</a:t>
            </a:r>
            <a:r>
              <a:rPr kumimoji="0" lang="en-US" altLang="ko-KR" dirty="0">
                <a:solidFill>
                  <a:srgbClr val="000000"/>
                </a:solidFill>
                <a:ea typeface="굴림" charset="-127"/>
              </a:rPr>
              <a:t>()</a:t>
            </a:r>
          </a:p>
          <a:p>
            <a:pPr eaLnBrk="1" latinLnBrk="1" hangingPunct="1">
              <a:defRPr/>
            </a:pPr>
            <a:r>
              <a:rPr kumimoji="0" lang="en-US" altLang="ko-KR" dirty="0">
                <a:solidFill>
                  <a:srgbClr val="000000"/>
                </a:solidFill>
                <a:ea typeface="굴림" charset="-127"/>
              </a:rPr>
              <a:t>{</a:t>
            </a:r>
          </a:p>
          <a:p>
            <a:pPr eaLnBrk="1" latinLnBrk="1" hangingPunct="1">
              <a:buFont typeface="Arial" charset="0"/>
              <a:buChar char="•"/>
              <a:defRPr/>
            </a:pPr>
            <a:r>
              <a:rPr kumimoji="0" lang="en-US" altLang="ko-KR" dirty="0">
                <a:solidFill>
                  <a:srgbClr val="000000"/>
                </a:solidFill>
                <a:ea typeface="굴림" charset="-127"/>
              </a:rPr>
              <a:t>Header </a:t>
            </a:r>
            <a:r>
              <a:rPr kumimoji="0" lang="ko-KR" altLang="en-US" dirty="0">
                <a:solidFill>
                  <a:srgbClr val="000000"/>
                </a:solidFill>
                <a:ea typeface="굴림" charset="-127"/>
              </a:rPr>
              <a:t>정의</a:t>
            </a:r>
            <a:endParaRPr kumimoji="0" lang="en-US" altLang="ko-KR" dirty="0">
              <a:solidFill>
                <a:srgbClr val="000000"/>
              </a:solidFill>
              <a:ea typeface="굴림" charset="-127"/>
            </a:endParaRPr>
          </a:p>
          <a:p>
            <a:pPr eaLnBrk="1" latinLnBrk="1" hangingPunct="1">
              <a:buFont typeface="Arial" charset="0"/>
              <a:buChar char="•"/>
              <a:defRPr/>
            </a:pPr>
            <a:r>
              <a:rPr kumimoji="0" lang="en-US" altLang="ko-KR" dirty="0">
                <a:solidFill>
                  <a:srgbClr val="000000"/>
                </a:solidFill>
                <a:ea typeface="굴림" charset="-127"/>
              </a:rPr>
              <a:t>Trailer </a:t>
            </a:r>
            <a:r>
              <a:rPr kumimoji="0" lang="ko-KR" altLang="en-US" dirty="0">
                <a:solidFill>
                  <a:srgbClr val="000000"/>
                </a:solidFill>
                <a:ea typeface="굴림" charset="-127"/>
              </a:rPr>
              <a:t>정의</a:t>
            </a:r>
            <a:endParaRPr kumimoji="0" lang="en-US" altLang="ko-KR" dirty="0">
              <a:solidFill>
                <a:srgbClr val="000000"/>
              </a:solidFill>
              <a:ea typeface="굴림" charset="-127"/>
            </a:endParaRPr>
          </a:p>
          <a:p>
            <a:pPr eaLnBrk="1" latinLnBrk="1" hangingPunct="1">
              <a:buFont typeface="Arial" charset="0"/>
              <a:buChar char="•"/>
              <a:defRPr/>
            </a:pPr>
            <a:r>
              <a:rPr kumimoji="0" lang="ko-KR" altLang="en-US" dirty="0">
                <a:solidFill>
                  <a:srgbClr val="000000"/>
                </a:solidFill>
                <a:ea typeface="굴림" charset="-127"/>
              </a:rPr>
              <a:t>위 두 노드를 주어진 문장으로 초기화</a:t>
            </a:r>
            <a:endParaRPr kumimoji="0" lang="en-US" altLang="ko-KR" dirty="0">
              <a:solidFill>
                <a:srgbClr val="000000"/>
              </a:solidFill>
              <a:ea typeface="굴림" charset="-127"/>
            </a:endParaRPr>
          </a:p>
          <a:p>
            <a:pPr eaLnBrk="1" latinLnBrk="1" hangingPunct="1">
              <a:buFont typeface="Arial" charset="0"/>
              <a:buChar char="•"/>
              <a:defRPr/>
            </a:pPr>
            <a:r>
              <a:rPr kumimoji="0" lang="ko-KR" altLang="en-US" dirty="0">
                <a:solidFill>
                  <a:srgbClr val="000000"/>
                </a:solidFill>
                <a:ea typeface="굴림" charset="-127"/>
              </a:rPr>
              <a:t>두 노드의 </a:t>
            </a:r>
            <a:r>
              <a:rPr kumimoji="0" lang="en-US" altLang="ko-KR" dirty="0">
                <a:solidFill>
                  <a:srgbClr val="000000"/>
                </a:solidFill>
                <a:ea typeface="굴림" charset="-127"/>
              </a:rPr>
              <a:t>back</a:t>
            </a:r>
            <a:r>
              <a:rPr kumimoji="0" lang="ko-KR" altLang="en-US" dirty="0">
                <a:solidFill>
                  <a:srgbClr val="000000"/>
                </a:solidFill>
                <a:ea typeface="굴림" charset="-127"/>
              </a:rPr>
              <a:t>과 </a:t>
            </a:r>
            <a:r>
              <a:rPr kumimoji="0" lang="en-US" altLang="ko-KR" dirty="0">
                <a:solidFill>
                  <a:srgbClr val="000000"/>
                </a:solidFill>
                <a:ea typeface="굴림" charset="-127"/>
              </a:rPr>
              <a:t>next</a:t>
            </a:r>
            <a:r>
              <a:rPr kumimoji="0" lang="ko-KR" altLang="en-US" dirty="0">
                <a:solidFill>
                  <a:srgbClr val="000000"/>
                </a:solidFill>
                <a:ea typeface="굴림" charset="-127"/>
              </a:rPr>
              <a:t>에 알맞은 값 대입</a:t>
            </a:r>
            <a:endParaRPr kumimoji="0" lang="en-US" altLang="ko-KR" dirty="0">
              <a:solidFill>
                <a:srgbClr val="000000"/>
              </a:solidFill>
              <a:ea typeface="굴림" charset="-127"/>
            </a:endParaRPr>
          </a:p>
          <a:p>
            <a:pPr eaLnBrk="1" latinLnBrk="1" hangingPunct="1">
              <a:buFont typeface="Arial" charset="0"/>
              <a:buChar char="•"/>
              <a:defRPr/>
            </a:pPr>
            <a:r>
              <a:rPr kumimoji="0" lang="en-US" altLang="ko-KR" dirty="0" err="1">
                <a:solidFill>
                  <a:srgbClr val="000000"/>
                </a:solidFill>
                <a:ea typeface="굴림" charset="-127"/>
              </a:rPr>
              <a:t>LineType</a:t>
            </a:r>
            <a:r>
              <a:rPr kumimoji="0" lang="en-US" altLang="ko-KR" dirty="0">
                <a:solidFill>
                  <a:srgbClr val="000000"/>
                </a:solidFill>
                <a:ea typeface="굴림" charset="-127"/>
              </a:rPr>
              <a:t> *</a:t>
            </a:r>
            <a:r>
              <a:rPr kumimoji="0" lang="en-US" altLang="ko-KR" dirty="0" err="1">
                <a:solidFill>
                  <a:srgbClr val="000000"/>
                </a:solidFill>
                <a:ea typeface="굴림" charset="-127"/>
              </a:rPr>
              <a:t>currentLine</a:t>
            </a:r>
            <a:r>
              <a:rPr kumimoji="0" lang="ko-KR" altLang="en-US" dirty="0">
                <a:solidFill>
                  <a:srgbClr val="000000"/>
                </a:solidFill>
                <a:ea typeface="굴림" charset="-127"/>
              </a:rPr>
              <a:t>이 </a:t>
            </a:r>
            <a:r>
              <a:rPr kumimoji="0" lang="en-US" altLang="ko-KR" dirty="0">
                <a:solidFill>
                  <a:srgbClr val="000000"/>
                </a:solidFill>
                <a:ea typeface="굴림" charset="-127"/>
              </a:rPr>
              <a:t>header</a:t>
            </a:r>
            <a:r>
              <a:rPr kumimoji="0" lang="ko-KR" altLang="en-US" dirty="0">
                <a:solidFill>
                  <a:srgbClr val="000000"/>
                </a:solidFill>
                <a:ea typeface="굴림" charset="-127"/>
              </a:rPr>
              <a:t>를 가리킨다</a:t>
            </a:r>
            <a:r>
              <a:rPr kumimoji="0" lang="en-US" altLang="ko-KR" dirty="0">
                <a:solidFill>
                  <a:srgbClr val="000000"/>
                </a:solidFill>
                <a:ea typeface="굴림" charset="-127"/>
              </a:rPr>
              <a:t>.</a:t>
            </a:r>
          </a:p>
          <a:p>
            <a:pPr eaLnBrk="1" latinLnBrk="1" hangingPunct="1">
              <a:defRPr/>
            </a:pPr>
            <a:r>
              <a:rPr kumimoji="0" lang="en-US" altLang="ko-KR" dirty="0">
                <a:solidFill>
                  <a:srgbClr val="000000"/>
                </a:solidFill>
                <a:ea typeface="굴림" charset="-127"/>
              </a:rPr>
              <a:t>…</a:t>
            </a:r>
            <a:br>
              <a:rPr kumimoji="0" lang="en-US" altLang="ko-KR" dirty="0">
                <a:solidFill>
                  <a:srgbClr val="000000"/>
                </a:solidFill>
                <a:ea typeface="굴림" charset="-127"/>
              </a:rPr>
            </a:br>
            <a:r>
              <a:rPr kumimoji="0" lang="en-US" altLang="ko-KR" dirty="0">
                <a:solidFill>
                  <a:srgbClr val="000000"/>
                </a:solidFill>
                <a:ea typeface="굴림" charset="-127"/>
              </a:rPr>
              <a:t>}</a:t>
            </a:r>
            <a:endParaRPr kumimoji="0" lang="ko-KR" altLang="en-US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917575" y="4271963"/>
            <a:ext cx="5340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>
                <a:latin typeface="굴림" panose="020B0600000101010101" pitchFamily="50" charset="-127"/>
                <a:ea typeface="굴림" panose="020B0600000101010101" pitchFamily="50" charset="-127"/>
              </a:rPr>
              <a:t>생성자는 위와 같은 내용을 가지고 있어야 합니다</a:t>
            </a: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AC78CA7-BB65-4609-9F13-00AC8636016F}"/>
              </a:ext>
            </a:extLst>
          </p:cNvPr>
          <p:cNvSpPr/>
          <p:nvPr/>
        </p:nvSpPr>
        <p:spPr bwMode="auto">
          <a:xfrm>
            <a:off x="3502025" y="2781300"/>
            <a:ext cx="5641975" cy="244792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kumimoji="0"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F8E91E-B014-4F88-B3C2-BEC8F3BEA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3-help slides</a:t>
            </a:r>
            <a:endParaRPr lang="ko-KR" altLang="en-US" dirty="0"/>
          </a:p>
        </p:txBody>
      </p:sp>
      <p:sp>
        <p:nvSpPr>
          <p:cNvPr id="24580" name="내용 개체 틀 2"/>
          <p:cNvSpPr>
            <a:spLocks noGrp="1" noChangeArrowheads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en-US" altLang="ko-KR"/>
              <a:t>C. GoToTop</a:t>
            </a:r>
            <a:r>
              <a:rPr lang="ko-KR" altLang="en-US"/>
              <a:t>함수와 </a:t>
            </a:r>
            <a:r>
              <a:rPr lang="en-US" altLang="ko-KR"/>
              <a:t>GoToBottom</a:t>
            </a:r>
            <a:r>
              <a:rPr lang="ko-KR" altLang="en-US"/>
              <a:t>를 작성하시오</a:t>
            </a:r>
            <a:r>
              <a:rPr lang="en-US" altLang="ko-KR"/>
              <a:t>.</a:t>
            </a:r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/>
              <a:t>GoToTop </a:t>
            </a:r>
            <a:r>
              <a:rPr lang="ko-KR" altLang="en-US"/>
              <a:t>수행후</a:t>
            </a: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/>
              <a:t>GoToBottom() </a:t>
            </a:r>
            <a:r>
              <a:rPr lang="ko-KR" altLang="en-US"/>
              <a:t>수행후</a:t>
            </a: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endParaRPr lang="ko-KR" altLang="en-US"/>
          </a:p>
        </p:txBody>
      </p:sp>
      <p:cxnSp>
        <p:nvCxnSpPr>
          <p:cNvPr id="24581" name="직선 화살표 연결선 5"/>
          <p:cNvCxnSpPr>
            <a:cxnSpLocks noChangeShapeType="1"/>
          </p:cNvCxnSpPr>
          <p:nvPr/>
        </p:nvCxnSpPr>
        <p:spPr bwMode="auto">
          <a:xfrm flipH="1">
            <a:off x="3203575" y="2130425"/>
            <a:ext cx="598488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45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1460500"/>
            <a:ext cx="1851025" cy="198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3" name="TextBox 7"/>
          <p:cNvSpPr txBox="1">
            <a:spLocks noChangeArrowheads="1"/>
          </p:cNvSpPr>
          <p:nvPr/>
        </p:nvSpPr>
        <p:spPr bwMode="auto">
          <a:xfrm>
            <a:off x="3873500" y="2009775"/>
            <a:ext cx="162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b="0">
                <a:latin typeface="Arial" panose="020B0604020202020204" pitchFamily="34" charset="0"/>
                <a:ea typeface="굴림" panose="020B0600000101010101" pitchFamily="50" charset="-127"/>
              </a:rPr>
              <a:t>CurrentLine</a:t>
            </a:r>
            <a:endParaRPr kumimoji="0" lang="ko-KR" altLang="en-US" sz="1800" b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cxnSp>
        <p:nvCxnSpPr>
          <p:cNvPr id="24584" name="직선 화살표 연결선 9"/>
          <p:cNvCxnSpPr>
            <a:cxnSpLocks noChangeShapeType="1"/>
          </p:cNvCxnSpPr>
          <p:nvPr/>
        </p:nvCxnSpPr>
        <p:spPr bwMode="auto">
          <a:xfrm flipH="1">
            <a:off x="3203575" y="5853113"/>
            <a:ext cx="598488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458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4437063"/>
            <a:ext cx="1851025" cy="198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6" name="TextBox 11"/>
          <p:cNvSpPr txBox="1">
            <a:spLocks noChangeArrowheads="1"/>
          </p:cNvSpPr>
          <p:nvPr/>
        </p:nvSpPr>
        <p:spPr bwMode="auto">
          <a:xfrm>
            <a:off x="3873500" y="5732463"/>
            <a:ext cx="1620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b="0">
                <a:latin typeface="Arial" panose="020B0604020202020204" pitchFamily="34" charset="0"/>
                <a:ea typeface="굴림" panose="020B0600000101010101" pitchFamily="50" charset="-127"/>
              </a:rPr>
              <a:t>CurrentLine</a:t>
            </a:r>
            <a:endParaRPr kumimoji="0" lang="ko-KR" altLang="en-US" sz="1800" b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4587" name="TextBox 46"/>
          <p:cNvSpPr txBox="1">
            <a:spLocks noChangeArrowheads="1"/>
          </p:cNvSpPr>
          <p:nvPr/>
        </p:nvSpPr>
        <p:spPr bwMode="auto">
          <a:xfrm>
            <a:off x="3635375" y="2846388"/>
            <a:ext cx="43878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>
                <a:latin typeface="굴림" panose="020B0600000101010101" pitchFamily="50" charset="-127"/>
                <a:ea typeface="굴림" panose="020B0600000101010101" pitchFamily="50" charset="-127"/>
              </a:rPr>
              <a:t>처음과 끝으로 </a:t>
            </a: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currentLine</a:t>
            </a:r>
            <a:r>
              <a:rPr lang="ko-KR" altLang="en-US" sz="1800" b="0">
                <a:latin typeface="굴림" panose="020B0600000101010101" pitchFamily="50" charset="-127"/>
                <a:ea typeface="굴림" panose="020B0600000101010101" pitchFamily="50" charset="-127"/>
              </a:rPr>
              <a:t>을 이동시킬때</a:t>
            </a:r>
            <a:endParaRPr lang="en-US" altLang="ko-KR" sz="1800" b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while()</a:t>
            </a:r>
            <a:r>
              <a:rPr lang="ko-KR" altLang="en-US" sz="1800" b="0">
                <a:latin typeface="굴림" panose="020B0600000101010101" pitchFamily="50" charset="-127"/>
                <a:ea typeface="굴림" panose="020B0600000101010101" pitchFamily="50" charset="-127"/>
              </a:rPr>
              <a:t>문을 이용하세요</a:t>
            </a: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45C6FA-57DA-4EAA-8B83-B6CBB3C8C8FF}"/>
              </a:ext>
            </a:extLst>
          </p:cNvPr>
          <p:cNvSpPr txBox="1"/>
          <p:nvPr/>
        </p:nvSpPr>
        <p:spPr>
          <a:xfrm>
            <a:off x="3635375" y="3805238"/>
            <a:ext cx="5453063" cy="11699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GoToTop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( )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{	while(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currentLine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의 뒤에 노드가 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NULL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값이 아닌 경우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	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currentLine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에 뒤쪽 노드의 값을 대입한다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… //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나머지 구현</a:t>
            </a:r>
            <a:endParaRPr kumimoji="0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}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D07E5B-47EB-4E99-AEA6-1EE263EC6D5F}"/>
              </a:ext>
            </a:extLst>
          </p:cNvPr>
          <p:cNvSpPr txBox="1"/>
          <p:nvPr/>
        </p:nvSpPr>
        <p:spPr>
          <a:xfrm>
            <a:off x="3635375" y="3519488"/>
            <a:ext cx="544513" cy="3079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예시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284C7E-95A4-47DA-8B63-BB389F175031}"/>
              </a:ext>
            </a:extLst>
          </p:cNvPr>
          <p:cNvSpPr/>
          <p:nvPr/>
        </p:nvSpPr>
        <p:spPr>
          <a:xfrm>
            <a:off x="4271963" y="2268538"/>
            <a:ext cx="4872037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9750" lvl="1" indent="-287338" eaLnBrk="1" latinLnBrk="1" hangingPunct="1">
              <a:defRPr/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 line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이 하나도 없는 경우 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trailer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를 가리킴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539750" lvl="1" indent="-287338" eaLnBrk="1" latinLnBrk="1" hangingPunct="1">
              <a:defRPr/>
            </a:pP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82441F-F15C-4602-A518-4DB86A04683F}"/>
              </a:ext>
            </a:extLst>
          </p:cNvPr>
          <p:cNvSpPr/>
          <p:nvPr/>
        </p:nvSpPr>
        <p:spPr>
          <a:xfrm>
            <a:off x="4140200" y="6022975"/>
            <a:ext cx="4872038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9750" lvl="1" indent="-287338" eaLnBrk="1" latinLnBrk="1" hangingPunct="1">
              <a:defRPr/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 line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이 하나도 없는 경우 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header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를 가리킴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539750" lvl="1" indent="-287338" eaLnBrk="1" latinLnBrk="1" hangingPunct="1">
              <a:defRPr/>
            </a:pPr>
            <a:endParaRPr lang="en-US" altLang="ko-KR" dirty="0"/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95521-B76E-4869-B737-DD7EDD34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3-help slides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E6C95C-1009-4471-B154-578D00068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d. c</a:t>
            </a:r>
            <a:r>
              <a:rPr lang="ko-KR" altLang="en-US" dirty="0"/>
              <a:t>의 </a:t>
            </a:r>
            <a:r>
              <a:rPr lang="en-US" altLang="ko-KR" dirty="0"/>
              <a:t>Big-O</a:t>
            </a:r>
            <a:r>
              <a:rPr lang="ko-KR" altLang="en-US" dirty="0"/>
              <a:t>를 생각해보고</a:t>
            </a:r>
            <a:r>
              <a:rPr lang="en-US" altLang="ko-KR" dirty="0"/>
              <a:t>, </a:t>
            </a:r>
            <a:r>
              <a:rPr lang="ko-KR" altLang="en-US" dirty="0"/>
              <a:t>위 함수가 </a:t>
            </a:r>
            <a:r>
              <a:rPr lang="en-US" altLang="ko-KR" dirty="0"/>
              <a:t>O(1)</a:t>
            </a:r>
            <a:r>
              <a:rPr lang="ko-KR" altLang="en-US" dirty="0"/>
              <a:t>이 되는 경우를 생각하세요</a:t>
            </a:r>
            <a:r>
              <a:rPr lang="en-US" altLang="ko-KR" dirty="0"/>
              <a:t>.</a:t>
            </a:r>
          </a:p>
          <a:p>
            <a:pPr lvl="1" eaLnBrk="1" hangingPunct="1">
              <a:defRPr/>
            </a:pPr>
            <a:r>
              <a:rPr lang="ko-KR" altLang="en-US" dirty="0"/>
              <a:t>구조에 </a:t>
            </a:r>
            <a:r>
              <a:rPr lang="en-US" altLang="ko-KR" dirty="0"/>
              <a:t>header</a:t>
            </a:r>
            <a:r>
              <a:rPr lang="ko-KR" altLang="en-US" dirty="0"/>
              <a:t>와 </a:t>
            </a:r>
            <a:r>
              <a:rPr lang="en-US" altLang="ko-KR" dirty="0" err="1"/>
              <a:t>tailer</a:t>
            </a:r>
            <a:r>
              <a:rPr lang="ko-KR" altLang="en-US" dirty="0"/>
              <a:t>가 있다는 것과 </a:t>
            </a:r>
            <a:r>
              <a:rPr lang="ko-KR" altLang="en-US" dirty="0" err="1"/>
              <a:t>노드가</a:t>
            </a:r>
            <a:r>
              <a:rPr lang="ko-KR" altLang="en-US" dirty="0"/>
              <a:t> 앞</a:t>
            </a:r>
            <a:r>
              <a:rPr lang="en-US" altLang="ko-KR" dirty="0"/>
              <a:t>,</a:t>
            </a:r>
            <a:r>
              <a:rPr lang="ko-KR" altLang="en-US" dirty="0"/>
              <a:t>뒤를 가리킨다는 것을 참고하세요</a:t>
            </a:r>
            <a:r>
              <a:rPr lang="en-US" altLang="ko-KR" dirty="0"/>
              <a:t>.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marL="252000" lvl="1" indent="0" eaLnBrk="1" hangingPunct="1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en-US" altLang="ko-KR" dirty="0"/>
              <a:t>E. </a:t>
            </a:r>
            <a:r>
              <a:rPr lang="en-US" altLang="ko-KR" dirty="0" err="1"/>
              <a:t>InsertItem</a:t>
            </a:r>
            <a:r>
              <a:rPr lang="ko-KR" altLang="en-US" dirty="0"/>
              <a:t>함수를 작성하시오</a:t>
            </a:r>
            <a:r>
              <a:rPr lang="en-US" altLang="ko-KR" dirty="0"/>
              <a:t>.</a:t>
            </a:r>
          </a:p>
          <a:p>
            <a:pPr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3C140-8E8B-46BD-A50B-B3D543B45D1F}"/>
              </a:ext>
            </a:extLst>
          </p:cNvPr>
          <p:cNvSpPr txBox="1"/>
          <p:nvPr/>
        </p:nvSpPr>
        <p:spPr>
          <a:xfrm>
            <a:off x="1835150" y="1857375"/>
            <a:ext cx="4032250" cy="6477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header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의 다음 노드가 첫 노드입니다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err="1">
                <a:latin typeface="맑은 고딕" pitchFamily="50" charset="-127"/>
                <a:ea typeface="맑은 고딕" pitchFamily="50" charset="-127"/>
              </a:rPr>
              <a:t>tailer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의 전 노드가 끝 </a:t>
            </a:r>
            <a:r>
              <a:rPr kumimoji="0" lang="ko-KR" altLang="en-US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 입니다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62A263-21B2-40A4-83B1-C0B89FD8D4E4}"/>
              </a:ext>
            </a:extLst>
          </p:cNvPr>
          <p:cNvSpPr/>
          <p:nvPr/>
        </p:nvSpPr>
        <p:spPr>
          <a:xfrm>
            <a:off x="2423071" y="3573016"/>
            <a:ext cx="285752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>
              <a:defRPr/>
            </a:pPr>
            <a:endParaRPr kumimoji="0" lang="ko-KR" altLang="en-US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E5DB1-4D1F-4971-90DB-EF6C7719C669}"/>
              </a:ext>
            </a:extLst>
          </p:cNvPr>
          <p:cNvSpPr/>
          <p:nvPr/>
        </p:nvSpPr>
        <p:spPr>
          <a:xfrm>
            <a:off x="280729" y="3573016"/>
            <a:ext cx="285752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>
              <a:defRPr/>
            </a:pPr>
            <a:endParaRPr kumimoji="0" lang="ko-KR" altLang="en-US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CB8829-7CCF-496F-9484-3DC4DC35E21B}"/>
              </a:ext>
            </a:extLst>
          </p:cNvPr>
          <p:cNvSpPr/>
          <p:nvPr/>
        </p:nvSpPr>
        <p:spPr>
          <a:xfrm>
            <a:off x="566481" y="3573016"/>
            <a:ext cx="1928826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>
                <a:solidFill>
                  <a:srgbClr val="FFFFFF"/>
                </a:solidFill>
                <a:ea typeface="굴림" charset="-127"/>
              </a:rPr>
              <a:t>Top</a:t>
            </a:r>
            <a:endParaRPr kumimoji="0" lang="ko-KR" altLang="en-US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449E82-75D1-41BA-8910-220D525FCD99}"/>
              </a:ext>
            </a:extLst>
          </p:cNvPr>
          <p:cNvSpPr/>
          <p:nvPr/>
        </p:nvSpPr>
        <p:spPr>
          <a:xfrm>
            <a:off x="2393862" y="4872580"/>
            <a:ext cx="285752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>
              <a:defRPr/>
            </a:pPr>
            <a:endParaRPr kumimoji="0" lang="ko-KR" altLang="en-US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453D37-964D-463D-9912-6853AE62110F}"/>
              </a:ext>
            </a:extLst>
          </p:cNvPr>
          <p:cNvSpPr/>
          <p:nvPr/>
        </p:nvSpPr>
        <p:spPr>
          <a:xfrm>
            <a:off x="251520" y="4872580"/>
            <a:ext cx="285752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>
              <a:defRPr/>
            </a:pPr>
            <a:endParaRPr kumimoji="0" lang="ko-KR" altLang="en-US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0CDF9B-B268-488D-81A7-63A2EDD83507}"/>
              </a:ext>
            </a:extLst>
          </p:cNvPr>
          <p:cNvSpPr/>
          <p:nvPr/>
        </p:nvSpPr>
        <p:spPr>
          <a:xfrm>
            <a:off x="537272" y="4872580"/>
            <a:ext cx="1928826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>
                <a:solidFill>
                  <a:srgbClr val="FFFFFF"/>
                </a:solidFill>
                <a:ea typeface="굴림" charset="-127"/>
              </a:rPr>
              <a:t>Bottom</a:t>
            </a:r>
            <a:endParaRPr kumimoji="0" lang="ko-KR" altLang="en-US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F1F353-F6DC-42D2-B27F-3C4E86180301}"/>
              </a:ext>
            </a:extLst>
          </p:cNvPr>
          <p:cNvSpPr/>
          <p:nvPr/>
        </p:nvSpPr>
        <p:spPr>
          <a:xfrm>
            <a:off x="2393862" y="4149080"/>
            <a:ext cx="285752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>
              <a:defRPr/>
            </a:pPr>
            <a:endParaRPr kumimoji="0" lang="ko-KR" altLang="en-US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5D7E10-8037-44C1-8DF2-AB90BD731F04}"/>
              </a:ext>
            </a:extLst>
          </p:cNvPr>
          <p:cNvSpPr/>
          <p:nvPr/>
        </p:nvSpPr>
        <p:spPr>
          <a:xfrm>
            <a:off x="251520" y="4149080"/>
            <a:ext cx="285752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>
              <a:defRPr/>
            </a:pPr>
            <a:endParaRPr kumimoji="0" lang="ko-KR" altLang="en-US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B1CD3B-56BA-4F34-9EC5-987595768E2B}"/>
              </a:ext>
            </a:extLst>
          </p:cNvPr>
          <p:cNvSpPr/>
          <p:nvPr/>
        </p:nvSpPr>
        <p:spPr>
          <a:xfrm>
            <a:off x="537272" y="4149080"/>
            <a:ext cx="1928826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>
                <a:solidFill>
                  <a:srgbClr val="FFFFFF"/>
                </a:solidFill>
                <a:ea typeface="굴림" charset="-127"/>
              </a:rPr>
              <a:t>Hello</a:t>
            </a:r>
            <a:endParaRPr kumimoji="0" lang="ko-KR" altLang="en-US">
              <a:solidFill>
                <a:srgbClr val="FFFFFF"/>
              </a:solidFill>
              <a:ea typeface="굴림" charset="-127"/>
            </a:endParaRPr>
          </a:p>
        </p:txBody>
      </p:sp>
      <p:cxnSp>
        <p:nvCxnSpPr>
          <p:cNvPr id="25632" name="직선 연결선 14"/>
          <p:cNvCxnSpPr>
            <a:cxnSpLocks noChangeShapeType="1"/>
          </p:cNvCxnSpPr>
          <p:nvPr/>
        </p:nvCxnSpPr>
        <p:spPr bwMode="auto">
          <a:xfrm flipH="1">
            <a:off x="393700" y="3787775"/>
            <a:ext cx="30163" cy="57626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3" name="직선 연결선 15"/>
          <p:cNvCxnSpPr>
            <a:cxnSpLocks noChangeShapeType="1"/>
          </p:cNvCxnSpPr>
          <p:nvPr/>
        </p:nvCxnSpPr>
        <p:spPr bwMode="auto">
          <a:xfrm flipH="1">
            <a:off x="2565400" y="3790950"/>
            <a:ext cx="30163" cy="57626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4" name="직선 연결선 16"/>
          <p:cNvCxnSpPr>
            <a:cxnSpLocks noChangeShapeType="1"/>
          </p:cNvCxnSpPr>
          <p:nvPr/>
        </p:nvCxnSpPr>
        <p:spPr bwMode="auto">
          <a:xfrm flipH="1">
            <a:off x="2551113" y="4522788"/>
            <a:ext cx="30162" cy="57626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5" name="직선 연결선 17"/>
          <p:cNvCxnSpPr>
            <a:cxnSpLocks noChangeShapeType="1"/>
          </p:cNvCxnSpPr>
          <p:nvPr/>
        </p:nvCxnSpPr>
        <p:spPr bwMode="auto">
          <a:xfrm flipH="1">
            <a:off x="379413" y="4535488"/>
            <a:ext cx="30162" cy="57626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2C8A1D-29BF-4A4D-B6AC-71F0F8674450}"/>
              </a:ext>
            </a:extLst>
          </p:cNvPr>
          <p:cNvSpPr/>
          <p:nvPr/>
        </p:nvSpPr>
        <p:spPr>
          <a:xfrm>
            <a:off x="6973217" y="3426059"/>
            <a:ext cx="285752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>
              <a:defRPr/>
            </a:pPr>
            <a:endParaRPr kumimoji="0" lang="ko-KR" altLang="en-US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F0729B6-C7C2-4189-8827-EFC41157400B}"/>
              </a:ext>
            </a:extLst>
          </p:cNvPr>
          <p:cNvSpPr/>
          <p:nvPr/>
        </p:nvSpPr>
        <p:spPr>
          <a:xfrm>
            <a:off x="4830875" y="3426059"/>
            <a:ext cx="285752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>
              <a:defRPr/>
            </a:pPr>
            <a:endParaRPr kumimoji="0" lang="ko-KR" altLang="en-US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B2F46D-F473-4D19-8F2B-00C2BF8EC6D8}"/>
              </a:ext>
            </a:extLst>
          </p:cNvPr>
          <p:cNvSpPr/>
          <p:nvPr/>
        </p:nvSpPr>
        <p:spPr>
          <a:xfrm>
            <a:off x="5116627" y="3426059"/>
            <a:ext cx="1928826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>
                <a:solidFill>
                  <a:srgbClr val="FFFFFF"/>
                </a:solidFill>
                <a:ea typeface="굴림" charset="-127"/>
              </a:rPr>
              <a:t>Top</a:t>
            </a:r>
            <a:endParaRPr kumimoji="0" lang="ko-KR" altLang="en-US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74CA710-CB6B-4D8F-AF59-1ECF4C022292}"/>
              </a:ext>
            </a:extLst>
          </p:cNvPr>
          <p:cNvSpPr/>
          <p:nvPr/>
        </p:nvSpPr>
        <p:spPr>
          <a:xfrm>
            <a:off x="6944008" y="5232620"/>
            <a:ext cx="285752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>
              <a:defRPr/>
            </a:pPr>
            <a:endParaRPr kumimoji="0" lang="ko-KR" altLang="en-US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C95A62-023B-4229-AA97-1E8B2E7FB7B9}"/>
              </a:ext>
            </a:extLst>
          </p:cNvPr>
          <p:cNvSpPr/>
          <p:nvPr/>
        </p:nvSpPr>
        <p:spPr>
          <a:xfrm>
            <a:off x="4801666" y="5232620"/>
            <a:ext cx="285752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>
              <a:defRPr/>
            </a:pPr>
            <a:endParaRPr kumimoji="0" lang="ko-KR" altLang="en-US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5B235C1-6114-4267-9D7A-E6DBD2B54F86}"/>
              </a:ext>
            </a:extLst>
          </p:cNvPr>
          <p:cNvSpPr/>
          <p:nvPr/>
        </p:nvSpPr>
        <p:spPr>
          <a:xfrm>
            <a:off x="5087418" y="5232620"/>
            <a:ext cx="1928826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>
                <a:solidFill>
                  <a:srgbClr val="FFFFFF"/>
                </a:solidFill>
                <a:ea typeface="굴림" charset="-127"/>
              </a:rPr>
              <a:t>Bottom</a:t>
            </a:r>
            <a:endParaRPr kumimoji="0" lang="ko-KR" altLang="en-US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FD57193-2CE1-4AB4-A0B3-9050E866FDB2}"/>
              </a:ext>
            </a:extLst>
          </p:cNvPr>
          <p:cNvSpPr/>
          <p:nvPr/>
        </p:nvSpPr>
        <p:spPr>
          <a:xfrm>
            <a:off x="6944008" y="4002123"/>
            <a:ext cx="285752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>
              <a:defRPr/>
            </a:pPr>
            <a:endParaRPr kumimoji="0" lang="ko-KR" altLang="en-US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C71D0A-C323-4FB2-BE02-6B7FB9707539}"/>
              </a:ext>
            </a:extLst>
          </p:cNvPr>
          <p:cNvSpPr/>
          <p:nvPr/>
        </p:nvSpPr>
        <p:spPr>
          <a:xfrm>
            <a:off x="4801666" y="4002123"/>
            <a:ext cx="285752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>
              <a:defRPr/>
            </a:pPr>
            <a:endParaRPr kumimoji="0" lang="ko-KR" altLang="en-US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51387FB-E55F-463D-B597-4ED9E90AB58C}"/>
              </a:ext>
            </a:extLst>
          </p:cNvPr>
          <p:cNvSpPr/>
          <p:nvPr/>
        </p:nvSpPr>
        <p:spPr>
          <a:xfrm>
            <a:off x="5087418" y="4002123"/>
            <a:ext cx="1928826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>
                <a:solidFill>
                  <a:srgbClr val="FFFFFF"/>
                </a:solidFill>
                <a:ea typeface="굴림" charset="-127"/>
              </a:rPr>
              <a:t>Hello</a:t>
            </a:r>
            <a:endParaRPr kumimoji="0" lang="ko-KR" altLang="en-US">
              <a:solidFill>
                <a:srgbClr val="FFFFFF"/>
              </a:solidFill>
              <a:ea typeface="굴림" charset="-127"/>
            </a:endParaRPr>
          </a:p>
        </p:txBody>
      </p:sp>
      <p:cxnSp>
        <p:nvCxnSpPr>
          <p:cNvPr id="25663" name="직선 연결선 27"/>
          <p:cNvCxnSpPr>
            <a:cxnSpLocks noChangeShapeType="1"/>
          </p:cNvCxnSpPr>
          <p:nvPr/>
        </p:nvCxnSpPr>
        <p:spPr bwMode="auto">
          <a:xfrm flipH="1">
            <a:off x="4945063" y="3641725"/>
            <a:ext cx="28575" cy="5746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64" name="직선 연결선 28"/>
          <p:cNvCxnSpPr>
            <a:cxnSpLocks noChangeShapeType="1"/>
          </p:cNvCxnSpPr>
          <p:nvPr/>
        </p:nvCxnSpPr>
        <p:spPr bwMode="auto">
          <a:xfrm flipH="1">
            <a:off x="7116763" y="3643313"/>
            <a:ext cx="28575" cy="57626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65" name="직선 연결선 29"/>
          <p:cNvCxnSpPr>
            <a:cxnSpLocks noChangeShapeType="1"/>
          </p:cNvCxnSpPr>
          <p:nvPr/>
        </p:nvCxnSpPr>
        <p:spPr bwMode="auto">
          <a:xfrm flipH="1">
            <a:off x="7100888" y="4375150"/>
            <a:ext cx="30162" cy="57626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66" name="직선 연결선 30"/>
          <p:cNvCxnSpPr>
            <a:cxnSpLocks noChangeShapeType="1"/>
          </p:cNvCxnSpPr>
          <p:nvPr/>
        </p:nvCxnSpPr>
        <p:spPr bwMode="auto">
          <a:xfrm flipH="1">
            <a:off x="4929188" y="4387850"/>
            <a:ext cx="30162" cy="57626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EFED7EF-7DB7-4698-9FE1-70BE0C953E1D}"/>
              </a:ext>
            </a:extLst>
          </p:cNvPr>
          <p:cNvSpPr/>
          <p:nvPr/>
        </p:nvSpPr>
        <p:spPr>
          <a:xfrm>
            <a:off x="6944008" y="4641524"/>
            <a:ext cx="285752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>
              <a:defRPr/>
            </a:pPr>
            <a:endParaRPr kumimoji="0" lang="ko-KR" altLang="en-US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D3A4E33-59F1-4688-8239-A2F3858DE41B}"/>
              </a:ext>
            </a:extLst>
          </p:cNvPr>
          <p:cNvSpPr/>
          <p:nvPr/>
        </p:nvSpPr>
        <p:spPr>
          <a:xfrm>
            <a:off x="4801666" y="4641524"/>
            <a:ext cx="285752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>
              <a:defRPr/>
            </a:pPr>
            <a:endParaRPr kumimoji="0" lang="ko-KR" altLang="en-US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B65AC1-A398-4104-8C83-D82EA21E8C9D}"/>
              </a:ext>
            </a:extLst>
          </p:cNvPr>
          <p:cNvSpPr/>
          <p:nvPr/>
        </p:nvSpPr>
        <p:spPr>
          <a:xfrm>
            <a:off x="5087418" y="4641524"/>
            <a:ext cx="1928826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>
                <a:solidFill>
                  <a:srgbClr val="FFFFFF"/>
                </a:solidFill>
                <a:ea typeface="굴림" charset="-127"/>
              </a:rPr>
              <a:t>World!</a:t>
            </a:r>
            <a:endParaRPr kumimoji="0" lang="ko-KR" altLang="en-US">
              <a:solidFill>
                <a:srgbClr val="FFFFFF"/>
              </a:solidFill>
              <a:ea typeface="굴림" charset="-127"/>
            </a:endParaRPr>
          </a:p>
        </p:txBody>
      </p:sp>
      <p:cxnSp>
        <p:nvCxnSpPr>
          <p:cNvPr id="25676" name="직선 연결선 34"/>
          <p:cNvCxnSpPr>
            <a:cxnSpLocks noChangeShapeType="1"/>
          </p:cNvCxnSpPr>
          <p:nvPr/>
        </p:nvCxnSpPr>
        <p:spPr bwMode="auto">
          <a:xfrm flipH="1">
            <a:off x="7089775" y="4943475"/>
            <a:ext cx="28575" cy="57626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77" name="직선 연결선 35"/>
          <p:cNvCxnSpPr>
            <a:cxnSpLocks noChangeShapeType="1"/>
          </p:cNvCxnSpPr>
          <p:nvPr/>
        </p:nvCxnSpPr>
        <p:spPr bwMode="auto">
          <a:xfrm flipH="1">
            <a:off x="4918075" y="4956175"/>
            <a:ext cx="28575" cy="57626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78" name="직선 화살표 연결선 40"/>
          <p:cNvCxnSpPr>
            <a:cxnSpLocks noChangeShapeType="1"/>
          </p:cNvCxnSpPr>
          <p:nvPr/>
        </p:nvCxnSpPr>
        <p:spPr bwMode="auto">
          <a:xfrm flipH="1">
            <a:off x="2679700" y="4364038"/>
            <a:ext cx="379413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79" name="TextBox 43"/>
          <p:cNvSpPr txBox="1">
            <a:spLocks noChangeArrowheads="1"/>
          </p:cNvSpPr>
          <p:nvPr/>
        </p:nvSpPr>
        <p:spPr bwMode="auto">
          <a:xfrm>
            <a:off x="3059113" y="4216400"/>
            <a:ext cx="1458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b="0">
                <a:latin typeface="Arial" panose="020B0604020202020204" pitchFamily="34" charset="0"/>
                <a:ea typeface="굴림" panose="020B0600000101010101" pitchFamily="50" charset="-127"/>
              </a:rPr>
              <a:t>CurrentLine</a:t>
            </a:r>
            <a:endParaRPr kumimoji="0" lang="ko-KR" altLang="en-US" sz="1800" b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cxnSp>
        <p:nvCxnSpPr>
          <p:cNvPr id="25680" name="직선 화살표 연결선 44"/>
          <p:cNvCxnSpPr>
            <a:cxnSpLocks noChangeShapeType="1"/>
          </p:cNvCxnSpPr>
          <p:nvPr/>
        </p:nvCxnSpPr>
        <p:spPr bwMode="auto">
          <a:xfrm flipH="1">
            <a:off x="7288213" y="4889500"/>
            <a:ext cx="37941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81" name="TextBox 45"/>
          <p:cNvSpPr txBox="1">
            <a:spLocks noChangeArrowheads="1"/>
          </p:cNvSpPr>
          <p:nvPr/>
        </p:nvSpPr>
        <p:spPr bwMode="auto">
          <a:xfrm>
            <a:off x="7667625" y="4741863"/>
            <a:ext cx="1458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b="0">
                <a:latin typeface="Arial" panose="020B0604020202020204" pitchFamily="34" charset="0"/>
                <a:ea typeface="굴림" panose="020B0600000101010101" pitchFamily="50" charset="-127"/>
              </a:rPr>
              <a:t>CurrentLine</a:t>
            </a:r>
            <a:endParaRPr kumimoji="0" lang="ko-KR" altLang="en-US" sz="1800" b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5682" name="TextBox 46"/>
          <p:cNvSpPr txBox="1">
            <a:spLocks noChangeArrowheads="1"/>
          </p:cNvSpPr>
          <p:nvPr/>
        </p:nvSpPr>
        <p:spPr bwMode="auto">
          <a:xfrm>
            <a:off x="581025" y="2854325"/>
            <a:ext cx="2000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800" b="0">
                <a:latin typeface="Arial" panose="020B0604020202020204" pitchFamily="34" charset="0"/>
                <a:ea typeface="굴림" panose="020B0600000101010101" pitchFamily="50" charset="-127"/>
              </a:rPr>
              <a:t>예제</a:t>
            </a:r>
            <a:r>
              <a:rPr kumimoji="0" lang="en-US" altLang="ko-KR" sz="1800" b="0">
                <a:latin typeface="Arial" panose="020B0604020202020204" pitchFamily="34" charset="0"/>
                <a:ea typeface="굴림" panose="020B0600000101010101" pitchFamily="50" charset="-127"/>
              </a:rPr>
              <a:t>)</a:t>
            </a:r>
            <a:endParaRPr kumimoji="0" lang="ko-KR" altLang="en-US" sz="1800" b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5683" name="TextBox 47"/>
          <p:cNvSpPr txBox="1">
            <a:spLocks noChangeArrowheads="1"/>
          </p:cNvSpPr>
          <p:nvPr/>
        </p:nvSpPr>
        <p:spPr bwMode="auto">
          <a:xfrm>
            <a:off x="4802188" y="2854325"/>
            <a:ext cx="2427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b="0">
                <a:latin typeface="Arial" panose="020B0604020202020204" pitchFamily="34" charset="0"/>
                <a:ea typeface="굴림" panose="020B0600000101010101" pitchFamily="50" charset="-127"/>
              </a:rPr>
              <a:t>InsertItem </a:t>
            </a:r>
            <a:r>
              <a:rPr kumimoji="0" lang="ko-KR" altLang="en-US" sz="1800" b="0">
                <a:latin typeface="Arial" panose="020B0604020202020204" pitchFamily="34" charset="0"/>
                <a:ea typeface="굴림" panose="020B0600000101010101" pitchFamily="50" charset="-127"/>
              </a:rPr>
              <a:t>호출 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892BD3-EDBB-4BA1-82A5-83217C64184D}"/>
              </a:ext>
            </a:extLst>
          </p:cNvPr>
          <p:cNvSpPr txBox="1"/>
          <p:nvPr/>
        </p:nvSpPr>
        <p:spPr>
          <a:xfrm>
            <a:off x="755650" y="5740400"/>
            <a:ext cx="7200900" cy="923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defRPr/>
            </a:pPr>
            <a:r>
              <a:rPr kumimoji="0" lang="ko-KR" altLang="en-US" dirty="0">
                <a:solidFill>
                  <a:srgbClr val="000000"/>
                </a:solidFill>
                <a:ea typeface="굴림" charset="-127"/>
              </a:rPr>
              <a:t>현재 </a:t>
            </a:r>
            <a:r>
              <a:rPr kumimoji="0" lang="en-US" altLang="ko-KR" dirty="0" err="1">
                <a:solidFill>
                  <a:srgbClr val="000000"/>
                </a:solidFill>
                <a:ea typeface="굴림" charset="-127"/>
              </a:rPr>
              <a:t>CurrentLine</a:t>
            </a:r>
            <a:r>
              <a:rPr kumimoji="0" lang="ko-KR" altLang="en-US" dirty="0">
                <a:solidFill>
                  <a:srgbClr val="000000"/>
                </a:solidFill>
                <a:ea typeface="굴림" charset="-127"/>
              </a:rPr>
              <a:t> 다음에 새로운 노드를 삽입하고 </a:t>
            </a:r>
            <a:r>
              <a:rPr kumimoji="0" lang="en-US" altLang="ko-KR" dirty="0" err="1">
                <a:solidFill>
                  <a:srgbClr val="000000"/>
                </a:solidFill>
                <a:ea typeface="굴림" charset="-127"/>
              </a:rPr>
              <a:t>CurrentLine</a:t>
            </a:r>
            <a:r>
              <a:rPr kumimoji="0" lang="ko-KR" altLang="en-US" dirty="0">
                <a:solidFill>
                  <a:srgbClr val="000000"/>
                </a:solidFill>
                <a:ea typeface="굴림" charset="-127"/>
              </a:rPr>
              <a:t>포인터를 이동시킨다</a:t>
            </a:r>
            <a:r>
              <a:rPr kumimoji="0" lang="en-US" altLang="ko-KR" dirty="0">
                <a:solidFill>
                  <a:srgbClr val="000000"/>
                </a:solidFill>
                <a:ea typeface="굴림" charset="-127"/>
              </a:rPr>
              <a:t>.</a:t>
            </a:r>
          </a:p>
          <a:p>
            <a:pPr eaLnBrk="1" latinLnBrk="1" hangingPunct="1">
              <a:defRPr/>
            </a:pPr>
            <a:endParaRPr kumimoji="0" lang="ko-KR" altLang="en-US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EE7FD24-E280-4597-9191-8470057306B7}"/>
              </a:ext>
            </a:extLst>
          </p:cNvPr>
          <p:cNvSpPr/>
          <p:nvPr/>
        </p:nvSpPr>
        <p:spPr>
          <a:xfrm>
            <a:off x="2257425" y="6035675"/>
            <a:ext cx="5321300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9750" lvl="1" indent="-287338" eaLnBrk="1" latinLnBrk="1" hangingPunct="1">
              <a:defRPr/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 </a:t>
            </a:r>
            <a:r>
              <a:rPr lang="en-US" altLang="ko-K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currentPtr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이 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trailer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를 가리키는 경우에는 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trailer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앞쪽에 삽입 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즉 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header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trailer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사이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en-US" altLang="ko-KR" dirty="0"/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01A45-7AD1-40EE-AF93-16C0E3427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1. Exercise 4</a:t>
            </a:r>
            <a:endParaRPr lang="ko-KR" altLang="en-US" dirty="0"/>
          </a:p>
        </p:txBody>
      </p:sp>
      <p:sp>
        <p:nvSpPr>
          <p:cNvPr id="15363" name="내용 개체 틀 2"/>
          <p:cNvSpPr>
            <a:spLocks noGrp="1" noChangeArrowheads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ko-KR" altLang="en-US"/>
              <a:t>정렬 리스트 자료구조 내의 모든 원소를 역순으로 출력하는 </a:t>
            </a:r>
            <a:r>
              <a:rPr lang="en-US" altLang="ko-KR"/>
              <a:t>PrintReverse</a:t>
            </a:r>
            <a:r>
              <a:rPr lang="ko-KR" altLang="en-US"/>
              <a:t>함수를 작성하시오</a:t>
            </a:r>
            <a:r>
              <a:rPr lang="en-US" altLang="ko-KR"/>
              <a:t>.</a:t>
            </a:r>
          </a:p>
          <a:p>
            <a:pPr marL="539750" lvl="1" indent="-287338" eaLnBrk="1" hangingPunct="1">
              <a:spcAft>
                <a:spcPct val="0"/>
              </a:spcAft>
            </a:pPr>
            <a:r>
              <a:rPr lang="ko-KR" altLang="en-US"/>
              <a:t>멤버 함수로 구현</a:t>
            </a:r>
            <a:endParaRPr lang="en-US" altLang="ko-KR"/>
          </a:p>
          <a:p>
            <a:pPr lvl="2" eaLnBrk="1" hangingPunct="1"/>
            <a:r>
              <a:rPr lang="ko-KR" altLang="en-US"/>
              <a:t>프로토타입 </a:t>
            </a:r>
            <a:r>
              <a:rPr lang="en-US" altLang="ko-KR"/>
              <a:t>: void SortedType&lt;ItemType&gt;::PrintReverse()</a:t>
            </a:r>
          </a:p>
          <a:p>
            <a:pPr lvl="2" eaLnBrk="1" hangingPunct="1"/>
            <a:endParaRPr lang="en-US" altLang="ko-KR"/>
          </a:p>
          <a:p>
            <a:pPr marL="358775" indent="-323850" eaLnBrk="1" hangingPunct="1"/>
            <a:r>
              <a:rPr lang="ko-KR" altLang="en-US"/>
              <a:t>예제</a:t>
            </a:r>
            <a:endParaRPr lang="en-US" altLang="ko-KR"/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/>
              <a:t>1. </a:t>
            </a:r>
            <a:r>
              <a:rPr lang="ko-KR" altLang="en-US"/>
              <a:t>입력된 데이터가 </a:t>
            </a:r>
            <a:r>
              <a:rPr lang="en-US" altLang="ko-KR"/>
              <a:t>X,Y,Z</a:t>
            </a:r>
            <a:r>
              <a:rPr lang="ko-KR" altLang="en-US"/>
              <a:t>라고 가정할 때</a:t>
            </a:r>
            <a:r>
              <a:rPr lang="en-US" altLang="ko-KR"/>
              <a:t>, PrintReverse</a:t>
            </a:r>
            <a:r>
              <a:rPr lang="ko-KR" altLang="en-US"/>
              <a:t>함수에 의하여 출력되는 결과는 </a:t>
            </a:r>
            <a:r>
              <a:rPr lang="en-US" altLang="ko-KR"/>
              <a:t>Z,Y,X</a:t>
            </a:r>
            <a:r>
              <a:rPr lang="ko-KR" altLang="en-US"/>
              <a:t> 이다</a:t>
            </a:r>
            <a:r>
              <a:rPr lang="en-US" altLang="ko-KR"/>
              <a:t>. (</a:t>
            </a:r>
            <a:r>
              <a:rPr lang="ko-KR" altLang="en-US"/>
              <a:t>입력된 데이터의 역순으로 출력되어야함</a:t>
            </a:r>
            <a:r>
              <a:rPr lang="en-US" altLang="ko-KR"/>
              <a:t>)</a:t>
            </a:r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/>
              <a:t>2. </a:t>
            </a:r>
            <a:r>
              <a:rPr lang="ko-KR" altLang="en-US"/>
              <a:t>순환 리스트의 특성을 고려하여 </a:t>
            </a:r>
            <a:r>
              <a:rPr lang="en-US" altLang="ko-KR"/>
              <a:t>“PrintReverse()”</a:t>
            </a:r>
            <a:r>
              <a:rPr lang="ko-KR" altLang="en-US"/>
              <a:t>를 작성할 것</a:t>
            </a:r>
            <a:endParaRPr lang="en-US" altLang="ko-KR"/>
          </a:p>
          <a:p>
            <a:pPr marL="358775" indent="-323850" eaLnBrk="1" hangingPunct="1"/>
            <a:endParaRPr lang="ko-KR" altLang="en-US"/>
          </a:p>
        </p:txBody>
      </p:sp>
      <p:grpSp>
        <p:nvGrpSpPr>
          <p:cNvPr id="15364" name="그룹 14"/>
          <p:cNvGrpSpPr>
            <a:grpSpLocks/>
          </p:cNvGrpSpPr>
          <p:nvPr/>
        </p:nvGrpSpPr>
        <p:grpSpPr bwMode="auto">
          <a:xfrm>
            <a:off x="1970088" y="3581400"/>
            <a:ext cx="1071562" cy="428625"/>
            <a:chOff x="1928794" y="1357298"/>
            <a:chExt cx="1071570" cy="42862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95F2ECB-81C6-4310-A55D-A96750CA79F1}"/>
                </a:ext>
              </a:extLst>
            </p:cNvPr>
            <p:cNvSpPr/>
            <p:nvPr/>
          </p:nvSpPr>
          <p:spPr>
            <a:xfrm>
              <a:off x="1928794" y="1357298"/>
              <a:ext cx="928694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>
                  <a:solidFill>
                    <a:srgbClr val="FFFFFF"/>
                  </a:solidFill>
                  <a:ea typeface="굴림" charset="-127"/>
                </a:rPr>
                <a:t>X</a:t>
              </a:r>
              <a:endParaRPr kumimoji="0" lang="ko-KR" altLang="en-US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9D6D778-CE4D-482F-B398-5BFC83B6ECDC}"/>
                </a:ext>
              </a:extLst>
            </p:cNvPr>
            <p:cNvSpPr/>
            <p:nvPr/>
          </p:nvSpPr>
          <p:spPr>
            <a:xfrm>
              <a:off x="2857488" y="1357298"/>
              <a:ext cx="142876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>
                <a:solidFill>
                  <a:srgbClr val="FFFFFF"/>
                </a:solidFill>
                <a:ea typeface="굴림" charset="-127"/>
              </a:endParaRPr>
            </a:p>
          </p:txBody>
        </p:sp>
      </p:grpSp>
      <p:grpSp>
        <p:nvGrpSpPr>
          <p:cNvPr id="15365" name="그룹 15"/>
          <p:cNvGrpSpPr>
            <a:grpSpLocks/>
          </p:cNvGrpSpPr>
          <p:nvPr/>
        </p:nvGrpSpPr>
        <p:grpSpPr bwMode="auto">
          <a:xfrm>
            <a:off x="3327400" y="3581400"/>
            <a:ext cx="1071563" cy="428625"/>
            <a:chOff x="3143240" y="1357298"/>
            <a:chExt cx="1071570" cy="42862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BC948CB-03B0-4E50-82F2-0DF9B390E25D}"/>
                </a:ext>
              </a:extLst>
            </p:cNvPr>
            <p:cNvSpPr/>
            <p:nvPr/>
          </p:nvSpPr>
          <p:spPr>
            <a:xfrm>
              <a:off x="3143240" y="1357298"/>
              <a:ext cx="928694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>
                  <a:solidFill>
                    <a:srgbClr val="FFFFFF"/>
                  </a:solidFill>
                  <a:ea typeface="굴림" charset="-127"/>
                </a:rPr>
                <a:t>Y</a:t>
              </a:r>
              <a:endParaRPr kumimoji="0" lang="ko-KR" altLang="en-US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0CCF345-E347-45A2-8E43-D1F650B87B83}"/>
                </a:ext>
              </a:extLst>
            </p:cNvPr>
            <p:cNvSpPr/>
            <p:nvPr/>
          </p:nvSpPr>
          <p:spPr>
            <a:xfrm>
              <a:off x="4071934" y="1357298"/>
              <a:ext cx="142876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>
                <a:solidFill>
                  <a:srgbClr val="FFFFFF"/>
                </a:solidFill>
                <a:ea typeface="굴림" charset="-127"/>
              </a:endParaRPr>
            </a:p>
          </p:txBody>
        </p:sp>
      </p:grpSp>
      <p:grpSp>
        <p:nvGrpSpPr>
          <p:cNvPr id="15366" name="그룹 16"/>
          <p:cNvGrpSpPr>
            <a:grpSpLocks/>
          </p:cNvGrpSpPr>
          <p:nvPr/>
        </p:nvGrpSpPr>
        <p:grpSpPr bwMode="auto">
          <a:xfrm>
            <a:off x="4684713" y="3581400"/>
            <a:ext cx="1071562" cy="428625"/>
            <a:chOff x="4357686" y="1357298"/>
            <a:chExt cx="1071570" cy="42862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25C69A-C865-4428-A9FF-913834C38803}"/>
                </a:ext>
              </a:extLst>
            </p:cNvPr>
            <p:cNvSpPr/>
            <p:nvPr/>
          </p:nvSpPr>
          <p:spPr>
            <a:xfrm>
              <a:off x="4357686" y="1357298"/>
              <a:ext cx="928694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>
                  <a:solidFill>
                    <a:srgbClr val="FFFFFF"/>
                  </a:solidFill>
                  <a:ea typeface="굴림" charset="-127"/>
                </a:rPr>
                <a:t>Z</a:t>
              </a:r>
              <a:endParaRPr kumimoji="0" lang="ko-KR" altLang="en-US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978C918-11AB-44DE-A3CD-8F3FE51C3B6D}"/>
                </a:ext>
              </a:extLst>
            </p:cNvPr>
            <p:cNvSpPr/>
            <p:nvPr/>
          </p:nvSpPr>
          <p:spPr>
            <a:xfrm>
              <a:off x="5286380" y="1357298"/>
              <a:ext cx="142876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>
                <a:solidFill>
                  <a:srgbClr val="FFFFFF"/>
                </a:solidFill>
                <a:ea typeface="굴림" charset="-127"/>
              </a:endParaRP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CA31C8D-8E98-4678-AB16-34A64ECFC967}"/>
              </a:ext>
            </a:extLst>
          </p:cNvPr>
          <p:cNvCxnSpPr/>
          <p:nvPr/>
        </p:nvCxnSpPr>
        <p:spPr>
          <a:xfrm>
            <a:off x="3041650" y="3795713"/>
            <a:ext cx="28575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DE88ADE-FD42-443E-883D-CB5858B5F88D}"/>
              </a:ext>
            </a:extLst>
          </p:cNvPr>
          <p:cNvCxnSpPr/>
          <p:nvPr/>
        </p:nvCxnSpPr>
        <p:spPr>
          <a:xfrm>
            <a:off x="4398963" y="3795713"/>
            <a:ext cx="28575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27">
            <a:extLst>
              <a:ext uri="{FF2B5EF4-FFF2-40B4-BE49-F238E27FC236}">
                <a16:creationId xmlns:a16="http://schemas.microsoft.com/office/drawing/2014/main" id="{564CEDCB-12B7-4EB8-84C3-2C29EFE2B403}"/>
              </a:ext>
            </a:extLst>
          </p:cNvPr>
          <p:cNvCxnSpPr/>
          <p:nvPr/>
        </p:nvCxnSpPr>
        <p:spPr>
          <a:xfrm flipH="1">
            <a:off x="1970088" y="3795713"/>
            <a:ext cx="3786187" cy="1587"/>
          </a:xfrm>
          <a:prstGeom prst="bentConnector5">
            <a:avLst>
              <a:gd name="adj1" fmla="val -6038"/>
              <a:gd name="adj2" fmla="val 27891310"/>
              <a:gd name="adj3" fmla="val 1060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F5457B-9E08-4223-BCD9-11BCDEC6512E}"/>
              </a:ext>
            </a:extLst>
          </p:cNvPr>
          <p:cNvSpPr/>
          <p:nvPr/>
        </p:nvSpPr>
        <p:spPr>
          <a:xfrm>
            <a:off x="1184184" y="3366285"/>
            <a:ext cx="142876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>
              <a:defRPr/>
            </a:pPr>
            <a:endParaRPr kumimoji="0" lang="ko-KR" altLang="en-US">
              <a:solidFill>
                <a:srgbClr val="FFFFFF"/>
              </a:solidFill>
              <a:ea typeface="굴림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B452D5A-F615-4743-A09E-0521CA4CEA3E}"/>
              </a:ext>
            </a:extLst>
          </p:cNvPr>
          <p:cNvCxnSpPr/>
          <p:nvPr/>
        </p:nvCxnSpPr>
        <p:spPr>
          <a:xfrm>
            <a:off x="1327150" y="3581400"/>
            <a:ext cx="642938" cy="214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4" name="TextBox 32"/>
          <p:cNvSpPr txBox="1">
            <a:spLocks noChangeArrowheads="1"/>
          </p:cNvSpPr>
          <p:nvPr/>
        </p:nvSpPr>
        <p:spPr bwMode="auto">
          <a:xfrm>
            <a:off x="755650" y="2997200"/>
            <a:ext cx="985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listData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44DEE-C94B-4A31-8CEE-EDE4E232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1-help slide</a:t>
            </a:r>
            <a:endParaRPr lang="ko-KR" altLang="en-US" dirty="0"/>
          </a:p>
        </p:txBody>
      </p:sp>
      <p:grpSp>
        <p:nvGrpSpPr>
          <p:cNvPr id="16387" name="그룹 1"/>
          <p:cNvGrpSpPr>
            <a:grpSpLocks/>
          </p:cNvGrpSpPr>
          <p:nvPr/>
        </p:nvGrpSpPr>
        <p:grpSpPr bwMode="auto">
          <a:xfrm>
            <a:off x="2786063" y="1193800"/>
            <a:ext cx="1071562" cy="428625"/>
            <a:chOff x="1928794" y="1357298"/>
            <a:chExt cx="1071570" cy="42862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23620D8-5400-4A57-B2CB-3802DC70F92A}"/>
                </a:ext>
              </a:extLst>
            </p:cNvPr>
            <p:cNvSpPr/>
            <p:nvPr/>
          </p:nvSpPr>
          <p:spPr>
            <a:xfrm>
              <a:off x="1928794" y="1357298"/>
              <a:ext cx="928694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>
                  <a:solidFill>
                    <a:srgbClr val="FFFFFF"/>
                  </a:solidFill>
                  <a:ea typeface="굴림" charset="-127"/>
                </a:rPr>
                <a:t>X</a:t>
              </a:r>
              <a:endParaRPr kumimoji="0" lang="ko-KR" altLang="en-US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899DDBA-A6D3-4AC5-8F51-7A57E0898985}"/>
                </a:ext>
              </a:extLst>
            </p:cNvPr>
            <p:cNvSpPr/>
            <p:nvPr/>
          </p:nvSpPr>
          <p:spPr>
            <a:xfrm>
              <a:off x="2857488" y="1357298"/>
              <a:ext cx="142876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>
                <a:solidFill>
                  <a:srgbClr val="FFFFFF"/>
                </a:solidFill>
                <a:ea typeface="굴림" charset="-127"/>
              </a:endParaRPr>
            </a:p>
          </p:txBody>
        </p:sp>
      </p:grpSp>
      <p:grpSp>
        <p:nvGrpSpPr>
          <p:cNvPr id="16388" name="그룹 4"/>
          <p:cNvGrpSpPr>
            <a:grpSpLocks/>
          </p:cNvGrpSpPr>
          <p:nvPr/>
        </p:nvGrpSpPr>
        <p:grpSpPr bwMode="auto">
          <a:xfrm>
            <a:off x="4143375" y="1193800"/>
            <a:ext cx="1071563" cy="428625"/>
            <a:chOff x="3143240" y="1357298"/>
            <a:chExt cx="1071570" cy="42862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E5BBB4F-78A4-4D08-A7C6-D8E77B26CAA0}"/>
                </a:ext>
              </a:extLst>
            </p:cNvPr>
            <p:cNvSpPr/>
            <p:nvPr/>
          </p:nvSpPr>
          <p:spPr>
            <a:xfrm>
              <a:off x="3143240" y="1357298"/>
              <a:ext cx="928694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>
                  <a:solidFill>
                    <a:srgbClr val="FFFFFF"/>
                  </a:solidFill>
                  <a:ea typeface="굴림" charset="-127"/>
                </a:rPr>
                <a:t>Y</a:t>
              </a:r>
              <a:endParaRPr kumimoji="0" lang="ko-KR" altLang="en-US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E594675-F688-45BA-826B-68FDB7250F86}"/>
                </a:ext>
              </a:extLst>
            </p:cNvPr>
            <p:cNvSpPr/>
            <p:nvPr/>
          </p:nvSpPr>
          <p:spPr>
            <a:xfrm>
              <a:off x="4071934" y="1357298"/>
              <a:ext cx="142876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>
                <a:solidFill>
                  <a:srgbClr val="FFFFFF"/>
                </a:solidFill>
                <a:ea typeface="굴림" charset="-127"/>
              </a:endParaRPr>
            </a:p>
          </p:txBody>
        </p:sp>
      </p:grpSp>
      <p:grpSp>
        <p:nvGrpSpPr>
          <p:cNvPr id="16389" name="그룹 7"/>
          <p:cNvGrpSpPr>
            <a:grpSpLocks/>
          </p:cNvGrpSpPr>
          <p:nvPr/>
        </p:nvGrpSpPr>
        <p:grpSpPr bwMode="auto">
          <a:xfrm>
            <a:off x="5500688" y="1193800"/>
            <a:ext cx="1071562" cy="428625"/>
            <a:chOff x="4357686" y="1357298"/>
            <a:chExt cx="1071570" cy="42862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31FD255-4BDA-49A7-93DB-3358C049230A}"/>
                </a:ext>
              </a:extLst>
            </p:cNvPr>
            <p:cNvSpPr/>
            <p:nvPr/>
          </p:nvSpPr>
          <p:spPr>
            <a:xfrm>
              <a:off x="4357686" y="1357298"/>
              <a:ext cx="928694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>
                  <a:solidFill>
                    <a:srgbClr val="FFFFFF"/>
                  </a:solidFill>
                  <a:ea typeface="굴림" charset="-127"/>
                </a:rPr>
                <a:t>Z</a:t>
              </a:r>
              <a:endParaRPr kumimoji="0" lang="ko-KR" altLang="en-US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95E68BD-FF38-4EBC-8399-A8607C61FD46}"/>
                </a:ext>
              </a:extLst>
            </p:cNvPr>
            <p:cNvSpPr/>
            <p:nvPr/>
          </p:nvSpPr>
          <p:spPr>
            <a:xfrm>
              <a:off x="5286380" y="1357298"/>
              <a:ext cx="142876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>
                <a:solidFill>
                  <a:srgbClr val="FFFFFF"/>
                </a:solidFill>
                <a:ea typeface="굴림" charset="-127"/>
              </a:endParaRP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FA8E4D2-207B-4173-9298-CD5E40F5040D}"/>
              </a:ext>
            </a:extLst>
          </p:cNvPr>
          <p:cNvCxnSpPr/>
          <p:nvPr/>
        </p:nvCxnSpPr>
        <p:spPr>
          <a:xfrm>
            <a:off x="3857625" y="1408113"/>
            <a:ext cx="28575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6025B09-DD26-4860-8EBC-55FCE6B2F9C3}"/>
              </a:ext>
            </a:extLst>
          </p:cNvPr>
          <p:cNvCxnSpPr/>
          <p:nvPr/>
        </p:nvCxnSpPr>
        <p:spPr>
          <a:xfrm>
            <a:off x="5214938" y="1408113"/>
            <a:ext cx="28575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2">
            <a:extLst>
              <a:ext uri="{FF2B5EF4-FFF2-40B4-BE49-F238E27FC236}">
                <a16:creationId xmlns:a16="http://schemas.microsoft.com/office/drawing/2014/main" id="{93C07EE1-ECF4-48C3-AAA6-A631EA4E1F8E}"/>
              </a:ext>
            </a:extLst>
          </p:cNvPr>
          <p:cNvCxnSpPr/>
          <p:nvPr/>
        </p:nvCxnSpPr>
        <p:spPr>
          <a:xfrm flipH="1">
            <a:off x="2786063" y="1408113"/>
            <a:ext cx="3786187" cy="1587"/>
          </a:xfrm>
          <a:prstGeom prst="bentConnector5">
            <a:avLst>
              <a:gd name="adj1" fmla="val -6038"/>
              <a:gd name="adj2" fmla="val 27891310"/>
              <a:gd name="adj3" fmla="val 1060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F17F02-56B6-4AEF-8F13-DB710EA185E3}"/>
              </a:ext>
            </a:extLst>
          </p:cNvPr>
          <p:cNvSpPr/>
          <p:nvPr/>
        </p:nvSpPr>
        <p:spPr>
          <a:xfrm>
            <a:off x="1785918" y="979630"/>
            <a:ext cx="142876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>
              <a:defRPr/>
            </a:pPr>
            <a:endParaRPr kumimoji="0" lang="ko-KR" altLang="en-US">
              <a:solidFill>
                <a:srgbClr val="FFFFFF"/>
              </a:solidFill>
              <a:ea typeface="굴림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DC31E7A-E5C2-4AEE-B3AA-2E7A19212DC6}"/>
              </a:ext>
            </a:extLst>
          </p:cNvPr>
          <p:cNvCxnSpPr/>
          <p:nvPr/>
        </p:nvCxnSpPr>
        <p:spPr>
          <a:xfrm>
            <a:off x="1928813" y="1193800"/>
            <a:ext cx="857250" cy="214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7" name="TextBox 15"/>
          <p:cNvSpPr txBox="1">
            <a:spLocks noChangeArrowheads="1"/>
          </p:cNvSpPr>
          <p:nvPr/>
        </p:nvSpPr>
        <p:spPr bwMode="auto">
          <a:xfrm>
            <a:off x="1357313" y="609600"/>
            <a:ext cx="98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listData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831234-A216-4289-8E84-C10F592BE80B}"/>
              </a:ext>
            </a:extLst>
          </p:cNvPr>
          <p:cNvSpPr/>
          <p:nvPr/>
        </p:nvSpPr>
        <p:spPr>
          <a:xfrm>
            <a:off x="2714612" y="538860"/>
            <a:ext cx="142876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>
              <a:defRPr/>
            </a:pPr>
            <a:endParaRPr kumimoji="0" lang="ko-KR" altLang="en-US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6401" name="TextBox 17"/>
          <p:cNvSpPr txBox="1">
            <a:spLocks noChangeArrowheads="1"/>
          </p:cNvSpPr>
          <p:nvPr/>
        </p:nvSpPr>
        <p:spPr bwMode="auto">
          <a:xfrm>
            <a:off x="2786063" y="538163"/>
            <a:ext cx="1041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location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1" name="꺾인 연결선 20">
            <a:extLst>
              <a:ext uri="{FF2B5EF4-FFF2-40B4-BE49-F238E27FC236}">
                <a16:creationId xmlns:a16="http://schemas.microsoft.com/office/drawing/2014/main" id="{0E7964B5-BA3F-4882-AE2C-5E3A9B3F082D}"/>
              </a:ext>
            </a:extLst>
          </p:cNvPr>
          <p:cNvCxnSpPr/>
          <p:nvPr/>
        </p:nvCxnSpPr>
        <p:spPr>
          <a:xfrm rot="16200000" flipH="1">
            <a:off x="2904332" y="848519"/>
            <a:ext cx="227012" cy="4635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03" name="그룹 80"/>
          <p:cNvGrpSpPr>
            <a:grpSpLocks/>
          </p:cNvGrpSpPr>
          <p:nvPr/>
        </p:nvGrpSpPr>
        <p:grpSpPr bwMode="auto">
          <a:xfrm>
            <a:off x="2786063" y="2824163"/>
            <a:ext cx="1071562" cy="428625"/>
            <a:chOff x="1928794" y="1357298"/>
            <a:chExt cx="1071570" cy="42862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26B151F-AF47-4513-8738-9DD3A49580BA}"/>
                </a:ext>
              </a:extLst>
            </p:cNvPr>
            <p:cNvSpPr/>
            <p:nvPr/>
          </p:nvSpPr>
          <p:spPr>
            <a:xfrm>
              <a:off x="1928794" y="1357298"/>
              <a:ext cx="928694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>
                  <a:solidFill>
                    <a:srgbClr val="FFFFFF"/>
                  </a:solidFill>
                  <a:ea typeface="굴림" charset="-127"/>
                </a:rPr>
                <a:t>X</a:t>
              </a:r>
              <a:endParaRPr kumimoji="0" lang="ko-KR" altLang="en-US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C5D75D3-D6FE-4620-B73D-2434E03864B8}"/>
                </a:ext>
              </a:extLst>
            </p:cNvPr>
            <p:cNvSpPr/>
            <p:nvPr/>
          </p:nvSpPr>
          <p:spPr>
            <a:xfrm>
              <a:off x="2857488" y="1357298"/>
              <a:ext cx="142876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>
                <a:solidFill>
                  <a:srgbClr val="FFFFFF"/>
                </a:solidFill>
                <a:ea typeface="굴림" charset="-127"/>
              </a:endParaRPr>
            </a:p>
          </p:txBody>
        </p:sp>
      </p:grpSp>
      <p:grpSp>
        <p:nvGrpSpPr>
          <p:cNvPr id="16404" name="그룹 83"/>
          <p:cNvGrpSpPr>
            <a:grpSpLocks/>
          </p:cNvGrpSpPr>
          <p:nvPr/>
        </p:nvGrpSpPr>
        <p:grpSpPr bwMode="auto">
          <a:xfrm>
            <a:off x="4143375" y="2824163"/>
            <a:ext cx="1071563" cy="428625"/>
            <a:chOff x="3143240" y="1357298"/>
            <a:chExt cx="1071570" cy="42862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2A9AE-E55F-40E3-AFE9-DEEF853E3D40}"/>
                </a:ext>
              </a:extLst>
            </p:cNvPr>
            <p:cNvSpPr/>
            <p:nvPr/>
          </p:nvSpPr>
          <p:spPr>
            <a:xfrm>
              <a:off x="3143240" y="1357298"/>
              <a:ext cx="928694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>
                  <a:solidFill>
                    <a:srgbClr val="FFFFFF"/>
                  </a:solidFill>
                  <a:ea typeface="굴림" charset="-127"/>
                </a:rPr>
                <a:t>Y</a:t>
              </a:r>
              <a:endParaRPr kumimoji="0" lang="ko-KR" altLang="en-US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CAD687E-46C7-4624-A395-7A17F4878EB2}"/>
                </a:ext>
              </a:extLst>
            </p:cNvPr>
            <p:cNvSpPr/>
            <p:nvPr/>
          </p:nvSpPr>
          <p:spPr>
            <a:xfrm>
              <a:off x="4071934" y="1357298"/>
              <a:ext cx="142876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>
                <a:solidFill>
                  <a:srgbClr val="FFFFFF"/>
                </a:solidFill>
                <a:ea typeface="굴림" charset="-127"/>
              </a:endParaRPr>
            </a:p>
          </p:txBody>
        </p:sp>
      </p:grpSp>
      <p:grpSp>
        <p:nvGrpSpPr>
          <p:cNvPr id="16405" name="그룹 86"/>
          <p:cNvGrpSpPr>
            <a:grpSpLocks/>
          </p:cNvGrpSpPr>
          <p:nvPr/>
        </p:nvGrpSpPr>
        <p:grpSpPr bwMode="auto">
          <a:xfrm>
            <a:off x="5500688" y="2824163"/>
            <a:ext cx="1071562" cy="428625"/>
            <a:chOff x="4357686" y="1357298"/>
            <a:chExt cx="1071570" cy="42862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2968AC9-FD74-49BC-9861-638E783DE1C4}"/>
                </a:ext>
              </a:extLst>
            </p:cNvPr>
            <p:cNvSpPr/>
            <p:nvPr/>
          </p:nvSpPr>
          <p:spPr>
            <a:xfrm>
              <a:off x="4357686" y="1357298"/>
              <a:ext cx="928694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>
                  <a:solidFill>
                    <a:srgbClr val="FFFFFF"/>
                  </a:solidFill>
                  <a:ea typeface="굴림" charset="-127"/>
                </a:rPr>
                <a:t>Z</a:t>
              </a:r>
              <a:endParaRPr kumimoji="0" lang="ko-KR" altLang="en-US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A61ED17-8E7E-478F-A88E-B81CCAA83D90}"/>
                </a:ext>
              </a:extLst>
            </p:cNvPr>
            <p:cNvSpPr/>
            <p:nvPr/>
          </p:nvSpPr>
          <p:spPr>
            <a:xfrm>
              <a:off x="5286380" y="1357298"/>
              <a:ext cx="142876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>
                <a:solidFill>
                  <a:srgbClr val="FFFFFF"/>
                </a:solidFill>
                <a:ea typeface="굴림" charset="-127"/>
              </a:endParaRPr>
            </a:p>
          </p:txBody>
        </p:sp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26DBE4F-2BA6-48C9-8827-1E43F8758A25}"/>
              </a:ext>
            </a:extLst>
          </p:cNvPr>
          <p:cNvCxnSpPr/>
          <p:nvPr/>
        </p:nvCxnSpPr>
        <p:spPr>
          <a:xfrm>
            <a:off x="3857625" y="3038475"/>
            <a:ext cx="2857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A123B24-1370-443C-813F-6A174814BB0D}"/>
              </a:ext>
            </a:extLst>
          </p:cNvPr>
          <p:cNvCxnSpPr/>
          <p:nvPr/>
        </p:nvCxnSpPr>
        <p:spPr>
          <a:xfrm>
            <a:off x="5214938" y="3038475"/>
            <a:ext cx="2857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91">
            <a:extLst>
              <a:ext uri="{FF2B5EF4-FFF2-40B4-BE49-F238E27FC236}">
                <a16:creationId xmlns:a16="http://schemas.microsoft.com/office/drawing/2014/main" id="{64A1BA6C-5D0E-400C-A78C-D42DA2E3FDAF}"/>
              </a:ext>
            </a:extLst>
          </p:cNvPr>
          <p:cNvCxnSpPr/>
          <p:nvPr/>
        </p:nvCxnSpPr>
        <p:spPr>
          <a:xfrm flipH="1">
            <a:off x="2786063" y="3038475"/>
            <a:ext cx="3786187" cy="1588"/>
          </a:xfrm>
          <a:prstGeom prst="bentConnector5">
            <a:avLst>
              <a:gd name="adj1" fmla="val -6038"/>
              <a:gd name="adj2" fmla="val 27891310"/>
              <a:gd name="adj3" fmla="val 1060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425178-901E-4424-AD31-C82C6A026E5E}"/>
              </a:ext>
            </a:extLst>
          </p:cNvPr>
          <p:cNvSpPr/>
          <p:nvPr/>
        </p:nvSpPr>
        <p:spPr>
          <a:xfrm>
            <a:off x="1785918" y="2610562"/>
            <a:ext cx="142876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>
              <a:defRPr/>
            </a:pPr>
            <a:endParaRPr kumimoji="0" lang="ko-KR" altLang="en-US">
              <a:solidFill>
                <a:srgbClr val="FFFFFF"/>
              </a:solidFill>
              <a:ea typeface="굴림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57EB521-BABB-40BD-AF4F-754CFE278735}"/>
              </a:ext>
            </a:extLst>
          </p:cNvPr>
          <p:cNvCxnSpPr/>
          <p:nvPr/>
        </p:nvCxnSpPr>
        <p:spPr>
          <a:xfrm>
            <a:off x="1928813" y="2824163"/>
            <a:ext cx="857250" cy="214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13" name="TextBox 94"/>
          <p:cNvSpPr txBox="1">
            <a:spLocks noChangeArrowheads="1"/>
          </p:cNvSpPr>
          <p:nvPr/>
        </p:nvSpPr>
        <p:spPr bwMode="auto">
          <a:xfrm>
            <a:off x="1357313" y="2239963"/>
            <a:ext cx="985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listData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7DD48AB-B2EA-48CC-B955-9E70020560CD}"/>
              </a:ext>
            </a:extLst>
          </p:cNvPr>
          <p:cNvSpPr/>
          <p:nvPr/>
        </p:nvSpPr>
        <p:spPr>
          <a:xfrm>
            <a:off x="2714612" y="2169792"/>
            <a:ext cx="142876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>
              <a:defRPr/>
            </a:pPr>
            <a:endParaRPr kumimoji="0" lang="ko-KR" altLang="en-US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6417" name="TextBox 96"/>
          <p:cNvSpPr txBox="1">
            <a:spLocks noChangeArrowheads="1"/>
          </p:cNvSpPr>
          <p:nvPr/>
        </p:nvSpPr>
        <p:spPr bwMode="auto">
          <a:xfrm>
            <a:off x="2786063" y="2168525"/>
            <a:ext cx="1041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location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39" name="꺾인 연결선 38">
            <a:extLst>
              <a:ext uri="{FF2B5EF4-FFF2-40B4-BE49-F238E27FC236}">
                <a16:creationId xmlns:a16="http://schemas.microsoft.com/office/drawing/2014/main" id="{9EB2D4E3-98CA-4209-9169-41201E3E8262}"/>
              </a:ext>
            </a:extLst>
          </p:cNvPr>
          <p:cNvCxnSpPr/>
          <p:nvPr/>
        </p:nvCxnSpPr>
        <p:spPr>
          <a:xfrm rot="16200000" flipH="1">
            <a:off x="4262437" y="1120776"/>
            <a:ext cx="227013" cy="31797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19" name="그룹 98"/>
          <p:cNvGrpSpPr>
            <a:grpSpLocks/>
          </p:cNvGrpSpPr>
          <p:nvPr/>
        </p:nvGrpSpPr>
        <p:grpSpPr bwMode="auto">
          <a:xfrm>
            <a:off x="2786063" y="4252913"/>
            <a:ext cx="1071562" cy="428625"/>
            <a:chOff x="1928794" y="1357298"/>
            <a:chExt cx="1071570" cy="42862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4314FDE-C229-4A86-B1CA-6E60969AF20F}"/>
                </a:ext>
              </a:extLst>
            </p:cNvPr>
            <p:cNvSpPr/>
            <p:nvPr/>
          </p:nvSpPr>
          <p:spPr>
            <a:xfrm>
              <a:off x="1928794" y="1357298"/>
              <a:ext cx="928694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>
                  <a:solidFill>
                    <a:srgbClr val="FFFFFF"/>
                  </a:solidFill>
                  <a:ea typeface="굴림" charset="-127"/>
                </a:rPr>
                <a:t>X</a:t>
              </a:r>
              <a:endParaRPr kumimoji="0" lang="ko-KR" altLang="en-US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E1CB194-CF32-4197-BBA7-D7CD3224D187}"/>
                </a:ext>
              </a:extLst>
            </p:cNvPr>
            <p:cNvSpPr/>
            <p:nvPr/>
          </p:nvSpPr>
          <p:spPr>
            <a:xfrm>
              <a:off x="2857488" y="1357298"/>
              <a:ext cx="142876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>
                <a:solidFill>
                  <a:srgbClr val="FFFFFF"/>
                </a:solidFill>
                <a:ea typeface="굴림" charset="-127"/>
              </a:endParaRPr>
            </a:p>
          </p:txBody>
        </p:sp>
      </p:grpSp>
      <p:grpSp>
        <p:nvGrpSpPr>
          <p:cNvPr id="16420" name="그룹 101"/>
          <p:cNvGrpSpPr>
            <a:grpSpLocks/>
          </p:cNvGrpSpPr>
          <p:nvPr/>
        </p:nvGrpSpPr>
        <p:grpSpPr bwMode="auto">
          <a:xfrm>
            <a:off x="4143375" y="4252913"/>
            <a:ext cx="1071563" cy="428625"/>
            <a:chOff x="3143240" y="1357298"/>
            <a:chExt cx="1071570" cy="428628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3ADE670-A4E1-41CA-AF0B-91F169A1C09E}"/>
                </a:ext>
              </a:extLst>
            </p:cNvPr>
            <p:cNvSpPr/>
            <p:nvPr/>
          </p:nvSpPr>
          <p:spPr>
            <a:xfrm>
              <a:off x="3143240" y="1357298"/>
              <a:ext cx="928694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>
                  <a:solidFill>
                    <a:srgbClr val="FFFFFF"/>
                  </a:solidFill>
                  <a:ea typeface="굴림" charset="-127"/>
                </a:rPr>
                <a:t>Y</a:t>
              </a:r>
              <a:endParaRPr kumimoji="0" lang="ko-KR" altLang="en-US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E6F88C6-E009-4AAD-A20F-47634A3B3E94}"/>
                </a:ext>
              </a:extLst>
            </p:cNvPr>
            <p:cNvSpPr/>
            <p:nvPr/>
          </p:nvSpPr>
          <p:spPr>
            <a:xfrm>
              <a:off x="4071934" y="1357298"/>
              <a:ext cx="142876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>
                <a:solidFill>
                  <a:srgbClr val="FFFFFF"/>
                </a:solidFill>
                <a:ea typeface="굴림" charset="-127"/>
              </a:endParaRPr>
            </a:p>
          </p:txBody>
        </p:sp>
      </p:grpSp>
      <p:grpSp>
        <p:nvGrpSpPr>
          <p:cNvPr id="16421" name="그룹 104"/>
          <p:cNvGrpSpPr>
            <a:grpSpLocks/>
          </p:cNvGrpSpPr>
          <p:nvPr/>
        </p:nvGrpSpPr>
        <p:grpSpPr bwMode="auto">
          <a:xfrm>
            <a:off x="5500688" y="4252913"/>
            <a:ext cx="1071562" cy="428625"/>
            <a:chOff x="4357686" y="1357298"/>
            <a:chExt cx="1071570" cy="42862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B7949FB-FF0E-4941-8305-76F2F29F95EC}"/>
                </a:ext>
              </a:extLst>
            </p:cNvPr>
            <p:cNvSpPr/>
            <p:nvPr/>
          </p:nvSpPr>
          <p:spPr>
            <a:xfrm>
              <a:off x="4357686" y="1357298"/>
              <a:ext cx="928694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>
                  <a:solidFill>
                    <a:srgbClr val="FFFFFF"/>
                  </a:solidFill>
                  <a:ea typeface="굴림" charset="-127"/>
                </a:rPr>
                <a:t>Z</a:t>
              </a:r>
              <a:endParaRPr kumimoji="0" lang="ko-KR" altLang="en-US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F0DC3AE-0BBD-436D-BDDB-14AF9AF654D5}"/>
                </a:ext>
              </a:extLst>
            </p:cNvPr>
            <p:cNvSpPr/>
            <p:nvPr/>
          </p:nvSpPr>
          <p:spPr>
            <a:xfrm>
              <a:off x="5286380" y="1357298"/>
              <a:ext cx="142876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>
                <a:solidFill>
                  <a:srgbClr val="FFFFFF"/>
                </a:solidFill>
                <a:ea typeface="굴림" charset="-127"/>
              </a:endParaRPr>
            </a:p>
          </p:txBody>
        </p:sp>
      </p:grp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3E38307-34B2-4A06-91F6-F09604AA3BA4}"/>
              </a:ext>
            </a:extLst>
          </p:cNvPr>
          <p:cNvCxnSpPr/>
          <p:nvPr/>
        </p:nvCxnSpPr>
        <p:spPr>
          <a:xfrm>
            <a:off x="3857625" y="4467225"/>
            <a:ext cx="2857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8CEC8AB-98AD-4637-BDC0-A8FD3A967BAE}"/>
              </a:ext>
            </a:extLst>
          </p:cNvPr>
          <p:cNvCxnSpPr/>
          <p:nvPr/>
        </p:nvCxnSpPr>
        <p:spPr>
          <a:xfrm>
            <a:off x="5214938" y="4467225"/>
            <a:ext cx="2857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hape 109">
            <a:extLst>
              <a:ext uri="{FF2B5EF4-FFF2-40B4-BE49-F238E27FC236}">
                <a16:creationId xmlns:a16="http://schemas.microsoft.com/office/drawing/2014/main" id="{65466C99-6921-4EA1-8B43-03E278219990}"/>
              </a:ext>
            </a:extLst>
          </p:cNvPr>
          <p:cNvCxnSpPr/>
          <p:nvPr/>
        </p:nvCxnSpPr>
        <p:spPr>
          <a:xfrm flipH="1">
            <a:off x="2786063" y="4467225"/>
            <a:ext cx="3786187" cy="1588"/>
          </a:xfrm>
          <a:prstGeom prst="bentConnector5">
            <a:avLst>
              <a:gd name="adj1" fmla="val -6038"/>
              <a:gd name="adj2" fmla="val 27891310"/>
              <a:gd name="adj3" fmla="val 1060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528C7E2-D0F7-467F-AB6D-113FD2F6F45A}"/>
              </a:ext>
            </a:extLst>
          </p:cNvPr>
          <p:cNvSpPr/>
          <p:nvPr/>
        </p:nvSpPr>
        <p:spPr>
          <a:xfrm>
            <a:off x="1785918" y="4039322"/>
            <a:ext cx="142876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>
              <a:defRPr/>
            </a:pPr>
            <a:endParaRPr kumimoji="0" lang="ko-KR" altLang="en-US">
              <a:solidFill>
                <a:srgbClr val="FFFFFF"/>
              </a:solidFill>
              <a:ea typeface="굴림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8A887BE-8946-4597-84E3-34B976FB5048}"/>
              </a:ext>
            </a:extLst>
          </p:cNvPr>
          <p:cNvCxnSpPr/>
          <p:nvPr/>
        </p:nvCxnSpPr>
        <p:spPr>
          <a:xfrm>
            <a:off x="1928813" y="4252913"/>
            <a:ext cx="857250" cy="214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29" name="TextBox 112"/>
          <p:cNvSpPr txBox="1">
            <a:spLocks noChangeArrowheads="1"/>
          </p:cNvSpPr>
          <p:nvPr/>
        </p:nvSpPr>
        <p:spPr bwMode="auto">
          <a:xfrm>
            <a:off x="1357313" y="3668713"/>
            <a:ext cx="985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listData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C39279A-6C72-4F02-A2A1-06593A553577}"/>
              </a:ext>
            </a:extLst>
          </p:cNvPr>
          <p:cNvSpPr/>
          <p:nvPr/>
        </p:nvSpPr>
        <p:spPr>
          <a:xfrm>
            <a:off x="2714612" y="3598552"/>
            <a:ext cx="142876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>
              <a:defRPr/>
            </a:pPr>
            <a:endParaRPr kumimoji="0" lang="ko-KR" altLang="en-US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6433" name="TextBox 114"/>
          <p:cNvSpPr txBox="1">
            <a:spLocks noChangeArrowheads="1"/>
          </p:cNvSpPr>
          <p:nvPr/>
        </p:nvSpPr>
        <p:spPr bwMode="auto">
          <a:xfrm>
            <a:off x="2786063" y="3597275"/>
            <a:ext cx="1041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location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7" name="꺾인 연결선 56">
            <a:extLst>
              <a:ext uri="{FF2B5EF4-FFF2-40B4-BE49-F238E27FC236}">
                <a16:creationId xmlns:a16="http://schemas.microsoft.com/office/drawing/2014/main" id="{5BD2B367-7C4E-4E04-B11E-31966586D5E8}"/>
              </a:ext>
            </a:extLst>
          </p:cNvPr>
          <p:cNvCxnSpPr/>
          <p:nvPr/>
        </p:nvCxnSpPr>
        <p:spPr>
          <a:xfrm rot="16200000" flipH="1">
            <a:off x="3582987" y="3228976"/>
            <a:ext cx="227013" cy="18208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35" name="그룹 116"/>
          <p:cNvGrpSpPr>
            <a:grpSpLocks/>
          </p:cNvGrpSpPr>
          <p:nvPr/>
        </p:nvGrpSpPr>
        <p:grpSpPr bwMode="auto">
          <a:xfrm>
            <a:off x="2786063" y="5895975"/>
            <a:ext cx="1071562" cy="428625"/>
            <a:chOff x="1928794" y="1357298"/>
            <a:chExt cx="1071570" cy="428628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F2B6177-0FC2-4A5D-890C-418C85962C6A}"/>
                </a:ext>
              </a:extLst>
            </p:cNvPr>
            <p:cNvSpPr/>
            <p:nvPr/>
          </p:nvSpPr>
          <p:spPr>
            <a:xfrm>
              <a:off x="1928794" y="1357298"/>
              <a:ext cx="928694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>
                  <a:solidFill>
                    <a:srgbClr val="FFFFFF"/>
                  </a:solidFill>
                  <a:ea typeface="굴림" charset="-127"/>
                </a:rPr>
                <a:t>X</a:t>
              </a:r>
              <a:endParaRPr kumimoji="0" lang="ko-KR" altLang="en-US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68C1171-4A92-443B-B540-00DD8090AD2B}"/>
                </a:ext>
              </a:extLst>
            </p:cNvPr>
            <p:cNvSpPr/>
            <p:nvPr/>
          </p:nvSpPr>
          <p:spPr>
            <a:xfrm>
              <a:off x="2857488" y="1357298"/>
              <a:ext cx="142876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>
                <a:solidFill>
                  <a:srgbClr val="FFFFFF"/>
                </a:solidFill>
                <a:ea typeface="굴림" charset="-127"/>
              </a:endParaRPr>
            </a:p>
          </p:txBody>
        </p:sp>
      </p:grpSp>
      <p:grpSp>
        <p:nvGrpSpPr>
          <p:cNvPr id="16436" name="그룹 119"/>
          <p:cNvGrpSpPr>
            <a:grpSpLocks/>
          </p:cNvGrpSpPr>
          <p:nvPr/>
        </p:nvGrpSpPr>
        <p:grpSpPr bwMode="auto">
          <a:xfrm>
            <a:off x="4143375" y="5895975"/>
            <a:ext cx="1071563" cy="428625"/>
            <a:chOff x="3143240" y="1357298"/>
            <a:chExt cx="1071570" cy="428628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80D591E-4544-4857-B18F-FB82562D5853}"/>
                </a:ext>
              </a:extLst>
            </p:cNvPr>
            <p:cNvSpPr/>
            <p:nvPr/>
          </p:nvSpPr>
          <p:spPr>
            <a:xfrm>
              <a:off x="3143240" y="1357298"/>
              <a:ext cx="928694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>
                  <a:solidFill>
                    <a:srgbClr val="FFFFFF"/>
                  </a:solidFill>
                  <a:ea typeface="굴림" charset="-127"/>
                </a:rPr>
                <a:t>Y</a:t>
              </a:r>
              <a:endParaRPr kumimoji="0" lang="ko-KR" altLang="en-US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E17369D-763B-4627-8DA7-B9CC3E655BE8}"/>
                </a:ext>
              </a:extLst>
            </p:cNvPr>
            <p:cNvSpPr/>
            <p:nvPr/>
          </p:nvSpPr>
          <p:spPr>
            <a:xfrm>
              <a:off x="4071934" y="1357298"/>
              <a:ext cx="142876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>
                <a:solidFill>
                  <a:srgbClr val="FFFFFF"/>
                </a:solidFill>
                <a:ea typeface="굴림" charset="-127"/>
              </a:endParaRPr>
            </a:p>
          </p:txBody>
        </p:sp>
      </p:grpSp>
      <p:grpSp>
        <p:nvGrpSpPr>
          <p:cNvPr id="16437" name="그룹 122"/>
          <p:cNvGrpSpPr>
            <a:grpSpLocks/>
          </p:cNvGrpSpPr>
          <p:nvPr/>
        </p:nvGrpSpPr>
        <p:grpSpPr bwMode="auto">
          <a:xfrm>
            <a:off x="5500688" y="5895975"/>
            <a:ext cx="1071562" cy="428625"/>
            <a:chOff x="4357686" y="1357298"/>
            <a:chExt cx="1071570" cy="428628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BA9A8ED-DD8F-40E7-B7CE-63ADF72C4BC2}"/>
                </a:ext>
              </a:extLst>
            </p:cNvPr>
            <p:cNvSpPr/>
            <p:nvPr/>
          </p:nvSpPr>
          <p:spPr>
            <a:xfrm>
              <a:off x="4357686" y="1357298"/>
              <a:ext cx="928694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>
                  <a:solidFill>
                    <a:srgbClr val="FFFFFF"/>
                  </a:solidFill>
                  <a:ea typeface="굴림" charset="-127"/>
                </a:rPr>
                <a:t>Z</a:t>
              </a:r>
              <a:endParaRPr kumimoji="0" lang="ko-KR" altLang="en-US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B0E6083-E63A-4C2F-BBEA-209E18DC585D}"/>
                </a:ext>
              </a:extLst>
            </p:cNvPr>
            <p:cNvSpPr/>
            <p:nvPr/>
          </p:nvSpPr>
          <p:spPr>
            <a:xfrm>
              <a:off x="5286380" y="1357298"/>
              <a:ext cx="142876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>
                <a:solidFill>
                  <a:srgbClr val="FFFFFF"/>
                </a:solidFill>
                <a:ea typeface="굴림" charset="-127"/>
              </a:endParaRPr>
            </a:p>
          </p:txBody>
        </p:sp>
      </p:grp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E0BCCEB-E48B-41A4-B6B7-20EE9FF0BDF2}"/>
              </a:ext>
            </a:extLst>
          </p:cNvPr>
          <p:cNvCxnSpPr/>
          <p:nvPr/>
        </p:nvCxnSpPr>
        <p:spPr>
          <a:xfrm>
            <a:off x="3857625" y="6110288"/>
            <a:ext cx="28575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C5C319C-28CF-4CB2-AF3A-A7CE212615D4}"/>
              </a:ext>
            </a:extLst>
          </p:cNvPr>
          <p:cNvCxnSpPr/>
          <p:nvPr/>
        </p:nvCxnSpPr>
        <p:spPr>
          <a:xfrm>
            <a:off x="5214938" y="6110288"/>
            <a:ext cx="28575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127">
            <a:extLst>
              <a:ext uri="{FF2B5EF4-FFF2-40B4-BE49-F238E27FC236}">
                <a16:creationId xmlns:a16="http://schemas.microsoft.com/office/drawing/2014/main" id="{BF333409-EBB4-4DCD-887A-F4ECC42366FC}"/>
              </a:ext>
            </a:extLst>
          </p:cNvPr>
          <p:cNvCxnSpPr/>
          <p:nvPr/>
        </p:nvCxnSpPr>
        <p:spPr>
          <a:xfrm flipH="1">
            <a:off x="2786063" y="6110288"/>
            <a:ext cx="3786187" cy="1587"/>
          </a:xfrm>
          <a:prstGeom prst="bentConnector5">
            <a:avLst>
              <a:gd name="adj1" fmla="val -6038"/>
              <a:gd name="adj2" fmla="val 27891310"/>
              <a:gd name="adj3" fmla="val 1060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3E400A5-6F55-4542-B948-D7C121D2AA19}"/>
              </a:ext>
            </a:extLst>
          </p:cNvPr>
          <p:cNvSpPr/>
          <p:nvPr/>
        </p:nvSpPr>
        <p:spPr>
          <a:xfrm>
            <a:off x="1785918" y="5682396"/>
            <a:ext cx="142876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>
              <a:defRPr/>
            </a:pPr>
            <a:endParaRPr kumimoji="0" lang="ko-KR" altLang="en-US">
              <a:solidFill>
                <a:srgbClr val="FFFFFF"/>
              </a:solidFill>
              <a:ea typeface="굴림" charset="-127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5B6FAF1-A277-4872-9E61-715068E34F09}"/>
              </a:ext>
            </a:extLst>
          </p:cNvPr>
          <p:cNvCxnSpPr/>
          <p:nvPr/>
        </p:nvCxnSpPr>
        <p:spPr>
          <a:xfrm>
            <a:off x="1928813" y="5895975"/>
            <a:ext cx="857250" cy="214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45" name="TextBox 130"/>
          <p:cNvSpPr txBox="1">
            <a:spLocks noChangeArrowheads="1"/>
          </p:cNvSpPr>
          <p:nvPr/>
        </p:nvSpPr>
        <p:spPr bwMode="auto">
          <a:xfrm>
            <a:off x="1357313" y="5311775"/>
            <a:ext cx="98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listData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4934E65-FD3E-4699-9781-D11ADC99483C}"/>
              </a:ext>
            </a:extLst>
          </p:cNvPr>
          <p:cNvSpPr/>
          <p:nvPr/>
        </p:nvSpPr>
        <p:spPr>
          <a:xfrm>
            <a:off x="2714612" y="5241626"/>
            <a:ext cx="142876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>
              <a:defRPr/>
            </a:pPr>
            <a:endParaRPr kumimoji="0" lang="ko-KR" altLang="en-US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6449" name="TextBox 132"/>
          <p:cNvSpPr txBox="1">
            <a:spLocks noChangeArrowheads="1"/>
          </p:cNvSpPr>
          <p:nvPr/>
        </p:nvSpPr>
        <p:spPr bwMode="auto">
          <a:xfrm>
            <a:off x="2786063" y="5240338"/>
            <a:ext cx="1041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location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75" name="꺾인 연결선 74">
            <a:extLst>
              <a:ext uri="{FF2B5EF4-FFF2-40B4-BE49-F238E27FC236}">
                <a16:creationId xmlns:a16="http://schemas.microsoft.com/office/drawing/2014/main" id="{F37EDB96-C51C-4D55-AD2C-ABC290320067}"/>
              </a:ext>
            </a:extLst>
          </p:cNvPr>
          <p:cNvCxnSpPr/>
          <p:nvPr/>
        </p:nvCxnSpPr>
        <p:spPr>
          <a:xfrm rot="16200000" flipH="1">
            <a:off x="2904332" y="5550694"/>
            <a:ext cx="227012" cy="4635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51" name="TextBox 136"/>
          <p:cNvSpPr txBox="1">
            <a:spLocks noChangeArrowheads="1"/>
          </p:cNvSpPr>
          <p:nvPr/>
        </p:nvSpPr>
        <p:spPr bwMode="auto">
          <a:xfrm>
            <a:off x="7072313" y="1038225"/>
            <a:ext cx="19288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>
                <a:latin typeface="굴림" panose="020B0600000101010101" pitchFamily="50" charset="-127"/>
                <a:ea typeface="굴림" panose="020B0600000101010101" pitchFamily="50" charset="-127"/>
              </a:rPr>
              <a:t>초기상태</a:t>
            </a:r>
            <a:endParaRPr lang="en-US" altLang="ko-KR" sz="1800" b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location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= listData;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452" name="TextBox 137"/>
          <p:cNvSpPr txBox="1">
            <a:spLocks noChangeArrowheads="1"/>
          </p:cNvSpPr>
          <p:nvPr/>
        </p:nvSpPr>
        <p:spPr bwMode="auto">
          <a:xfrm>
            <a:off x="7000875" y="2324100"/>
            <a:ext cx="19542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location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length-1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>
                <a:latin typeface="굴림" panose="020B0600000101010101" pitchFamily="50" charset="-127"/>
                <a:ea typeface="굴림" panose="020B0600000101010101" pitchFamily="50" charset="-127"/>
              </a:rPr>
              <a:t>만큼 움직입니다</a:t>
            </a: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Z </a:t>
            </a:r>
            <a:r>
              <a:rPr lang="ko-KR" altLang="en-US" sz="1800" b="0">
                <a:latin typeface="굴림" panose="020B0600000101010101" pitchFamily="50" charset="-127"/>
                <a:ea typeface="굴림" panose="020B0600000101010101" pitchFamily="50" charset="-127"/>
              </a:rPr>
              <a:t>출력</a:t>
            </a: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1FFCE37-18C0-495D-9512-BA15F491F364}"/>
              </a:ext>
            </a:extLst>
          </p:cNvPr>
          <p:cNvCxnSpPr/>
          <p:nvPr/>
        </p:nvCxnSpPr>
        <p:spPr>
          <a:xfrm>
            <a:off x="1214438" y="2038350"/>
            <a:ext cx="77152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00D3026-9916-4192-91C1-C9AB316D99AD}"/>
              </a:ext>
            </a:extLst>
          </p:cNvPr>
          <p:cNvSpPr txBox="1"/>
          <p:nvPr/>
        </p:nvSpPr>
        <p:spPr>
          <a:xfrm>
            <a:off x="142875" y="2668588"/>
            <a:ext cx="866775" cy="369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>
                <a:solidFill>
                  <a:srgbClr val="FFFFFF"/>
                </a:solidFill>
                <a:ea typeface="굴림" charset="-127"/>
              </a:rPr>
              <a:t>Z </a:t>
            </a:r>
            <a:r>
              <a:rPr kumimoji="0" lang="ko-KR" altLang="en-US">
                <a:solidFill>
                  <a:srgbClr val="FFFFFF"/>
                </a:solidFill>
                <a:ea typeface="굴림" charset="-127"/>
              </a:rPr>
              <a:t>출력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5E558D5-8E99-45C5-AE07-979BB1EF0EE2}"/>
              </a:ext>
            </a:extLst>
          </p:cNvPr>
          <p:cNvSpPr txBox="1"/>
          <p:nvPr/>
        </p:nvSpPr>
        <p:spPr>
          <a:xfrm>
            <a:off x="142875" y="4110038"/>
            <a:ext cx="866775" cy="369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>
                <a:solidFill>
                  <a:srgbClr val="FFFFFF"/>
                </a:solidFill>
                <a:ea typeface="굴림" charset="-127"/>
              </a:rPr>
              <a:t>Y </a:t>
            </a:r>
            <a:r>
              <a:rPr kumimoji="0" lang="ko-KR" altLang="en-US">
                <a:solidFill>
                  <a:srgbClr val="FFFFFF"/>
                </a:solidFill>
                <a:ea typeface="굴림" charset="-127"/>
              </a:rPr>
              <a:t>출력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4D81EE1-EFFD-4C41-85D4-D133875C800E}"/>
              </a:ext>
            </a:extLst>
          </p:cNvPr>
          <p:cNvSpPr txBox="1"/>
          <p:nvPr/>
        </p:nvSpPr>
        <p:spPr>
          <a:xfrm>
            <a:off x="142875" y="5681663"/>
            <a:ext cx="866775" cy="369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>
                <a:solidFill>
                  <a:srgbClr val="FFFFFF"/>
                </a:solidFill>
                <a:ea typeface="굴림" charset="-127"/>
              </a:rPr>
              <a:t>X </a:t>
            </a:r>
            <a:r>
              <a:rPr kumimoji="0" lang="ko-KR" altLang="en-US">
                <a:solidFill>
                  <a:srgbClr val="FFFFFF"/>
                </a:solidFill>
                <a:ea typeface="굴림" charset="-127"/>
              </a:rPr>
              <a:t>출력</a:t>
            </a:r>
          </a:p>
        </p:txBody>
      </p:sp>
      <p:sp>
        <p:nvSpPr>
          <p:cNvPr id="16457" name="TextBox 134"/>
          <p:cNvSpPr txBox="1">
            <a:spLocks noChangeArrowheads="1"/>
          </p:cNvSpPr>
          <p:nvPr/>
        </p:nvSpPr>
        <p:spPr bwMode="auto">
          <a:xfrm>
            <a:off x="7000875" y="3752850"/>
            <a:ext cx="19542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location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length-2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>
                <a:latin typeface="굴림" panose="020B0600000101010101" pitchFamily="50" charset="-127"/>
                <a:ea typeface="굴림" panose="020B0600000101010101" pitchFamily="50" charset="-127"/>
              </a:rPr>
              <a:t>만큼 움직입니다</a:t>
            </a: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Y </a:t>
            </a:r>
            <a:r>
              <a:rPr lang="ko-KR" altLang="en-US" sz="1800" b="0">
                <a:latin typeface="굴림" panose="020B0600000101010101" pitchFamily="50" charset="-127"/>
                <a:ea typeface="굴림" panose="020B0600000101010101" pitchFamily="50" charset="-127"/>
              </a:rPr>
              <a:t>출력</a:t>
            </a: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16458" name="TextBox 135"/>
          <p:cNvSpPr txBox="1">
            <a:spLocks noChangeArrowheads="1"/>
          </p:cNvSpPr>
          <p:nvPr/>
        </p:nvSpPr>
        <p:spPr bwMode="auto">
          <a:xfrm>
            <a:off x="7000875" y="5324475"/>
            <a:ext cx="19542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location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length-3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>
                <a:latin typeface="굴림" panose="020B0600000101010101" pitchFamily="50" charset="-127"/>
                <a:ea typeface="굴림" panose="020B0600000101010101" pitchFamily="50" charset="-127"/>
              </a:rPr>
              <a:t>만큼 움직입니다</a:t>
            </a: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X </a:t>
            </a:r>
            <a:r>
              <a:rPr lang="ko-KR" altLang="en-US" sz="1800" b="0">
                <a:latin typeface="굴림" panose="020B0600000101010101" pitchFamily="50" charset="-127"/>
                <a:ea typeface="굴림" panose="020B0600000101010101" pitchFamily="50" charset="-127"/>
              </a:rPr>
              <a:t>출력</a:t>
            </a: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16459" name="TextBox 22"/>
          <p:cNvSpPr txBox="1">
            <a:spLocks noChangeArrowheads="1"/>
          </p:cNvSpPr>
          <p:nvPr/>
        </p:nvSpPr>
        <p:spPr bwMode="auto">
          <a:xfrm>
            <a:off x="142875" y="803275"/>
            <a:ext cx="1247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Solution.1</a:t>
            </a: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36BA1-AB1B-4AF0-B644-B5976DF9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1-help slide</a:t>
            </a:r>
            <a:endParaRPr lang="ko-KR" altLang="en-US" dirty="0"/>
          </a:p>
        </p:txBody>
      </p:sp>
      <p:grpSp>
        <p:nvGrpSpPr>
          <p:cNvPr id="17411" name="그룹 4"/>
          <p:cNvGrpSpPr>
            <a:grpSpLocks/>
          </p:cNvGrpSpPr>
          <p:nvPr/>
        </p:nvGrpSpPr>
        <p:grpSpPr bwMode="auto">
          <a:xfrm>
            <a:off x="2071688" y="2232025"/>
            <a:ext cx="1071562" cy="428625"/>
            <a:chOff x="1928794" y="1357298"/>
            <a:chExt cx="1071570" cy="42862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B84449-6EAB-49CF-9819-31E9AC560C13}"/>
                </a:ext>
              </a:extLst>
            </p:cNvPr>
            <p:cNvSpPr/>
            <p:nvPr/>
          </p:nvSpPr>
          <p:spPr>
            <a:xfrm>
              <a:off x="1928794" y="1357298"/>
              <a:ext cx="928694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>
                  <a:solidFill>
                    <a:srgbClr val="FFFFFF"/>
                  </a:solidFill>
                  <a:ea typeface="굴림" charset="-127"/>
                </a:rPr>
                <a:t>X</a:t>
              </a:r>
              <a:endParaRPr kumimoji="0" lang="ko-KR" altLang="en-US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8CB8382-1D18-4722-9E24-23AF7BB8B56C}"/>
                </a:ext>
              </a:extLst>
            </p:cNvPr>
            <p:cNvSpPr/>
            <p:nvPr/>
          </p:nvSpPr>
          <p:spPr>
            <a:xfrm>
              <a:off x="2857488" y="1357298"/>
              <a:ext cx="142876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>
                <a:solidFill>
                  <a:srgbClr val="FFFFFF"/>
                </a:solidFill>
                <a:ea typeface="굴림" charset="-127"/>
              </a:endParaRPr>
            </a:p>
          </p:txBody>
        </p:sp>
      </p:grpSp>
      <p:grpSp>
        <p:nvGrpSpPr>
          <p:cNvPr id="17412" name="그룹 7"/>
          <p:cNvGrpSpPr>
            <a:grpSpLocks/>
          </p:cNvGrpSpPr>
          <p:nvPr/>
        </p:nvGrpSpPr>
        <p:grpSpPr bwMode="auto">
          <a:xfrm>
            <a:off x="3429000" y="2232025"/>
            <a:ext cx="1071563" cy="428625"/>
            <a:chOff x="3143240" y="1357298"/>
            <a:chExt cx="1071570" cy="42862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78F6F28-7A50-4A79-81EE-1B782581A69B}"/>
                </a:ext>
              </a:extLst>
            </p:cNvPr>
            <p:cNvSpPr/>
            <p:nvPr/>
          </p:nvSpPr>
          <p:spPr>
            <a:xfrm>
              <a:off x="3143240" y="1357298"/>
              <a:ext cx="928694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>
                  <a:solidFill>
                    <a:srgbClr val="FFFFFF"/>
                  </a:solidFill>
                  <a:ea typeface="굴림" charset="-127"/>
                </a:rPr>
                <a:t>Y</a:t>
              </a:r>
              <a:endParaRPr kumimoji="0" lang="ko-KR" altLang="en-US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B355150-12E0-45C8-BE07-EC77F26FA9DE}"/>
                </a:ext>
              </a:extLst>
            </p:cNvPr>
            <p:cNvSpPr/>
            <p:nvPr/>
          </p:nvSpPr>
          <p:spPr>
            <a:xfrm>
              <a:off x="4071934" y="1357298"/>
              <a:ext cx="142876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>
                <a:solidFill>
                  <a:srgbClr val="FFFFFF"/>
                </a:solidFill>
                <a:ea typeface="굴림" charset="-127"/>
              </a:endParaRPr>
            </a:p>
          </p:txBody>
        </p:sp>
      </p:grpSp>
      <p:grpSp>
        <p:nvGrpSpPr>
          <p:cNvPr id="17413" name="그룹 10"/>
          <p:cNvGrpSpPr>
            <a:grpSpLocks/>
          </p:cNvGrpSpPr>
          <p:nvPr/>
        </p:nvGrpSpPr>
        <p:grpSpPr bwMode="auto">
          <a:xfrm>
            <a:off x="4786313" y="2232025"/>
            <a:ext cx="1071562" cy="428625"/>
            <a:chOff x="4357686" y="1357298"/>
            <a:chExt cx="1071570" cy="42862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6EC9146-9D78-458E-9DF6-0496FCFB0166}"/>
                </a:ext>
              </a:extLst>
            </p:cNvPr>
            <p:cNvSpPr/>
            <p:nvPr/>
          </p:nvSpPr>
          <p:spPr>
            <a:xfrm>
              <a:off x="4357686" y="1357298"/>
              <a:ext cx="928694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>
                  <a:solidFill>
                    <a:srgbClr val="FFFFFF"/>
                  </a:solidFill>
                  <a:ea typeface="굴림" charset="-127"/>
                </a:rPr>
                <a:t>Z</a:t>
              </a:r>
              <a:endParaRPr kumimoji="0" lang="ko-KR" altLang="en-US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BA05E03-491C-490A-A04A-61CA9903BED5}"/>
                </a:ext>
              </a:extLst>
            </p:cNvPr>
            <p:cNvSpPr/>
            <p:nvPr/>
          </p:nvSpPr>
          <p:spPr>
            <a:xfrm>
              <a:off x="5286380" y="1357298"/>
              <a:ext cx="142876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>
                <a:solidFill>
                  <a:srgbClr val="FFFFFF"/>
                </a:solidFill>
                <a:ea typeface="굴림" charset="-127"/>
              </a:endParaRP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BF155E7-9116-424E-BF37-C6AEEB45BE72}"/>
              </a:ext>
            </a:extLst>
          </p:cNvPr>
          <p:cNvCxnSpPr/>
          <p:nvPr/>
        </p:nvCxnSpPr>
        <p:spPr>
          <a:xfrm>
            <a:off x="3143250" y="2446338"/>
            <a:ext cx="28575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A8F88C-4DDB-4B5B-A350-1470A3211FD3}"/>
              </a:ext>
            </a:extLst>
          </p:cNvPr>
          <p:cNvCxnSpPr/>
          <p:nvPr/>
        </p:nvCxnSpPr>
        <p:spPr>
          <a:xfrm>
            <a:off x="4500563" y="2446338"/>
            <a:ext cx="28575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5">
            <a:extLst>
              <a:ext uri="{FF2B5EF4-FFF2-40B4-BE49-F238E27FC236}">
                <a16:creationId xmlns:a16="http://schemas.microsoft.com/office/drawing/2014/main" id="{AD41D6F1-60C9-4216-8EA4-2E8CB00BEA06}"/>
              </a:ext>
            </a:extLst>
          </p:cNvPr>
          <p:cNvCxnSpPr/>
          <p:nvPr/>
        </p:nvCxnSpPr>
        <p:spPr>
          <a:xfrm flipH="1">
            <a:off x="2071688" y="2446338"/>
            <a:ext cx="3786187" cy="1587"/>
          </a:xfrm>
          <a:prstGeom prst="bentConnector5">
            <a:avLst>
              <a:gd name="adj1" fmla="val -6038"/>
              <a:gd name="adj2" fmla="val 27891310"/>
              <a:gd name="adj3" fmla="val 1060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90118B-20A6-4CB2-AE07-EDF1C6B5FA46}"/>
              </a:ext>
            </a:extLst>
          </p:cNvPr>
          <p:cNvSpPr/>
          <p:nvPr/>
        </p:nvSpPr>
        <p:spPr>
          <a:xfrm>
            <a:off x="1071538" y="2018480"/>
            <a:ext cx="142876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>
              <a:defRPr/>
            </a:pPr>
            <a:endParaRPr kumimoji="0" lang="ko-KR" altLang="en-US">
              <a:solidFill>
                <a:srgbClr val="FFFFFF"/>
              </a:solidFill>
              <a:ea typeface="굴림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5853DAD-E968-4FCF-B264-8F4B8B7A198C}"/>
              </a:ext>
            </a:extLst>
          </p:cNvPr>
          <p:cNvCxnSpPr/>
          <p:nvPr/>
        </p:nvCxnSpPr>
        <p:spPr>
          <a:xfrm>
            <a:off x="1214438" y="2232025"/>
            <a:ext cx="857250" cy="214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1" name="TextBox 18"/>
          <p:cNvSpPr txBox="1">
            <a:spLocks noChangeArrowheads="1"/>
          </p:cNvSpPr>
          <p:nvPr/>
        </p:nvSpPr>
        <p:spPr bwMode="auto">
          <a:xfrm>
            <a:off x="642938" y="1647825"/>
            <a:ext cx="98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listData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CA69AF5-8E1D-4661-91EA-2BFDF74A1178}"/>
              </a:ext>
            </a:extLst>
          </p:cNvPr>
          <p:cNvSpPr/>
          <p:nvPr/>
        </p:nvSpPr>
        <p:spPr>
          <a:xfrm>
            <a:off x="2000232" y="1577710"/>
            <a:ext cx="142876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>
              <a:defRPr/>
            </a:pPr>
            <a:endParaRPr kumimoji="0" lang="ko-KR" altLang="en-US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7425" name="TextBox 20"/>
          <p:cNvSpPr txBox="1">
            <a:spLocks noChangeArrowheads="1"/>
          </p:cNvSpPr>
          <p:nvPr/>
        </p:nvSpPr>
        <p:spPr bwMode="auto">
          <a:xfrm>
            <a:off x="2071688" y="1576388"/>
            <a:ext cx="1041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location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1" name="꺾인 연결선 20">
            <a:extLst>
              <a:ext uri="{FF2B5EF4-FFF2-40B4-BE49-F238E27FC236}">
                <a16:creationId xmlns:a16="http://schemas.microsoft.com/office/drawing/2014/main" id="{485647EC-0D62-49E5-A5AC-1E7D89B4FE8C}"/>
              </a:ext>
            </a:extLst>
          </p:cNvPr>
          <p:cNvCxnSpPr/>
          <p:nvPr/>
        </p:nvCxnSpPr>
        <p:spPr>
          <a:xfrm rot="16200000" flipH="1">
            <a:off x="2189957" y="1886744"/>
            <a:ext cx="227012" cy="4635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7" name="TextBox 22"/>
          <p:cNvSpPr txBox="1">
            <a:spLocks noChangeArrowheads="1"/>
          </p:cNvSpPr>
          <p:nvPr/>
        </p:nvSpPr>
        <p:spPr bwMode="auto">
          <a:xfrm>
            <a:off x="142875" y="803275"/>
            <a:ext cx="1266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Solution.2</a:t>
            </a: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C0BE213-1F37-4169-A463-99E60612D113}"/>
              </a:ext>
            </a:extLst>
          </p:cNvPr>
          <p:cNvSpPr/>
          <p:nvPr/>
        </p:nvSpPr>
        <p:spPr>
          <a:xfrm>
            <a:off x="500063" y="3803650"/>
            <a:ext cx="1357312" cy="192881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kumimoji="0" lang="ko-KR" altLang="en-US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9FFF6D-57A2-4E31-A4D2-2F5D99AFBEF3}"/>
              </a:ext>
            </a:extLst>
          </p:cNvPr>
          <p:cNvSpPr/>
          <p:nvPr/>
        </p:nvSpPr>
        <p:spPr>
          <a:xfrm>
            <a:off x="642938" y="4375150"/>
            <a:ext cx="1071562" cy="8572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kumimoji="0" lang="en-US" altLang="ko-KR">
                <a:solidFill>
                  <a:srgbClr val="000000"/>
                </a:solidFill>
                <a:ea typeface="굴림" charset="-127"/>
              </a:rPr>
              <a:t>topPtr</a:t>
            </a:r>
            <a:endParaRPr kumimoji="0" lang="ko-KR" altLang="en-US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1AB931-E1FD-4E16-A10C-69B2479C3BF3}"/>
              </a:ext>
            </a:extLst>
          </p:cNvPr>
          <p:cNvSpPr/>
          <p:nvPr/>
        </p:nvSpPr>
        <p:spPr>
          <a:xfrm>
            <a:off x="1528741" y="4661686"/>
            <a:ext cx="142876" cy="35719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>
              <a:defRPr/>
            </a:pPr>
            <a:endParaRPr kumimoji="0" lang="ko-KR" altLang="en-US">
              <a:solidFill>
                <a:srgbClr val="FFFFFF"/>
              </a:solidFill>
              <a:ea typeface="굴림" charset="-127"/>
            </a:endParaRPr>
          </a:p>
        </p:txBody>
      </p:sp>
      <p:grpSp>
        <p:nvGrpSpPr>
          <p:cNvPr id="17433" name="그룹 26"/>
          <p:cNvGrpSpPr>
            <a:grpSpLocks/>
          </p:cNvGrpSpPr>
          <p:nvPr/>
        </p:nvGrpSpPr>
        <p:grpSpPr bwMode="auto">
          <a:xfrm>
            <a:off x="2143125" y="4660900"/>
            <a:ext cx="1000125" cy="357188"/>
            <a:chOff x="3643306" y="3071810"/>
            <a:chExt cx="1000132" cy="35719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AE4A271-C295-4A07-BBE3-E15BBD057CEF}"/>
                </a:ext>
              </a:extLst>
            </p:cNvPr>
            <p:cNvSpPr/>
            <p:nvPr/>
          </p:nvSpPr>
          <p:spPr>
            <a:xfrm>
              <a:off x="3643306" y="3071810"/>
              <a:ext cx="857256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>
                  <a:solidFill>
                    <a:srgbClr val="FFFFFF"/>
                  </a:solidFill>
                  <a:ea typeface="굴림" charset="-127"/>
                </a:rPr>
                <a:t>Z</a:t>
              </a:r>
              <a:endParaRPr kumimoji="0" lang="ko-KR" altLang="en-US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7E22027-C0B9-4DF6-AD8C-77700DB47E0A}"/>
                </a:ext>
              </a:extLst>
            </p:cNvPr>
            <p:cNvSpPr/>
            <p:nvPr/>
          </p:nvSpPr>
          <p:spPr>
            <a:xfrm>
              <a:off x="4500562" y="3071810"/>
              <a:ext cx="142876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>
                <a:solidFill>
                  <a:srgbClr val="FFFFFF"/>
                </a:solidFill>
                <a:ea typeface="굴림" charset="-127"/>
              </a:endParaRPr>
            </a:p>
          </p:txBody>
        </p:sp>
      </p:grpSp>
      <p:grpSp>
        <p:nvGrpSpPr>
          <p:cNvPr id="17434" name="그룹 29"/>
          <p:cNvGrpSpPr>
            <a:grpSpLocks/>
          </p:cNvGrpSpPr>
          <p:nvPr/>
        </p:nvGrpSpPr>
        <p:grpSpPr bwMode="auto">
          <a:xfrm>
            <a:off x="3429000" y="4660900"/>
            <a:ext cx="1000125" cy="357188"/>
            <a:chOff x="3643306" y="3071810"/>
            <a:chExt cx="1000132" cy="35719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97CC8D7-C9BA-4218-AF15-3A345853F06C}"/>
                </a:ext>
              </a:extLst>
            </p:cNvPr>
            <p:cNvSpPr/>
            <p:nvPr/>
          </p:nvSpPr>
          <p:spPr>
            <a:xfrm>
              <a:off x="3643306" y="3071810"/>
              <a:ext cx="857256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>
                  <a:solidFill>
                    <a:srgbClr val="FFFFFF"/>
                  </a:solidFill>
                  <a:ea typeface="굴림" charset="-127"/>
                </a:rPr>
                <a:t>Y</a:t>
              </a:r>
              <a:endParaRPr kumimoji="0" lang="ko-KR" altLang="en-US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3FAFF1B-8836-4402-A570-63235909FF8B}"/>
                </a:ext>
              </a:extLst>
            </p:cNvPr>
            <p:cNvSpPr/>
            <p:nvPr/>
          </p:nvSpPr>
          <p:spPr>
            <a:xfrm>
              <a:off x="4500562" y="3071810"/>
              <a:ext cx="142876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>
                <a:solidFill>
                  <a:srgbClr val="FFFFFF"/>
                </a:solidFill>
                <a:ea typeface="굴림" charset="-127"/>
              </a:endParaRPr>
            </a:p>
          </p:txBody>
        </p:sp>
      </p:grpSp>
      <p:grpSp>
        <p:nvGrpSpPr>
          <p:cNvPr id="17435" name="그룹 32"/>
          <p:cNvGrpSpPr>
            <a:grpSpLocks/>
          </p:cNvGrpSpPr>
          <p:nvPr/>
        </p:nvGrpSpPr>
        <p:grpSpPr bwMode="auto">
          <a:xfrm>
            <a:off x="4643438" y="4660900"/>
            <a:ext cx="1000125" cy="357188"/>
            <a:chOff x="3643306" y="3071810"/>
            <a:chExt cx="1000132" cy="35719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1BA3A12-190F-4B7E-86CB-105996B854D9}"/>
                </a:ext>
              </a:extLst>
            </p:cNvPr>
            <p:cNvSpPr/>
            <p:nvPr/>
          </p:nvSpPr>
          <p:spPr>
            <a:xfrm>
              <a:off x="3643306" y="3071810"/>
              <a:ext cx="857256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>
                  <a:solidFill>
                    <a:srgbClr val="FFFFFF"/>
                  </a:solidFill>
                  <a:ea typeface="굴림" charset="-127"/>
                </a:rPr>
                <a:t>X</a:t>
              </a:r>
              <a:endParaRPr kumimoji="0" lang="ko-KR" altLang="en-US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792B8FA-C76D-4637-A6AD-7A7B2DB89A88}"/>
                </a:ext>
              </a:extLst>
            </p:cNvPr>
            <p:cNvSpPr/>
            <p:nvPr/>
          </p:nvSpPr>
          <p:spPr>
            <a:xfrm>
              <a:off x="4500562" y="3071810"/>
              <a:ext cx="142876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>
                <a:solidFill>
                  <a:srgbClr val="FFFFFF"/>
                </a:solidFill>
                <a:ea typeface="굴림" charset="-127"/>
              </a:endParaRPr>
            </a:p>
          </p:txBody>
        </p:sp>
      </p:grpSp>
      <p:sp>
        <p:nvSpPr>
          <p:cNvPr id="17436" name="TextBox 35"/>
          <p:cNvSpPr txBox="1">
            <a:spLocks noChangeArrowheads="1"/>
          </p:cNvSpPr>
          <p:nvPr/>
        </p:nvSpPr>
        <p:spPr bwMode="auto">
          <a:xfrm>
            <a:off x="785813" y="3803650"/>
            <a:ext cx="755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stack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56A56EC-5693-49CE-A409-CDC090113D7D}"/>
              </a:ext>
            </a:extLst>
          </p:cNvPr>
          <p:cNvCxnSpPr/>
          <p:nvPr/>
        </p:nvCxnSpPr>
        <p:spPr>
          <a:xfrm>
            <a:off x="1671638" y="4840288"/>
            <a:ext cx="47148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534ECA8-3267-4FE9-82E0-3764E8EEC87F}"/>
              </a:ext>
            </a:extLst>
          </p:cNvPr>
          <p:cNvCxnSpPr/>
          <p:nvPr/>
        </p:nvCxnSpPr>
        <p:spPr>
          <a:xfrm>
            <a:off x="3143250" y="4840288"/>
            <a:ext cx="28575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72B64E8-28CC-489A-88E0-0438A67A2002}"/>
              </a:ext>
            </a:extLst>
          </p:cNvPr>
          <p:cNvCxnSpPr/>
          <p:nvPr/>
        </p:nvCxnSpPr>
        <p:spPr>
          <a:xfrm>
            <a:off x="4429125" y="4840288"/>
            <a:ext cx="214313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9CADD7-27D5-4796-A2C4-A59070AC74F6}"/>
              </a:ext>
            </a:extLst>
          </p:cNvPr>
          <p:cNvSpPr/>
          <p:nvPr/>
        </p:nvSpPr>
        <p:spPr>
          <a:xfrm>
            <a:off x="5857884" y="4661686"/>
            <a:ext cx="142876" cy="35719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>
              <a:defRPr/>
            </a:pPr>
            <a:endParaRPr kumimoji="0" lang="ko-KR" altLang="en-US">
              <a:solidFill>
                <a:srgbClr val="FFFFFF"/>
              </a:solidFill>
              <a:ea typeface="굴림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2541D6D-09E6-4022-A632-C154D976D33F}"/>
              </a:ext>
            </a:extLst>
          </p:cNvPr>
          <p:cNvCxnSpPr/>
          <p:nvPr/>
        </p:nvCxnSpPr>
        <p:spPr>
          <a:xfrm>
            <a:off x="5643563" y="4840288"/>
            <a:ext cx="214312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44" name="TextBox 41"/>
          <p:cNvSpPr txBox="1">
            <a:spLocks noChangeArrowheads="1"/>
          </p:cNvSpPr>
          <p:nvPr/>
        </p:nvSpPr>
        <p:spPr bwMode="auto">
          <a:xfrm>
            <a:off x="5929313" y="4375150"/>
            <a:ext cx="760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NULL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445" name="TextBox 45"/>
          <p:cNvSpPr txBox="1">
            <a:spLocks noChangeArrowheads="1"/>
          </p:cNvSpPr>
          <p:nvPr/>
        </p:nvSpPr>
        <p:spPr bwMode="auto">
          <a:xfrm>
            <a:off x="6286500" y="1446213"/>
            <a:ext cx="2643188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location</a:t>
            </a:r>
            <a:r>
              <a:rPr lang="ko-KR" altLang="en-US" sz="1800" b="0">
                <a:latin typeface="굴림" panose="020B0600000101010101" pitchFamily="50" charset="-127"/>
                <a:ea typeface="굴림" panose="020B0600000101010101" pitchFamily="50" charset="-127"/>
              </a:rPr>
              <a:t>이 하나씩 데이터를 읽어나가면서 그 내용을 </a:t>
            </a: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stack</a:t>
            </a:r>
            <a:r>
              <a:rPr lang="ko-KR" altLang="en-US" sz="1800" b="0">
                <a:latin typeface="굴림" panose="020B0600000101010101" pitchFamily="50" charset="-127"/>
                <a:ea typeface="굴림" panose="020B0600000101010101" pitchFamily="50" charset="-127"/>
              </a:rPr>
              <a:t>에 저장한다</a:t>
            </a: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b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Stack</a:t>
            </a:r>
            <a:r>
              <a:rPr lang="ko-KR" altLang="en-US" sz="1800" b="0">
                <a:latin typeface="굴림" panose="020B0600000101010101" pitchFamily="50" charset="-127"/>
                <a:ea typeface="굴림" panose="020B0600000101010101" pitchFamily="50" charset="-127"/>
              </a:rPr>
              <a:t>은 </a:t>
            </a: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LIFO</a:t>
            </a:r>
            <a:r>
              <a:rPr lang="ko-KR" altLang="en-US" sz="1800" b="0">
                <a:latin typeface="굴림" panose="020B0600000101010101" pitchFamily="50" charset="-127"/>
                <a:ea typeface="굴림" panose="020B0600000101010101" pitchFamily="50" charset="-127"/>
              </a:rPr>
              <a:t>이므로</a:t>
            </a: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, Stack</a:t>
            </a:r>
            <a:r>
              <a:rPr lang="ko-KR" altLang="en-US" sz="1800" b="0">
                <a:latin typeface="굴림" panose="020B0600000101010101" pitchFamily="50" charset="-127"/>
                <a:ea typeface="굴림" panose="020B0600000101010101" pitchFamily="50" charset="-127"/>
              </a:rPr>
              <a:t>을 통해 출력을 하면 입력의 역순으로 된 결과를 얻을 수 있다</a:t>
            </a: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4CB25A4-9CF4-4926-BF17-AD962CDB2345}"/>
              </a:ext>
            </a:extLst>
          </p:cNvPr>
          <p:cNvCxnSpPr/>
          <p:nvPr/>
        </p:nvCxnSpPr>
        <p:spPr>
          <a:xfrm>
            <a:off x="2571750" y="2803525"/>
            <a:ext cx="2500313" cy="16430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EA6967B-4300-4FB9-90C8-F8934D9299E1}"/>
              </a:ext>
            </a:extLst>
          </p:cNvPr>
          <p:cNvCxnSpPr/>
          <p:nvPr/>
        </p:nvCxnSpPr>
        <p:spPr>
          <a:xfrm rot="5400000">
            <a:off x="3020219" y="3661569"/>
            <a:ext cx="17145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1E600D5-39B3-4FD8-9999-FD6FE2451CCC}"/>
              </a:ext>
            </a:extLst>
          </p:cNvPr>
          <p:cNvCxnSpPr/>
          <p:nvPr/>
        </p:nvCxnSpPr>
        <p:spPr>
          <a:xfrm rot="10800000" flipV="1">
            <a:off x="2571750" y="2803525"/>
            <a:ext cx="2643188" cy="1714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449" name="TextBox 52"/>
          <p:cNvSpPr txBox="1">
            <a:spLocks noChangeArrowheads="1"/>
          </p:cNvSpPr>
          <p:nvPr/>
        </p:nvSpPr>
        <p:spPr bwMode="auto">
          <a:xfrm>
            <a:off x="4786313" y="4005263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①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450" name="직사각형 53"/>
          <p:cNvSpPr>
            <a:spLocks noChangeArrowheads="1"/>
          </p:cNvSpPr>
          <p:nvPr/>
        </p:nvSpPr>
        <p:spPr bwMode="auto">
          <a:xfrm>
            <a:off x="3870325" y="4017963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b="0">
                <a:latin typeface="Arial" panose="020B0604020202020204" pitchFamily="34" charset="0"/>
                <a:ea typeface="굴림" panose="020B0600000101010101" pitchFamily="50" charset="-127"/>
              </a:rPr>
              <a:t>②</a:t>
            </a:r>
            <a:endParaRPr kumimoji="0" lang="ko-KR" altLang="en-US" sz="1800" b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7451" name="직사각형 54"/>
          <p:cNvSpPr>
            <a:spLocks noChangeArrowheads="1"/>
          </p:cNvSpPr>
          <p:nvPr/>
        </p:nvSpPr>
        <p:spPr bwMode="auto">
          <a:xfrm>
            <a:off x="2441575" y="4017963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b="0">
                <a:latin typeface="Arial" panose="020B0604020202020204" pitchFamily="34" charset="0"/>
                <a:ea typeface="굴림" panose="020B0600000101010101" pitchFamily="50" charset="-127"/>
              </a:rPr>
              <a:t>③</a:t>
            </a:r>
            <a:endParaRPr kumimoji="0" lang="ko-KR" altLang="en-US" sz="1800" b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1D0F5-390B-4F9B-83CD-FA3BF046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1-help slide</a:t>
            </a:r>
            <a:endParaRPr lang="ko-KR" altLang="en-US" dirty="0"/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611188" y="1120775"/>
            <a:ext cx="7396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※4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번을 마친 뒤 프로그램을 실행하고 종료 할 때 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“_block_type_is_valid”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와 같은 에러가 나타날경우 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~SortedType() 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부분을 수정합니다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6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2234C7-55D9-441F-980E-210EC08C4FE8}"/>
              </a:ext>
            </a:extLst>
          </p:cNvPr>
          <p:cNvSpPr txBox="1"/>
          <p:nvPr/>
        </p:nvSpPr>
        <p:spPr>
          <a:xfrm>
            <a:off x="825500" y="2120900"/>
            <a:ext cx="4643438" cy="26781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charset="-127"/>
              </a:rPr>
              <a:t>template &lt;class ItemType&gt;</a:t>
            </a: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charset="-127"/>
              </a:rPr>
              <a:t>SortedType&lt;ItemType&gt;::~SortedType()</a:t>
            </a: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charset="-127"/>
              </a:rPr>
              <a:t>// Post: List is empty; all items have been deallocated.</a:t>
            </a: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charset="-127"/>
              </a:rPr>
              <a:t>{</a:t>
            </a: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charset="-127"/>
              </a:rPr>
              <a:t>    NodeType&lt;ItemType&gt;* tempPtr;</a:t>
            </a: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charset="-127"/>
              </a:rPr>
              <a:t>    while (listData != NULL)</a:t>
            </a: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charset="-127"/>
              </a:rPr>
              <a:t>    {</a:t>
            </a: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charset="-127"/>
              </a:rPr>
              <a:t>        tempPtr = listData;</a:t>
            </a: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charset="-127"/>
              </a:rPr>
              <a:t>        listData = listData-&gt;next;</a:t>
            </a: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charset="-127"/>
              </a:rPr>
              <a:t>        delete tempPtr;</a:t>
            </a: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charset="-127"/>
              </a:rPr>
              <a:t>    }</a:t>
            </a: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charset="-127"/>
              </a:rPr>
              <a:t>}</a:t>
            </a:r>
            <a:endParaRPr kumimoji="0" lang="ko-KR" altLang="en-US" sz="140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06744B-2AB4-4B73-A88A-5BC9F8FED127}"/>
              </a:ext>
            </a:extLst>
          </p:cNvPr>
          <p:cNvSpPr txBox="1"/>
          <p:nvPr/>
        </p:nvSpPr>
        <p:spPr>
          <a:xfrm>
            <a:off x="825500" y="5335588"/>
            <a:ext cx="2643188" cy="36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while (</a:t>
            </a:r>
            <a:r>
              <a:rPr kumimoji="0" lang="en-US" altLang="ko-KR" dirty="0" err="1"/>
              <a:t>listData</a:t>
            </a:r>
            <a:r>
              <a:rPr kumimoji="0" lang="en-US" altLang="ko-KR" dirty="0"/>
              <a:t> != NULL)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24AA56-07E0-4092-A214-775D6C022227}"/>
              </a:ext>
            </a:extLst>
          </p:cNvPr>
          <p:cNvSpPr txBox="1"/>
          <p:nvPr/>
        </p:nvSpPr>
        <p:spPr>
          <a:xfrm>
            <a:off x="4468813" y="5189538"/>
            <a:ext cx="2479675" cy="6461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>
                <a:solidFill>
                  <a:srgbClr val="000000"/>
                </a:solidFill>
                <a:ea typeface="굴림" charset="-127"/>
              </a:rPr>
              <a:t>int length = LengthIs();</a:t>
            </a:r>
          </a:p>
          <a:p>
            <a:pPr eaLnBrk="1" latinLnBrk="1" hangingPunct="1">
              <a:defRPr/>
            </a:pPr>
            <a:r>
              <a:rPr kumimoji="0" lang="en-US" altLang="ko-KR">
                <a:solidFill>
                  <a:srgbClr val="000000"/>
                </a:solidFill>
                <a:ea typeface="굴림" charset="-127"/>
              </a:rPr>
              <a:t>for(int i=0; i&lt;length; i++)</a:t>
            </a:r>
            <a:endParaRPr kumimoji="0" lang="ko-KR" altLang="en-US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396A7-3862-4155-B471-43CE6E14071E}"/>
              </a:ext>
            </a:extLst>
          </p:cNvPr>
          <p:cNvSpPr txBox="1"/>
          <p:nvPr/>
        </p:nvSpPr>
        <p:spPr>
          <a:xfrm>
            <a:off x="825500" y="1835150"/>
            <a:ext cx="492125" cy="2778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defRPr/>
            </a:pPr>
            <a:r>
              <a:rPr kumimoji="0" lang="ko-KR" altLang="en-US" sz="1200">
                <a:solidFill>
                  <a:srgbClr val="000000"/>
                </a:solidFill>
                <a:ea typeface="굴림" charset="-127"/>
              </a:rPr>
              <a:t>원문</a:t>
            </a:r>
          </a:p>
        </p:txBody>
      </p:sp>
      <p:sp>
        <p:nvSpPr>
          <p:cNvPr id="9" name="오른쪽 화살표 8">
            <a:extLst>
              <a:ext uri="{FF2B5EF4-FFF2-40B4-BE49-F238E27FC236}">
                <a16:creationId xmlns:a16="http://schemas.microsoft.com/office/drawing/2014/main" id="{CB280989-D397-4343-B7C7-D2B6541A08DA}"/>
              </a:ext>
            </a:extLst>
          </p:cNvPr>
          <p:cNvSpPr/>
          <p:nvPr/>
        </p:nvSpPr>
        <p:spPr>
          <a:xfrm>
            <a:off x="3683000" y="5335588"/>
            <a:ext cx="571500" cy="28575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kumimoji="0" lang="ko-KR" altLang="en-US">
              <a:solidFill>
                <a:srgbClr val="FFFFFF"/>
              </a:solidFill>
              <a:ea typeface="굴림" charset="-127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DC158-6C50-479E-AB03-E818E3E6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2. Exercise 9</a:t>
            </a:r>
            <a:endParaRPr lang="ko-KR" altLang="en-US" dirty="0"/>
          </a:p>
        </p:txBody>
      </p:sp>
      <p:sp>
        <p:nvSpPr>
          <p:cNvPr id="19459" name="내용 개체 틀 2"/>
          <p:cNvSpPr>
            <a:spLocks noGrp="1" noChangeArrowheads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en-US" altLang="ko-KR"/>
              <a:t>Linked </a:t>
            </a:r>
            <a:r>
              <a:rPr lang="ko-KR" altLang="en-US"/>
              <a:t>기반으로 구현된 </a:t>
            </a:r>
            <a:r>
              <a:rPr lang="en-US" altLang="ko-KR"/>
              <a:t>Stack</a:t>
            </a:r>
            <a:r>
              <a:rPr lang="ko-KR" altLang="en-US"/>
              <a:t>내의 모든 원소를 새로운 스택에 복사하는 </a:t>
            </a:r>
            <a:r>
              <a:rPr lang="en-US" altLang="ko-KR"/>
              <a:t>Copy</a:t>
            </a:r>
            <a:r>
              <a:rPr lang="ko-KR" altLang="en-US"/>
              <a:t>함수를 구현하시오</a:t>
            </a:r>
            <a:r>
              <a:rPr lang="en-US" altLang="ko-KR"/>
              <a:t>.</a:t>
            </a:r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/>
              <a:t>Shallow Copy</a:t>
            </a:r>
            <a:r>
              <a:rPr lang="ko-KR" altLang="en-US"/>
              <a:t>가 아닌 </a:t>
            </a:r>
            <a:r>
              <a:rPr lang="en-US" altLang="ko-KR"/>
              <a:t>Deep Copy</a:t>
            </a:r>
            <a:r>
              <a:rPr lang="ko-KR" altLang="en-US"/>
              <a:t>로 원소를 복사해야함</a:t>
            </a: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r>
              <a:rPr lang="ko-KR" altLang="en-US"/>
              <a:t>프로토타입 </a:t>
            </a:r>
            <a:r>
              <a:rPr lang="en-US" altLang="ko-KR"/>
              <a:t>: void StackType::Copy(StackType&amp; anotherStack)</a:t>
            </a:r>
          </a:p>
          <a:p>
            <a:pPr marL="539750" lvl="1" indent="-287338" eaLnBrk="1" hangingPunct="1">
              <a:spcAft>
                <a:spcPct val="0"/>
              </a:spcAft>
            </a:pPr>
            <a:endParaRPr lang="en-US" altLang="ko-KR"/>
          </a:p>
          <a:p>
            <a:pPr marL="358775" indent="-323850" eaLnBrk="1" hangingPunct="1"/>
            <a:r>
              <a:rPr lang="ko-KR" altLang="en-US"/>
              <a:t>예제</a:t>
            </a:r>
            <a:endParaRPr lang="en-US" altLang="ko-KR"/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endParaRPr lang="en-US" altLang="ko-KR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357563"/>
            <a:ext cx="3816350" cy="193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963" y="3424238"/>
            <a:ext cx="4538662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88" y="5224463"/>
            <a:ext cx="898525" cy="13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463" name="직선 화살표 연결선 76"/>
          <p:cNvCxnSpPr>
            <a:cxnSpLocks noChangeShapeType="1"/>
          </p:cNvCxnSpPr>
          <p:nvPr/>
        </p:nvCxnSpPr>
        <p:spPr bwMode="auto">
          <a:xfrm flipH="1" flipV="1">
            <a:off x="1042988" y="4149725"/>
            <a:ext cx="4033837" cy="158273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prstDash val="dash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F86574C-EDFB-49C6-A667-D6CA75D42493}"/>
              </a:ext>
            </a:extLst>
          </p:cNvPr>
          <p:cNvSpPr/>
          <p:nvPr/>
        </p:nvSpPr>
        <p:spPr bwMode="auto">
          <a:xfrm>
            <a:off x="4211638" y="3357563"/>
            <a:ext cx="4824412" cy="1866900"/>
          </a:xfrm>
          <a:prstGeom prst="rect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kumimoji="0"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C2776-A72F-49F5-8CF7-A4524D32A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3. Exercise 11 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B0EDAE-B8E7-41EE-BAD5-6E6C510E5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Double Linked List</a:t>
            </a:r>
            <a:r>
              <a:rPr lang="ko-KR" altLang="en-US" dirty="0"/>
              <a:t>를 사용하여 다음과 같은 구조를 가지는 텍스트 편집기를 구현하시오</a:t>
            </a:r>
            <a:r>
              <a:rPr lang="en-US" altLang="ko-KR" dirty="0"/>
              <a:t>.</a:t>
            </a:r>
          </a:p>
          <a:p>
            <a:pPr lvl="1" eaLnBrk="1" hangingPunct="1">
              <a:defRPr/>
            </a:pPr>
            <a:r>
              <a:rPr lang="ko-KR" altLang="en-US" dirty="0" err="1"/>
              <a:t>노드</a:t>
            </a:r>
            <a:r>
              <a:rPr lang="ko-KR" altLang="en-US" dirty="0"/>
              <a:t> 한 개에서 문자열의 최대 길이는 </a:t>
            </a:r>
            <a:r>
              <a:rPr lang="en-US" altLang="ko-KR" dirty="0"/>
              <a:t>80</a:t>
            </a:r>
            <a:r>
              <a:rPr lang="ko-KR" altLang="en-US" dirty="0"/>
              <a:t>으로 제한</a:t>
            </a:r>
            <a:endParaRPr lang="en-US" altLang="ko-KR" dirty="0"/>
          </a:p>
          <a:p>
            <a:pPr marL="36000" indent="0" eaLnBrk="1" hangingPunct="1">
              <a:buFont typeface="맑은 고딕" panose="020B0503020000020004" pitchFamily="50" charset="-127"/>
              <a:buNone/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/>
              <a:t>a. </a:t>
            </a:r>
            <a:r>
              <a:rPr lang="ko-KR" altLang="en-US" dirty="0"/>
              <a:t>위의 구조에 대한 </a:t>
            </a:r>
            <a:r>
              <a:rPr lang="ko-KR" altLang="en-US" dirty="0" err="1"/>
              <a:t>노드</a:t>
            </a:r>
            <a:r>
              <a:rPr lang="ko-KR" altLang="en-US" dirty="0"/>
              <a:t> 타입을 정의하시오</a:t>
            </a:r>
            <a:r>
              <a:rPr lang="en-US" altLang="ko-KR" dirty="0"/>
              <a:t>.</a:t>
            </a:r>
          </a:p>
          <a:p>
            <a:pPr lvl="1" eaLnBrk="1" hangingPunct="1">
              <a:defRPr/>
            </a:pPr>
            <a:r>
              <a:rPr lang="en-US" altLang="ko-KR" dirty="0"/>
              <a:t>b. </a:t>
            </a:r>
            <a:r>
              <a:rPr lang="ko-KR" altLang="en-US" dirty="0"/>
              <a:t>객체를 초기화 하는 클래스 </a:t>
            </a:r>
            <a:r>
              <a:rPr lang="ko-KR" altLang="en-US" dirty="0" err="1"/>
              <a:t>생성자를</a:t>
            </a:r>
            <a:r>
              <a:rPr lang="ko-KR" altLang="en-US" dirty="0"/>
              <a:t> 구현하세요</a:t>
            </a: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pic>
        <p:nvPicPr>
          <p:cNvPr id="20484" name="Picture 2" descr="http://dke.khu.ac.kr/ds/lab07-3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700213"/>
            <a:ext cx="3240088" cy="247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C25DC-0370-4879-8529-14F7CE02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3. Exercise11 (2/2)</a:t>
            </a:r>
            <a:endParaRPr lang="ko-KR" altLang="en-US" dirty="0"/>
          </a:p>
        </p:txBody>
      </p:sp>
      <p:sp>
        <p:nvSpPr>
          <p:cNvPr id="21507" name="내용 개체 틀 2"/>
          <p:cNvSpPr>
            <a:spLocks noGrp="1" noChangeArrowheads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 dirty="0"/>
              <a:t>c. </a:t>
            </a:r>
            <a:r>
              <a:rPr lang="en-US" altLang="ko-KR" dirty="0" err="1"/>
              <a:t>GoToTop</a:t>
            </a:r>
            <a:r>
              <a:rPr lang="ko-KR" altLang="en-US" dirty="0"/>
              <a:t>함수와 </a:t>
            </a:r>
            <a:r>
              <a:rPr lang="en-US" altLang="ko-KR" dirty="0" err="1"/>
              <a:t>GoToBottom</a:t>
            </a:r>
            <a:r>
              <a:rPr lang="ko-KR" altLang="en-US" dirty="0"/>
              <a:t>를 작성하시오</a:t>
            </a:r>
            <a:r>
              <a:rPr lang="en-US" altLang="ko-KR" dirty="0"/>
              <a:t>.</a:t>
            </a:r>
          </a:p>
          <a:p>
            <a:pPr lvl="2" eaLnBrk="1" hangingPunct="1"/>
            <a:r>
              <a:rPr lang="en-US" altLang="ko-KR" dirty="0" err="1"/>
              <a:t>GoToTop</a:t>
            </a:r>
            <a:r>
              <a:rPr lang="en-US" altLang="ko-KR" dirty="0"/>
              <a:t>()</a:t>
            </a:r>
          </a:p>
          <a:p>
            <a:pPr lvl="3" eaLnBrk="1" hangingPunct="1"/>
            <a:r>
              <a:rPr lang="en-US" altLang="ko-KR" dirty="0" err="1"/>
              <a:t>Funtion</a:t>
            </a:r>
            <a:r>
              <a:rPr lang="en-US" altLang="ko-KR" dirty="0"/>
              <a:t> : Goes to top of the list</a:t>
            </a:r>
          </a:p>
          <a:p>
            <a:pPr lvl="3" eaLnBrk="1" hangingPunct="1"/>
            <a:r>
              <a:rPr lang="en-US" altLang="ko-KR" dirty="0" err="1"/>
              <a:t>Postcondition</a:t>
            </a:r>
            <a:r>
              <a:rPr lang="en-US" altLang="ko-KR" dirty="0"/>
              <a:t> : </a:t>
            </a:r>
            <a:r>
              <a:rPr lang="en-US" altLang="ko-KR" dirty="0" err="1"/>
              <a:t>currentLine</a:t>
            </a:r>
            <a:r>
              <a:rPr lang="en-US" altLang="ko-KR" dirty="0"/>
              <a:t> is set to access the first line of text</a:t>
            </a:r>
          </a:p>
          <a:p>
            <a:pPr lvl="2" eaLnBrk="1" hangingPunct="1"/>
            <a:r>
              <a:rPr lang="en-US" altLang="ko-KR" dirty="0" err="1"/>
              <a:t>GoToBottom</a:t>
            </a:r>
            <a:r>
              <a:rPr lang="en-US" altLang="ko-KR" dirty="0"/>
              <a:t>()</a:t>
            </a:r>
          </a:p>
          <a:p>
            <a:pPr lvl="3" eaLnBrk="1" hangingPunct="1"/>
            <a:r>
              <a:rPr lang="en-US" altLang="ko-KR" dirty="0"/>
              <a:t>Function : Goes to bottom of the list</a:t>
            </a:r>
          </a:p>
          <a:p>
            <a:pPr lvl="3" eaLnBrk="1" hangingPunct="1"/>
            <a:r>
              <a:rPr lang="en-US" altLang="ko-KR" dirty="0" err="1"/>
              <a:t>Postcondition</a:t>
            </a:r>
            <a:r>
              <a:rPr lang="en-US" altLang="ko-KR" dirty="0"/>
              <a:t> : </a:t>
            </a:r>
            <a:r>
              <a:rPr lang="en-US" altLang="ko-KR" dirty="0" err="1"/>
              <a:t>currentLine</a:t>
            </a:r>
            <a:r>
              <a:rPr lang="en-US" altLang="ko-KR" dirty="0"/>
              <a:t> is set to access the last line of text</a:t>
            </a:r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 dirty="0"/>
              <a:t>d. c</a:t>
            </a:r>
            <a:r>
              <a:rPr lang="ko-KR" altLang="en-US" dirty="0"/>
              <a:t>의 </a:t>
            </a:r>
            <a:r>
              <a:rPr lang="en-US" altLang="ko-KR" dirty="0"/>
              <a:t>Big-O</a:t>
            </a:r>
            <a:r>
              <a:rPr lang="ko-KR" altLang="en-US" dirty="0"/>
              <a:t>를 생각해보고</a:t>
            </a:r>
            <a:r>
              <a:rPr lang="en-US" altLang="ko-KR" dirty="0"/>
              <a:t>, </a:t>
            </a:r>
            <a:r>
              <a:rPr lang="ko-KR" altLang="en-US" dirty="0"/>
              <a:t>위 함수가 </a:t>
            </a:r>
            <a:r>
              <a:rPr lang="en-US" altLang="ko-KR" dirty="0"/>
              <a:t>O(1)</a:t>
            </a:r>
            <a:r>
              <a:rPr lang="ko-KR" altLang="en-US" dirty="0"/>
              <a:t>이 되는 경우를 서술하시오</a:t>
            </a:r>
            <a:r>
              <a:rPr lang="en-US" altLang="ko-KR" dirty="0"/>
              <a:t>.</a:t>
            </a:r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 dirty="0"/>
              <a:t>e. </a:t>
            </a:r>
            <a:r>
              <a:rPr lang="en-US" altLang="ko-KR" dirty="0" err="1"/>
              <a:t>InsertLine</a:t>
            </a:r>
            <a:r>
              <a:rPr lang="ko-KR" altLang="en-US" dirty="0"/>
              <a:t>함수를 작성하시오</a:t>
            </a:r>
            <a:r>
              <a:rPr lang="en-US" altLang="ko-KR" dirty="0"/>
              <a:t>.</a:t>
            </a:r>
          </a:p>
          <a:p>
            <a:pPr lvl="2" eaLnBrk="1" hangingPunct="1"/>
            <a:r>
              <a:rPr lang="en-US" altLang="ko-KR" dirty="0" err="1"/>
              <a:t>InsertLine</a:t>
            </a:r>
            <a:r>
              <a:rPr lang="en-US" altLang="ko-KR" dirty="0"/>
              <a:t>(char newline[])</a:t>
            </a:r>
          </a:p>
          <a:p>
            <a:pPr lvl="3" eaLnBrk="1" hangingPunct="1"/>
            <a:r>
              <a:rPr lang="en-US" altLang="ko-KR" dirty="0"/>
              <a:t>Function : Inserts </a:t>
            </a:r>
            <a:r>
              <a:rPr lang="en-US" altLang="ko-KR" dirty="0" err="1"/>
              <a:t>newLine</a:t>
            </a:r>
            <a:r>
              <a:rPr lang="en-US" altLang="ko-KR" dirty="0"/>
              <a:t> at the current Line</a:t>
            </a:r>
          </a:p>
          <a:p>
            <a:pPr lvl="3" eaLnBrk="1" hangingPunct="1"/>
            <a:r>
              <a:rPr lang="en-US" altLang="ko-KR" dirty="0" err="1"/>
              <a:t>Postcondtions</a:t>
            </a:r>
            <a:r>
              <a:rPr lang="en-US" altLang="ko-KR" dirty="0"/>
              <a:t> : </a:t>
            </a:r>
            <a:r>
              <a:rPr lang="en-US" altLang="ko-KR" dirty="0" err="1"/>
              <a:t>newLine</a:t>
            </a:r>
            <a:r>
              <a:rPr lang="en-US" altLang="ko-KR" dirty="0"/>
              <a:t> has been inserted after current-Line. </a:t>
            </a:r>
            <a:r>
              <a:rPr lang="en-US" altLang="ko-KR" dirty="0" err="1"/>
              <a:t>currentLine</a:t>
            </a:r>
            <a:r>
              <a:rPr lang="en-US" altLang="ko-KR" dirty="0"/>
              <a:t> points to </a:t>
            </a:r>
            <a:r>
              <a:rPr lang="en-US" altLang="ko-KR" dirty="0" err="1"/>
              <a:t>newLine</a:t>
            </a:r>
            <a:endParaRPr lang="en-US" altLang="ko-KR" dirty="0"/>
          </a:p>
          <a:p>
            <a:pPr lvl="3" eaLnBrk="1" hangingPunct="1"/>
            <a:endParaRPr lang="en-US" altLang="ko-KR" dirty="0"/>
          </a:p>
          <a:p>
            <a:pPr marL="358775" indent="-323850" eaLnBrk="1" hangingPunct="1"/>
            <a:endParaRPr lang="en-US" altLang="ko-KR" dirty="0"/>
          </a:p>
          <a:p>
            <a:pPr marL="358775" indent="-323850" eaLnBrk="1" hangingPunct="1"/>
            <a:endParaRPr lang="ko-KR" altLang="en-US" dirty="0"/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D3F33-1351-4F9E-A122-8115ABD3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3-help slides</a:t>
            </a:r>
            <a:endParaRPr lang="ko-KR" altLang="en-US" dirty="0"/>
          </a:p>
        </p:txBody>
      </p:sp>
      <p:sp>
        <p:nvSpPr>
          <p:cNvPr id="22531" name="내용 개체 틀 2"/>
          <p:cNvSpPr>
            <a:spLocks noGrp="1" noChangeArrowheads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en-US" altLang="ko-KR"/>
              <a:t>A. </a:t>
            </a:r>
            <a:r>
              <a:rPr lang="ko-KR" altLang="en-US"/>
              <a:t>위의 구조에서 노드 타입을 정의하시오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1D52BB-DE64-403B-829C-BD46EC23C8BB}"/>
              </a:ext>
            </a:extLst>
          </p:cNvPr>
          <p:cNvSpPr/>
          <p:nvPr/>
        </p:nvSpPr>
        <p:spPr>
          <a:xfrm>
            <a:off x="827088" y="1555750"/>
            <a:ext cx="7429500" cy="27146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kumimoji="0" lang="ko-KR" altLang="en-US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6BE716-0564-4577-AC2D-F800176EF99E}"/>
              </a:ext>
            </a:extLst>
          </p:cNvPr>
          <p:cNvSpPr/>
          <p:nvPr/>
        </p:nvSpPr>
        <p:spPr>
          <a:xfrm>
            <a:off x="2327782" y="2055331"/>
            <a:ext cx="285752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>
              <a:defRPr/>
            </a:pPr>
            <a:endParaRPr kumimoji="0" lang="ko-KR" altLang="en-US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E95BDF-BC3E-42A7-B410-F951407A1B79}"/>
              </a:ext>
            </a:extLst>
          </p:cNvPr>
          <p:cNvSpPr/>
          <p:nvPr/>
        </p:nvSpPr>
        <p:spPr>
          <a:xfrm>
            <a:off x="2613534" y="2055331"/>
            <a:ext cx="1928826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>
              <a:defRPr/>
            </a:pPr>
            <a:endParaRPr kumimoji="0" lang="ko-KR" altLang="en-US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20474E-275F-4F82-81BF-68E0AFAC8295}"/>
              </a:ext>
            </a:extLst>
          </p:cNvPr>
          <p:cNvSpPr/>
          <p:nvPr/>
        </p:nvSpPr>
        <p:spPr>
          <a:xfrm>
            <a:off x="4542360" y="2055331"/>
            <a:ext cx="285752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>
              <a:defRPr/>
            </a:pPr>
            <a:endParaRPr kumimoji="0" lang="ko-KR" altLang="en-US">
              <a:solidFill>
                <a:srgbClr val="FFFFFF"/>
              </a:solidFill>
              <a:ea typeface="굴림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42514DD-BE41-41C7-9E5A-9B1C98EBD4CE}"/>
              </a:ext>
            </a:extLst>
          </p:cNvPr>
          <p:cNvCxnSpPr/>
          <p:nvPr/>
        </p:nvCxnSpPr>
        <p:spPr>
          <a:xfrm flipV="1">
            <a:off x="1827213" y="2413000"/>
            <a:ext cx="500062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43" name="TextBox 7"/>
          <p:cNvSpPr txBox="1">
            <a:spLocks noChangeArrowheads="1"/>
          </p:cNvSpPr>
          <p:nvPr/>
        </p:nvSpPr>
        <p:spPr bwMode="auto">
          <a:xfrm>
            <a:off x="755650" y="2841625"/>
            <a:ext cx="249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>
                <a:latin typeface="굴림" panose="020B0600000101010101" pitchFamily="50" charset="-127"/>
                <a:ea typeface="굴림" panose="020B0600000101010101" pitchFamily="50" charset="-127"/>
              </a:rPr>
              <a:t>이전 노드를 가리킨다</a:t>
            </a: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544" name="TextBox 8"/>
          <p:cNvSpPr txBox="1">
            <a:spLocks noChangeArrowheads="1"/>
          </p:cNvSpPr>
          <p:nvPr/>
        </p:nvSpPr>
        <p:spPr bwMode="auto">
          <a:xfrm>
            <a:off x="1970088" y="3484563"/>
            <a:ext cx="3359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80</a:t>
            </a:r>
            <a:r>
              <a:rPr lang="ko-KR" altLang="en-US" sz="1800" b="0">
                <a:latin typeface="굴림" panose="020B0600000101010101" pitchFamily="50" charset="-127"/>
                <a:ea typeface="굴림" panose="020B0600000101010101" pitchFamily="50" charset="-127"/>
              </a:rPr>
              <a:t>칸을 가지는 데이터 공간</a:t>
            </a:r>
            <a:endParaRPr lang="en-US" altLang="ko-KR" sz="1800" b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b="0">
                <a:latin typeface="굴림" panose="020B0600000101010101" pitchFamily="50" charset="-127"/>
                <a:ea typeface="굴림" panose="020B0600000101010101" pitchFamily="50" charset="-127"/>
              </a:rPr>
              <a:t>실제 텍스트가 들어가는 공간</a:t>
            </a: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3B6914A-AA21-4BFB-AC5E-8A8846E25FFB}"/>
              </a:ext>
            </a:extLst>
          </p:cNvPr>
          <p:cNvCxnSpPr>
            <a:stCxn id="22544" idx="0"/>
          </p:cNvCxnSpPr>
          <p:nvPr/>
        </p:nvCxnSpPr>
        <p:spPr>
          <a:xfrm rot="16200000" flipV="1">
            <a:off x="3113088" y="2947988"/>
            <a:ext cx="1000125" cy="73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46" name="TextBox 15"/>
          <p:cNvSpPr txBox="1">
            <a:spLocks noChangeArrowheads="1"/>
          </p:cNvSpPr>
          <p:nvPr/>
        </p:nvSpPr>
        <p:spPr bwMode="auto">
          <a:xfrm>
            <a:off x="5256213" y="2770188"/>
            <a:ext cx="2492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>
                <a:latin typeface="굴림" panose="020B0600000101010101" pitchFamily="50" charset="-127"/>
                <a:ea typeface="굴림" panose="020B0600000101010101" pitchFamily="50" charset="-127"/>
              </a:rPr>
              <a:t>다음 노드를 가리킨다</a:t>
            </a: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F07F704-F065-46D0-B215-BF007FF87BBD}"/>
              </a:ext>
            </a:extLst>
          </p:cNvPr>
          <p:cNvCxnSpPr>
            <a:stCxn id="22546" idx="1"/>
          </p:cNvCxnSpPr>
          <p:nvPr/>
        </p:nvCxnSpPr>
        <p:spPr>
          <a:xfrm rot="10800000">
            <a:off x="4827588" y="2484438"/>
            <a:ext cx="428625" cy="469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9EB840-F561-4D73-B8A6-754C21C2A186}"/>
              </a:ext>
            </a:extLst>
          </p:cNvPr>
          <p:cNvSpPr txBox="1"/>
          <p:nvPr/>
        </p:nvSpPr>
        <p:spPr>
          <a:xfrm>
            <a:off x="1398588" y="5056188"/>
            <a:ext cx="1836737" cy="12001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>
                <a:solidFill>
                  <a:srgbClr val="000000"/>
                </a:solidFill>
                <a:ea typeface="굴림" charset="-127"/>
              </a:rPr>
              <a:t>struct LineType</a:t>
            </a:r>
          </a:p>
          <a:p>
            <a:pPr eaLnBrk="1" latinLnBrk="1" hangingPunct="1">
              <a:defRPr/>
            </a:pPr>
            <a:r>
              <a:rPr kumimoji="0" lang="en-US" altLang="ko-KR">
                <a:solidFill>
                  <a:srgbClr val="000000"/>
                </a:solidFill>
                <a:ea typeface="굴림" charset="-127"/>
              </a:rPr>
              <a:t>{</a:t>
            </a:r>
          </a:p>
          <a:p>
            <a:pPr eaLnBrk="1" latinLnBrk="1" hangingPunct="1">
              <a:defRPr/>
            </a:pPr>
            <a:r>
              <a:rPr kumimoji="0" lang="en-US" altLang="ko-KR">
                <a:solidFill>
                  <a:srgbClr val="000000"/>
                </a:solidFill>
                <a:ea typeface="굴림" charset="-127"/>
              </a:rPr>
              <a:t>   …</a:t>
            </a:r>
          </a:p>
          <a:p>
            <a:pPr eaLnBrk="1" latinLnBrk="1" hangingPunct="1">
              <a:defRPr/>
            </a:pPr>
            <a:r>
              <a:rPr kumimoji="0" lang="en-US" altLang="ko-KR">
                <a:solidFill>
                  <a:srgbClr val="000000"/>
                </a:solidFill>
                <a:ea typeface="굴림" charset="-127"/>
              </a:rPr>
              <a:t>}</a:t>
            </a:r>
            <a:endParaRPr kumimoji="0" lang="ko-KR" altLang="en-US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22549" name="TextBox 24"/>
          <p:cNvSpPr txBox="1">
            <a:spLocks noChangeArrowheads="1"/>
          </p:cNvSpPr>
          <p:nvPr/>
        </p:nvSpPr>
        <p:spPr bwMode="auto">
          <a:xfrm>
            <a:off x="1541463" y="1627188"/>
            <a:ext cx="1416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>
                <a:latin typeface="굴림" panose="020B0600000101010101" pitchFamily="50" charset="-127"/>
                <a:ea typeface="굴림" panose="020B0600000101010101" pitchFamily="50" charset="-127"/>
              </a:rPr>
              <a:t>노드의 구조</a:t>
            </a:r>
          </a:p>
        </p:txBody>
      </p:sp>
      <p:sp>
        <p:nvSpPr>
          <p:cNvPr id="22550" name="TextBox 25"/>
          <p:cNvSpPr txBox="1">
            <a:spLocks noChangeArrowheads="1"/>
          </p:cNvSpPr>
          <p:nvPr/>
        </p:nvSpPr>
        <p:spPr bwMode="auto">
          <a:xfrm>
            <a:off x="1184275" y="4627563"/>
            <a:ext cx="5286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>
                <a:latin typeface="굴림" panose="020B0600000101010101" pitchFamily="50" charset="-127"/>
                <a:ea typeface="굴림" panose="020B0600000101010101" pitchFamily="50" charset="-127"/>
              </a:rPr>
              <a:t>위의 </a:t>
            </a: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z="1800" b="0">
                <a:latin typeface="굴림" panose="020B0600000101010101" pitchFamily="50" charset="-127"/>
                <a:ea typeface="굴림" panose="020B0600000101010101" pitchFamily="50" charset="-127"/>
              </a:rPr>
              <a:t>가지 요소를 가지는 노드를 정의하세요</a:t>
            </a: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1800" b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CFF65CF-0DF6-4229-A1D2-FF87B1EFB29A}"/>
              </a:ext>
            </a:extLst>
          </p:cNvPr>
          <p:cNvSpPr/>
          <p:nvPr/>
        </p:nvSpPr>
        <p:spPr>
          <a:xfrm>
            <a:off x="2400018" y="2055331"/>
            <a:ext cx="285752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>
              <a:defRPr/>
            </a:pPr>
            <a:endParaRPr kumimoji="0" lang="ko-KR" altLang="en-US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0AC6EE-697C-4B4D-9055-F49D01D78077}"/>
              </a:ext>
            </a:extLst>
          </p:cNvPr>
          <p:cNvSpPr/>
          <p:nvPr/>
        </p:nvSpPr>
        <p:spPr>
          <a:xfrm>
            <a:off x="2685770" y="2055331"/>
            <a:ext cx="1928826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>
              <a:defRPr/>
            </a:pPr>
            <a:endParaRPr kumimoji="0" lang="ko-KR" altLang="en-US">
              <a:solidFill>
                <a:srgbClr val="FFFFFF"/>
              </a:solidFill>
              <a:ea typeface="굴림" charset="-127"/>
            </a:endParaRPr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CT테마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defRPr sz="1050" b="1" dirty="0" err="1" smtClean="0"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CT테마</Template>
  <TotalTime>9249</TotalTime>
  <Words>961</Words>
  <Application>Microsoft Office PowerPoint</Application>
  <PresentationFormat>화면 슬라이드 쇼(4:3)</PresentationFormat>
  <Paragraphs>240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굴림</vt:lpstr>
      <vt:lpstr>맑은 고딕</vt:lpstr>
      <vt:lpstr>Arial</vt:lpstr>
      <vt:lpstr>Wingdings</vt:lpstr>
      <vt:lpstr>CT테마</vt:lpstr>
      <vt:lpstr>Data Structures</vt:lpstr>
      <vt:lpstr>1. Exercise 4</vt:lpstr>
      <vt:lpstr>1-help slide</vt:lpstr>
      <vt:lpstr>1-help slide</vt:lpstr>
      <vt:lpstr>1-help slide</vt:lpstr>
      <vt:lpstr>2. Exercise 9</vt:lpstr>
      <vt:lpstr>3. Exercise 11 (1/2)</vt:lpstr>
      <vt:lpstr>3. Exercise11 (2/2)</vt:lpstr>
      <vt:lpstr>3-help slides</vt:lpstr>
      <vt:lpstr>3-help slides</vt:lpstr>
      <vt:lpstr>3-help slides</vt:lpstr>
      <vt:lpstr>3-help slides</vt:lpstr>
    </vt:vector>
  </TitlesOfParts>
  <Company>BlackEdition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 플랫폼을 위한 Web 2.0기반  서비스 제공 미들웨어 기술 연구</dc:title>
  <dc:creator>Admin</dc:creator>
  <cp:lastModifiedBy>didgk0823@gmail.com</cp:lastModifiedBy>
  <cp:revision>512</cp:revision>
  <dcterms:created xsi:type="dcterms:W3CDTF">2009-05-29T08:22:21Z</dcterms:created>
  <dcterms:modified xsi:type="dcterms:W3CDTF">2022-10-18T05:40:57Z</dcterms:modified>
</cp:coreProperties>
</file>