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74" r:id="rId3"/>
    <p:sldId id="445" r:id="rId4"/>
    <p:sldId id="475" r:id="rId5"/>
    <p:sldId id="476" r:id="rId6"/>
    <p:sldId id="477" r:id="rId7"/>
    <p:sldId id="478" r:id="rId8"/>
    <p:sldId id="479" r:id="rId9"/>
    <p:sldId id="480" r:id="rId10"/>
    <p:sldId id="485" r:id="rId11"/>
    <p:sldId id="481" r:id="rId12"/>
    <p:sldId id="482" r:id="rId13"/>
    <p:sldId id="483" r:id="rId14"/>
    <p:sldId id="484" r:id="rId15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9"/>
    <a:srgbClr val="FFFFFF"/>
    <a:srgbClr val="E4EEF8"/>
    <a:srgbClr val="CEEAB0"/>
    <a:srgbClr val="9ED561"/>
    <a:srgbClr val="B5CFE9"/>
    <a:srgbClr val="CAE8AA"/>
    <a:srgbClr val="115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7795" autoAdjust="0"/>
  </p:normalViewPr>
  <p:slideViewPr>
    <p:cSldViewPr>
      <p:cViewPr>
        <p:scale>
          <a:sx n="75" d="100"/>
          <a:sy n="75" d="100"/>
        </p:scale>
        <p:origin x="142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583DEB-C202-45B0-BFDA-016ECD6DEE74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EE8DB66-4F4C-4C6A-9324-1D93F98D75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93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잘못하면 중간에 </a:t>
            </a:r>
            <a:r>
              <a:rPr lang="ko-KR" altLang="en-US" dirty="0" err="1"/>
              <a:t>잇는거</a:t>
            </a:r>
            <a:r>
              <a:rPr lang="ko-KR" altLang="en-US" dirty="0"/>
              <a:t> 연결 끊어질 수도 있으니 </a:t>
            </a:r>
            <a:r>
              <a:rPr lang="ko-KR" altLang="en-US" dirty="0" err="1"/>
              <a:t>ㅜㅈㅇ간에</a:t>
            </a:r>
            <a:r>
              <a:rPr lang="ko-KR" altLang="en-US" dirty="0"/>
              <a:t> </a:t>
            </a:r>
            <a:r>
              <a:rPr lang="ko-KR" altLang="en-US" dirty="0" err="1"/>
              <a:t>있는거</a:t>
            </a:r>
            <a:r>
              <a:rPr lang="ko-KR" altLang="en-US" dirty="0"/>
              <a:t> 연결 잘 </a:t>
            </a:r>
            <a:r>
              <a:rPr lang="ko-KR" altLang="en-US" dirty="0" err="1"/>
              <a:t>해줘야함</a:t>
            </a:r>
            <a:endParaRPr lang="en-US" altLang="ko-KR" dirty="0"/>
          </a:p>
          <a:p>
            <a:r>
              <a:rPr lang="ko-KR" altLang="en-US" dirty="0"/>
              <a:t>파라미터 타입이 재귀버전에서는 </a:t>
            </a:r>
            <a:r>
              <a:rPr lang="en-US" altLang="ko-KR" dirty="0"/>
              <a:t>(2)</a:t>
            </a:r>
            <a:r>
              <a:rPr lang="ko-KR" altLang="en-US" dirty="0"/>
              <a:t>가 더 적합 </a:t>
            </a:r>
            <a:r>
              <a:rPr lang="en-US" altLang="ko-KR" dirty="0"/>
              <a:t>– </a:t>
            </a:r>
            <a:r>
              <a:rPr lang="ko-KR" altLang="en-US" dirty="0"/>
              <a:t>재귀가 호출되는 부분이 저 제너럴 케이스라고 </a:t>
            </a:r>
            <a:r>
              <a:rPr lang="ko-KR" altLang="en-US" dirty="0" err="1"/>
              <a:t>되어있는부분임</a:t>
            </a:r>
            <a:r>
              <a:rPr lang="en-US" altLang="ko-KR" dirty="0"/>
              <a:t>(</a:t>
            </a:r>
            <a:r>
              <a:rPr lang="ko-KR" altLang="en-US" dirty="0" err="1"/>
              <a:t>좌측노드에</a:t>
            </a:r>
            <a:r>
              <a:rPr lang="ko-KR" altLang="en-US" dirty="0"/>
              <a:t> 대해서 재귀호출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트리가 트리의 </a:t>
            </a:r>
            <a:r>
              <a:rPr lang="ko-KR" altLang="en-US" dirty="0" err="1"/>
              <a:t>라이트차일드를</a:t>
            </a:r>
            <a:r>
              <a:rPr lang="ko-KR" altLang="en-US" dirty="0"/>
              <a:t> 가리키도록 수정할 때 단순히 </a:t>
            </a:r>
            <a:r>
              <a:rPr lang="ko-KR" altLang="en-US" dirty="0" err="1"/>
              <a:t>주소값인</a:t>
            </a:r>
            <a:r>
              <a:rPr lang="ko-KR" altLang="en-US" dirty="0"/>
              <a:t> 포인터가 아니라 참조변수를 이용해서 트리 </a:t>
            </a:r>
            <a:r>
              <a:rPr lang="ko-KR" altLang="en-US" dirty="0" err="1"/>
              <a:t>이콜</a:t>
            </a:r>
            <a:r>
              <a:rPr lang="ko-KR" altLang="en-US" dirty="0"/>
              <a:t> 트리 </a:t>
            </a:r>
            <a:r>
              <a:rPr lang="ko-KR" altLang="en-US" dirty="0" err="1"/>
              <a:t>라이트차일드</a:t>
            </a:r>
            <a:r>
              <a:rPr lang="ko-KR" altLang="en-US" dirty="0"/>
              <a:t> 이렇게 </a:t>
            </a:r>
            <a:r>
              <a:rPr lang="ko-KR" altLang="en-US" dirty="0" err="1"/>
              <a:t>작성이되겟죠</a:t>
            </a:r>
            <a:endParaRPr lang="en-US" altLang="ko-KR" dirty="0"/>
          </a:p>
          <a:p>
            <a:r>
              <a:rPr lang="ko-KR" altLang="en-US" dirty="0"/>
              <a:t>이게 레퍼런스로 받으니까 </a:t>
            </a:r>
            <a:r>
              <a:rPr lang="ko-KR" altLang="en-US" dirty="0" err="1"/>
              <a:t>트리쪽에도</a:t>
            </a:r>
            <a:r>
              <a:rPr lang="ko-KR" altLang="en-US" dirty="0"/>
              <a:t> 적용이 돼서 그게 결과가 계속 </a:t>
            </a:r>
            <a:r>
              <a:rPr lang="ko-KR" altLang="en-US" dirty="0" err="1"/>
              <a:t>남겟죠</a:t>
            </a:r>
            <a:endParaRPr lang="en-US" altLang="ko-KR" dirty="0"/>
          </a:p>
          <a:p>
            <a:r>
              <a:rPr lang="ko-KR" altLang="en-US" dirty="0" err="1"/>
              <a:t>비재귀버전에선</a:t>
            </a:r>
            <a:r>
              <a:rPr lang="ko-KR" altLang="en-US" dirty="0"/>
              <a:t> 레퍼런스로 </a:t>
            </a:r>
            <a:r>
              <a:rPr lang="ko-KR" altLang="en-US" dirty="0" err="1"/>
              <a:t>넘기게되면</a:t>
            </a:r>
            <a:r>
              <a:rPr lang="ko-KR" altLang="en-US" dirty="0"/>
              <a:t> 트리의 레프트에 트리를 </a:t>
            </a:r>
            <a:r>
              <a:rPr lang="ko-KR" altLang="en-US" dirty="0" err="1"/>
              <a:t>넣게되니까</a:t>
            </a:r>
            <a:r>
              <a:rPr lang="ko-KR" altLang="en-US" dirty="0"/>
              <a:t> </a:t>
            </a:r>
            <a:r>
              <a:rPr lang="ko-KR" altLang="en-US" dirty="0" err="1"/>
              <a:t>그안에</a:t>
            </a:r>
            <a:r>
              <a:rPr lang="ko-KR" altLang="en-US" dirty="0"/>
              <a:t> 있는 모든 데이터가 </a:t>
            </a:r>
            <a:r>
              <a:rPr lang="ko-KR" altLang="en-US" dirty="0" err="1"/>
              <a:t>유실되는거죵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루트포인터</a:t>
            </a:r>
            <a:r>
              <a:rPr lang="ko-KR" altLang="en-US" dirty="0"/>
              <a:t> 자체가 </a:t>
            </a:r>
            <a:r>
              <a:rPr lang="ko-KR" altLang="en-US" dirty="0" err="1"/>
              <a:t>이동하는거니까</a:t>
            </a:r>
            <a:endParaRPr lang="en-US" altLang="ko-KR" dirty="0"/>
          </a:p>
          <a:p>
            <a:r>
              <a:rPr lang="ko-KR" altLang="en-US" dirty="0" err="1"/>
              <a:t>이런일이</a:t>
            </a:r>
            <a:r>
              <a:rPr lang="ko-KR" altLang="en-US" dirty="0"/>
              <a:t> </a:t>
            </a:r>
            <a:r>
              <a:rPr lang="ko-KR" altLang="en-US" dirty="0" err="1"/>
              <a:t>ㅇ리어나지</a:t>
            </a:r>
            <a:r>
              <a:rPr lang="ko-KR" altLang="en-US" dirty="0"/>
              <a:t> 않게 하려면 복사본이 </a:t>
            </a:r>
            <a:r>
              <a:rPr lang="ko-KR" altLang="en-US" dirty="0" err="1"/>
              <a:t>넘어와야함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주소값만</a:t>
            </a:r>
            <a:r>
              <a:rPr lang="ko-KR" altLang="en-US" dirty="0"/>
              <a:t> 넘어오게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(1)</a:t>
            </a:r>
            <a:r>
              <a:rPr lang="ko-KR" altLang="en-US" dirty="0"/>
              <a:t>형태가 파라미터로 </a:t>
            </a:r>
            <a:r>
              <a:rPr lang="ko-KR" altLang="en-US" dirty="0" err="1"/>
              <a:t>넘어와야하고</a:t>
            </a:r>
            <a:endParaRPr lang="en-US" altLang="ko-KR" dirty="0"/>
          </a:p>
          <a:p>
            <a:r>
              <a:rPr lang="ko-KR" altLang="en-US" dirty="0"/>
              <a:t>트리가 트리의 </a:t>
            </a:r>
            <a:r>
              <a:rPr lang="ko-KR" altLang="en-US" dirty="0" err="1"/>
              <a:t>라이트차일드를</a:t>
            </a:r>
            <a:r>
              <a:rPr lang="ko-KR" altLang="en-US" dirty="0"/>
              <a:t> 가리키도록 수정해라 </a:t>
            </a:r>
            <a:r>
              <a:rPr lang="ko-KR" altLang="en-US" dirty="0" err="1"/>
              <a:t>이런거</a:t>
            </a:r>
            <a:r>
              <a:rPr lang="ko-KR" altLang="en-US" dirty="0"/>
              <a:t> 트리 </a:t>
            </a:r>
            <a:r>
              <a:rPr lang="ko-KR" altLang="en-US" dirty="0" err="1"/>
              <a:t>이콜</a:t>
            </a:r>
            <a:r>
              <a:rPr lang="ko-KR" altLang="en-US" dirty="0"/>
              <a:t> 트리 화살표 라이트 </a:t>
            </a:r>
            <a:r>
              <a:rPr lang="ko-KR" altLang="en-US" dirty="0" err="1"/>
              <a:t>이렇게하면</a:t>
            </a:r>
            <a:r>
              <a:rPr lang="ko-KR" altLang="en-US" dirty="0"/>
              <a:t> 레퍼런스가 아니라 복사한 지역변수이기 때문에 지역변수라서 이 함수가 종료되면 외부에 잇는 트리에 영향을 끼치지 못함 </a:t>
            </a:r>
            <a:r>
              <a:rPr lang="en-US" altLang="ko-KR" dirty="0"/>
              <a:t>– </a:t>
            </a:r>
            <a:r>
              <a:rPr lang="ko-KR" altLang="en-US" dirty="0"/>
              <a:t>좀 더 </a:t>
            </a:r>
            <a:r>
              <a:rPr lang="ko-KR" altLang="en-US" dirty="0" err="1"/>
              <a:t>조상쪽을</a:t>
            </a:r>
            <a:r>
              <a:rPr lang="ko-KR" altLang="en-US" dirty="0"/>
              <a:t> 따라 올라가서 거기에 있는 포인터를 따라서 가야함 </a:t>
            </a:r>
            <a:r>
              <a:rPr lang="en-US" altLang="ko-KR" dirty="0"/>
              <a:t>(</a:t>
            </a:r>
            <a:r>
              <a:rPr lang="ko-KR" altLang="en-US" dirty="0"/>
              <a:t>종료되는 시점을 좀 더 앞당겨서 진행할 필요가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비재귀에서는 </a:t>
            </a:r>
            <a:r>
              <a:rPr lang="en-US" altLang="ko-KR" dirty="0">
                <a:highlight>
                  <a:srgbClr val="FFFF00"/>
                </a:highlight>
              </a:rPr>
              <a:t>while(</a:t>
            </a:r>
            <a:r>
              <a:rPr lang="ko-KR" altLang="en-US" dirty="0">
                <a:highlight>
                  <a:srgbClr val="FFFF00"/>
                </a:highlight>
              </a:rPr>
              <a:t>트리의 레프트의 레프트가 </a:t>
            </a:r>
            <a:r>
              <a:rPr lang="ko-KR" altLang="en-US" dirty="0" err="1">
                <a:highlight>
                  <a:srgbClr val="FFFF00"/>
                </a:highlight>
              </a:rPr>
              <a:t>널일때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이런식으로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해야되는데</a:t>
            </a:r>
            <a:r>
              <a:rPr lang="en-US" altLang="ko-KR" dirty="0"/>
              <a:t>– </a:t>
            </a:r>
            <a:r>
              <a:rPr lang="ko-KR" altLang="en-US" dirty="0"/>
              <a:t>깊이가 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정도밖에 안되는 형태에서는 비재귀에서 에러가 발생할 수 있으니 예외처리를 해야함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E8DB66-4F4C-4C6A-9324-1D93F98D75B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Bst</a:t>
            </a:r>
            <a:r>
              <a:rPr lang="ko-KR" altLang="en-US" dirty="0"/>
              <a:t>가 </a:t>
            </a:r>
            <a:r>
              <a:rPr lang="ko-KR" altLang="en-US" dirty="0" err="1"/>
              <a:t>아닌걸</a:t>
            </a:r>
            <a:r>
              <a:rPr lang="ko-KR" altLang="en-US" dirty="0"/>
              <a:t> </a:t>
            </a:r>
            <a:r>
              <a:rPr lang="en-US" altLang="ko-KR" dirty="0" err="1"/>
              <a:t>bst</a:t>
            </a:r>
            <a:r>
              <a:rPr lang="ko-KR" altLang="en-US" dirty="0"/>
              <a:t>로 수정할 필요까진 없음</a:t>
            </a:r>
            <a:endParaRPr lang="en-US" altLang="ko-KR" dirty="0"/>
          </a:p>
          <a:p>
            <a:r>
              <a:rPr lang="ko-KR" altLang="en-US" dirty="0"/>
              <a:t>함수명에 </a:t>
            </a:r>
            <a:r>
              <a:rPr lang="en-US" altLang="ko-KR" dirty="0"/>
              <a:t>is</a:t>
            </a:r>
            <a:r>
              <a:rPr lang="ko-KR" altLang="en-US" dirty="0"/>
              <a:t>가 관용적으로 쓰일 때 보통 </a:t>
            </a:r>
            <a:r>
              <a:rPr lang="ko-KR" altLang="en-US" dirty="0" err="1"/>
              <a:t>트루</a:t>
            </a:r>
            <a:r>
              <a:rPr lang="en-US" altLang="ko-KR" dirty="0"/>
              <a:t>/</a:t>
            </a:r>
            <a:r>
              <a:rPr lang="ko-KR" altLang="en-US" dirty="0" err="1"/>
              <a:t>폴스로</a:t>
            </a:r>
            <a:r>
              <a:rPr lang="ko-KR" altLang="en-US" dirty="0"/>
              <a:t> 리턴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E8DB66-4F4C-4C6A-9324-1D93F98D75BF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2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시작을 위한 </a:t>
            </a:r>
            <a:r>
              <a:rPr lang="ko-KR" altLang="en-US" dirty="0" err="1"/>
              <a:t>함수같은ㄱ</a:t>
            </a:r>
            <a:r>
              <a:rPr lang="ko-KR" altLang="en-US" dirty="0"/>
              <a:t> </a:t>
            </a:r>
            <a:r>
              <a:rPr lang="ko-KR" altLang="en-US" dirty="0" err="1"/>
              <a:t>ㅓㄹ</a:t>
            </a:r>
            <a:r>
              <a:rPr lang="ko-KR" altLang="en-US" dirty="0"/>
              <a:t> </a:t>
            </a:r>
            <a:r>
              <a:rPr lang="ko-KR" altLang="en-US" dirty="0" err="1"/>
              <a:t>만들어놓은것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어떤 </a:t>
            </a:r>
            <a:r>
              <a:rPr lang="ko-KR" altLang="en-US" dirty="0" err="1"/>
              <a:t>재귀함수든</a:t>
            </a:r>
            <a:r>
              <a:rPr lang="ko-KR" altLang="en-US" dirty="0"/>
              <a:t> 초기조건은 필요함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Isbst</a:t>
            </a:r>
            <a:r>
              <a:rPr lang="ko-KR" altLang="en-US" dirty="0"/>
              <a:t>를 </a:t>
            </a:r>
            <a:r>
              <a:rPr lang="ko-KR" altLang="en-US" dirty="0" err="1"/>
              <a:t>설계할때는</a:t>
            </a:r>
            <a:r>
              <a:rPr lang="ko-KR" altLang="en-US" dirty="0"/>
              <a:t> </a:t>
            </a:r>
            <a:r>
              <a:rPr lang="en-US" altLang="ko-KR" dirty="0" err="1"/>
              <a:t>bst</a:t>
            </a:r>
            <a:r>
              <a:rPr lang="ko-KR" altLang="en-US" dirty="0"/>
              <a:t>를 설계하는 그대로 하면 </a:t>
            </a:r>
            <a:r>
              <a:rPr lang="ko-KR" altLang="en-US" dirty="0" err="1"/>
              <a:t>되지않느냐</a:t>
            </a:r>
            <a:r>
              <a:rPr lang="en-US" altLang="ko-KR" dirty="0"/>
              <a:t>-</a:t>
            </a:r>
            <a:r>
              <a:rPr lang="ko-KR" altLang="en-US" dirty="0"/>
              <a:t>함정이 있음</a:t>
            </a:r>
            <a:endParaRPr lang="en-US" altLang="ko-KR" dirty="0"/>
          </a:p>
          <a:p>
            <a:r>
              <a:rPr lang="en-US" altLang="ko-KR" dirty="0" err="1"/>
              <a:t>Bst</a:t>
            </a:r>
            <a:r>
              <a:rPr lang="ko-KR" altLang="en-US" dirty="0"/>
              <a:t>에 </a:t>
            </a:r>
            <a:r>
              <a:rPr lang="en-US" altLang="ko-KR" dirty="0"/>
              <a:t>insert item </a:t>
            </a:r>
            <a:r>
              <a:rPr lang="ko-KR" altLang="en-US" dirty="0"/>
              <a:t>할 때는 </a:t>
            </a:r>
            <a:r>
              <a:rPr lang="ko-KR" altLang="en-US" dirty="0" err="1"/>
              <a:t>루트랑</a:t>
            </a:r>
            <a:r>
              <a:rPr lang="ko-KR" altLang="en-US" dirty="0"/>
              <a:t> 비교해서 </a:t>
            </a:r>
            <a:r>
              <a:rPr lang="ko-KR" altLang="en-US" dirty="0" err="1"/>
              <a:t>작으면왼쪽</a:t>
            </a:r>
            <a:r>
              <a:rPr lang="ko-KR" altLang="en-US" dirty="0"/>
              <a:t> </a:t>
            </a:r>
            <a:r>
              <a:rPr lang="ko-KR" altLang="en-US" dirty="0" err="1"/>
              <a:t>크면오른쪽</a:t>
            </a:r>
            <a:r>
              <a:rPr lang="ko-KR" altLang="en-US" dirty="0"/>
              <a:t> </a:t>
            </a:r>
            <a:r>
              <a:rPr lang="ko-KR" altLang="en-US" dirty="0" err="1"/>
              <a:t>일케하면되는데</a:t>
            </a:r>
            <a:endParaRPr lang="en-US" altLang="ko-KR" dirty="0"/>
          </a:p>
          <a:p>
            <a:r>
              <a:rPr lang="ko-KR" altLang="en-US" dirty="0"/>
              <a:t>좌측에 </a:t>
            </a:r>
            <a:r>
              <a:rPr lang="ko-KR" altLang="en-US" dirty="0" err="1"/>
              <a:t>잇는게</a:t>
            </a:r>
            <a:r>
              <a:rPr lang="ko-KR" altLang="en-US" dirty="0"/>
              <a:t> 자기자신 노드보다 </a:t>
            </a:r>
            <a:r>
              <a:rPr lang="ko-KR" altLang="en-US" dirty="0" err="1"/>
              <a:t>자식노드가</a:t>
            </a:r>
            <a:r>
              <a:rPr lang="ko-KR" altLang="en-US" dirty="0"/>
              <a:t> 크면 나와라 </a:t>
            </a:r>
            <a:r>
              <a:rPr lang="ko-KR" altLang="en-US" dirty="0" err="1"/>
              <a:t>이런시긍로</a:t>
            </a:r>
            <a:r>
              <a:rPr lang="ko-KR" altLang="en-US" dirty="0"/>
              <a:t> 하면 </a:t>
            </a:r>
            <a:r>
              <a:rPr lang="ko-KR" altLang="en-US" dirty="0" err="1"/>
              <a:t>되지않을까</a:t>
            </a:r>
            <a:r>
              <a:rPr lang="ko-KR" altLang="en-US" dirty="0"/>
              <a:t> 하는데 이러면 내용이 정상적으로 동작을 </a:t>
            </a:r>
            <a:r>
              <a:rPr lang="ko-KR" altLang="en-US" dirty="0" err="1"/>
              <a:t>안할수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ko-KR" altLang="en-US" dirty="0"/>
              <a:t>우측하단에 </a:t>
            </a:r>
            <a:r>
              <a:rPr lang="ko-KR" altLang="en-US" dirty="0" err="1"/>
              <a:t>잇는거</a:t>
            </a:r>
            <a:r>
              <a:rPr lang="ko-KR" altLang="en-US" dirty="0"/>
              <a:t> 보면 루트가 </a:t>
            </a:r>
            <a:r>
              <a:rPr lang="en-US" altLang="ko-KR" dirty="0"/>
              <a:t>6</a:t>
            </a:r>
            <a:r>
              <a:rPr lang="ko-KR" altLang="en-US" dirty="0"/>
              <a:t>인데 그 아래에 </a:t>
            </a:r>
            <a:r>
              <a:rPr lang="ko-KR" altLang="en-US" dirty="0" err="1"/>
              <a:t>잇는게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임 </a:t>
            </a:r>
            <a:r>
              <a:rPr lang="en-US" altLang="ko-KR" dirty="0"/>
              <a:t>– </a:t>
            </a:r>
            <a:r>
              <a:rPr lang="ko-KR" altLang="en-US" dirty="0"/>
              <a:t>아무리 높아야 루트보단 </a:t>
            </a:r>
            <a:r>
              <a:rPr lang="ko-KR" altLang="en-US" dirty="0" err="1"/>
              <a:t>작은값이</a:t>
            </a:r>
            <a:r>
              <a:rPr lang="ko-KR" altLang="en-US" dirty="0"/>
              <a:t> 있어야함</a:t>
            </a:r>
            <a:endParaRPr lang="en-US" altLang="ko-KR" dirty="0"/>
          </a:p>
          <a:p>
            <a:r>
              <a:rPr lang="ko-KR" altLang="en-US" dirty="0"/>
              <a:t>근데 위에서 </a:t>
            </a:r>
            <a:r>
              <a:rPr lang="ko-KR" altLang="en-US" dirty="0" err="1"/>
              <a:t>얘기한것처럼</a:t>
            </a:r>
            <a:r>
              <a:rPr lang="ko-KR" altLang="en-US" dirty="0"/>
              <a:t> 그냥 </a:t>
            </a:r>
            <a:r>
              <a:rPr lang="ko-KR" altLang="en-US" dirty="0" err="1"/>
              <a:t>인설트</a:t>
            </a:r>
            <a:r>
              <a:rPr lang="ko-KR" altLang="en-US" dirty="0"/>
              <a:t> 하듯이 하면 이게 </a:t>
            </a:r>
            <a:r>
              <a:rPr lang="en-US" altLang="ko-KR" dirty="0" err="1"/>
              <a:t>bst</a:t>
            </a:r>
            <a:r>
              <a:rPr lang="ko-KR" altLang="en-US" dirty="0"/>
              <a:t>로 </a:t>
            </a:r>
            <a:r>
              <a:rPr lang="ko-KR" altLang="en-US" dirty="0" err="1"/>
              <a:t>인식이됨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조상과 손자의 관계를 파악할 수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E8DB66-4F4C-4C6A-9324-1D93F98D75BF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이렇게 바꿔야함</a:t>
            </a:r>
            <a:endParaRPr lang="en-US" altLang="ko-KR" dirty="0"/>
          </a:p>
          <a:p>
            <a:r>
              <a:rPr lang="ko-KR" altLang="en-US" dirty="0" err="1"/>
              <a:t>파라미터쪽을</a:t>
            </a:r>
            <a:r>
              <a:rPr lang="ko-KR" altLang="en-US" dirty="0"/>
              <a:t> 보면 </a:t>
            </a:r>
            <a:r>
              <a:rPr lang="en-US" altLang="ko-KR" dirty="0"/>
              <a:t>min</a:t>
            </a:r>
            <a:r>
              <a:rPr lang="ko-KR" altLang="en-US" dirty="0"/>
              <a:t>이랑 </a:t>
            </a:r>
            <a:r>
              <a:rPr lang="en-US" altLang="ko-KR" dirty="0"/>
              <a:t>max </a:t>
            </a:r>
            <a:r>
              <a:rPr lang="ko-KR" altLang="en-US" dirty="0"/>
              <a:t>가 </a:t>
            </a:r>
            <a:r>
              <a:rPr lang="ko-KR" altLang="en-US" dirty="0" err="1"/>
              <a:t>들어가있음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아까 우측하단에 </a:t>
            </a:r>
            <a:r>
              <a:rPr lang="ko-KR" altLang="en-US" dirty="0" err="1"/>
              <a:t>잇던거</a:t>
            </a:r>
            <a:r>
              <a:rPr lang="ko-KR" altLang="en-US" dirty="0"/>
              <a:t> 좌측 </a:t>
            </a:r>
            <a:r>
              <a:rPr lang="ko-KR" altLang="en-US" dirty="0" err="1"/>
              <a:t>서브트리는</a:t>
            </a:r>
            <a:r>
              <a:rPr lang="ko-KR" altLang="en-US" dirty="0"/>
              <a:t> 맥스가 </a:t>
            </a:r>
            <a:r>
              <a:rPr lang="en-US" altLang="ko-KR" dirty="0"/>
              <a:t>6</a:t>
            </a:r>
            <a:r>
              <a:rPr lang="ko-KR" altLang="en-US" dirty="0" err="1"/>
              <a:t>인거고</a:t>
            </a:r>
            <a:r>
              <a:rPr lang="ko-KR" altLang="en-US" dirty="0"/>
              <a:t> </a:t>
            </a:r>
            <a:r>
              <a:rPr lang="ko-KR" altLang="en-US" dirty="0" err="1"/>
              <a:t>우측서브트리는</a:t>
            </a:r>
            <a:r>
              <a:rPr lang="ko-KR" altLang="en-US" dirty="0"/>
              <a:t> </a:t>
            </a:r>
            <a:r>
              <a:rPr lang="ko-KR" altLang="en-US" dirty="0" err="1"/>
              <a:t>민값이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 err="1"/>
              <a:t>인거임</a:t>
            </a:r>
            <a:endParaRPr lang="en-US" altLang="ko-KR" dirty="0"/>
          </a:p>
          <a:p>
            <a:r>
              <a:rPr lang="ko-KR" altLang="en-US" dirty="0"/>
              <a:t>맨 하단에 </a:t>
            </a:r>
            <a:r>
              <a:rPr lang="ko-KR" altLang="en-US" dirty="0" err="1"/>
              <a:t>삼항연산자</a:t>
            </a:r>
            <a:r>
              <a:rPr lang="ko-KR" altLang="en-US" dirty="0"/>
              <a:t> 쓰면 간편하고 좋음 </a:t>
            </a:r>
            <a:r>
              <a:rPr lang="en-US" altLang="ko-KR" dirty="0"/>
              <a:t>(</a:t>
            </a:r>
            <a:r>
              <a:rPr lang="ko-KR" altLang="en-US" dirty="0" err="1"/>
              <a:t>이프엘스</a:t>
            </a:r>
            <a:r>
              <a:rPr lang="ko-KR" altLang="en-US" dirty="0"/>
              <a:t> 쓸려면 </a:t>
            </a:r>
            <a:r>
              <a:rPr lang="en-US" altLang="ko-KR" dirty="0"/>
              <a:t>4</a:t>
            </a:r>
            <a:r>
              <a:rPr lang="ko-KR" altLang="en-US" dirty="0"/>
              <a:t>줄 이상 써야함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주어지는 양식은 늘 </a:t>
            </a:r>
            <a:r>
              <a:rPr lang="ko-KR" altLang="en-US" dirty="0" err="1"/>
              <a:t>참고용이니까</a:t>
            </a:r>
            <a:r>
              <a:rPr lang="ko-KR" altLang="en-US" dirty="0"/>
              <a:t> 꼭 이렇게 할 필요는 없음</a:t>
            </a:r>
            <a:r>
              <a:rPr lang="en-US" altLang="ko-KR" dirty="0"/>
              <a:t> (</a:t>
            </a:r>
            <a:r>
              <a:rPr lang="ko-KR" altLang="en-US" dirty="0"/>
              <a:t>따지면 권장사항 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E8DB66-4F4C-4C6A-9324-1D93F98D75BF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리프노드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자식이 하나도 없는 노드들</a:t>
            </a:r>
            <a:endParaRPr lang="en-US" altLang="ko-KR" dirty="0"/>
          </a:p>
          <a:p>
            <a:r>
              <a:rPr lang="ko-KR" altLang="en-US" dirty="0"/>
              <a:t>해당 그림에서는 빨간색으로 칠한애들이 </a:t>
            </a:r>
            <a:r>
              <a:rPr lang="ko-KR" altLang="en-US" dirty="0" err="1"/>
              <a:t>리프노드</a:t>
            </a:r>
            <a:endParaRPr lang="en-US" altLang="ko-KR" dirty="0"/>
          </a:p>
          <a:p>
            <a:r>
              <a:rPr lang="ko-KR" altLang="en-US" dirty="0"/>
              <a:t>이런 </a:t>
            </a:r>
            <a:r>
              <a:rPr lang="ko-KR" altLang="en-US" dirty="0" err="1"/>
              <a:t>리프노드를</a:t>
            </a:r>
            <a:r>
              <a:rPr lang="ko-KR" altLang="en-US" dirty="0"/>
              <a:t> 카운트하는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E8DB66-4F4C-4C6A-9324-1D93F98D75BF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9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싱글차일드를</a:t>
            </a:r>
            <a:r>
              <a:rPr lang="ko-KR" altLang="en-US" dirty="0"/>
              <a:t> 가지는 노드 수를 계산 </a:t>
            </a:r>
            <a:r>
              <a:rPr lang="en-US" altLang="ko-KR" dirty="0"/>
              <a:t>(</a:t>
            </a:r>
            <a:r>
              <a:rPr lang="ko-KR" altLang="en-US" dirty="0"/>
              <a:t>빨간색으로 </a:t>
            </a:r>
            <a:r>
              <a:rPr lang="ko-KR" altLang="en-US" dirty="0" err="1"/>
              <a:t>칠해진애들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프로젝트를 한 개에다가 다 구현해서 진행하면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E8DB66-4F4C-4C6A-9324-1D93F98D75BF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2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8457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EA950CC6-FF5D-4F3C-8FD9-A66010249447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86680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3F6A0B0-57E1-4D7F-8C29-74E408FC13BC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6805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292E555-F78D-498E-9AAC-A07965E1769E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7002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379D256A-40AE-4876-9A6D-3ED4400A3D5B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0904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F6C7444-09A3-4ABA-8BFE-205FA34BD4AB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027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7FAE87D9-FB8A-4ED3-BA01-BEFB1E6C3A84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3622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DC5A6CD0-3F80-46E9-AF37-C1CC8AFD3310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5464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D07FFF30-8F14-4209-8AD6-9322995541E4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870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6E3A7DD2-9D20-4D7A-B0F9-643F735ACEA7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1971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 altLang="ko-KR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/>
              <a:t>Chapter 8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8313" y="3068638"/>
            <a:ext cx="8162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/>
              <a:t>Lab # 09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388" y="714375"/>
            <a:ext cx="8736012" cy="5448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//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노드를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재귀적으로 검사하면서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노드가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가지고 있는 값을 비교하여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이진 검색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트리인지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아닌지 검사한다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eaLnBrk="1" latinLnBrk="1" hangingPunct="1">
              <a:defRPr/>
            </a:pP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TreeNode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 tree);</a:t>
            </a:r>
          </a:p>
          <a:p>
            <a:pPr eaLnBrk="1" latinLnBrk="1" hangingPunct="1">
              <a:defRPr/>
            </a:pP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TreeType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::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() //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클래스에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IsBST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함수를 선언하세요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min, max;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return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(root, min, max);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eaLnBrk="1" latinLnBrk="1" hangingPunct="1">
              <a:defRPr/>
            </a:pP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TreeNode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 tree,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&amp;min,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&amp;max) // min, max: returns the value range of the tree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{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;	</a:t>
            </a:r>
          </a:p>
          <a:p>
            <a:pPr eaLnBrk="1" latinLnBrk="1" hangingPunct="1">
              <a:defRPr/>
            </a:pP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if(tree = NULL) return true; //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emptry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tree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BST</a:t>
            </a:r>
          </a:p>
          <a:p>
            <a:pPr eaLnBrk="1" latinLnBrk="1" hangingPunct="1">
              <a:defRPr/>
            </a:pPr>
            <a:endParaRPr kumimoji="0" 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//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왼쪽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노드가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NULL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아니면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왼쪽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서브트리가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BST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인지 체크하고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tree-&gt;info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비교</a:t>
            </a: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if(…) {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   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=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(tree-&gt;left,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left_min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left_max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    //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왼쪽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서브트리가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BST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아니거나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tree-&gt;info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왼쪽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서브트리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값보다 작은 경우</a:t>
            </a: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    if (!</a:t>
            </a:r>
            <a:r>
              <a:rPr kumimoji="0" lang="en-US" altLang="ko-KR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isBST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|| tree-&gt;info &lt;= ________) return false;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} 	 	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//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오른쪽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노드가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NULL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아니면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오른쪽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서브트리가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BST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인지 체크하고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tree-&gt;info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비교</a:t>
            </a: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if(…) {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//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왼쪽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서브트리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코드 참조하여 작성</a:t>
            </a: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}</a:t>
            </a:r>
          </a:p>
          <a:p>
            <a:pPr eaLnBrk="1" latinLnBrk="1" hangingPunct="1">
              <a:defRPr/>
            </a:pP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min = (tree-&gt;left == NULL) ? __ : __ ;      max = …; // min, max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값을 설정</a:t>
            </a:r>
            <a:endParaRPr kumimoji="0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return true;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</a:t>
            </a: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4. Exercise 30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트리의 리프 노드 수를 반환하는</a:t>
            </a:r>
            <a:r>
              <a:rPr lang="en-US" altLang="ko-KR"/>
              <a:t> LeafCount </a:t>
            </a:r>
            <a:r>
              <a:rPr lang="ko-KR" altLang="en-US"/>
              <a:t>멤버 함수를 포함하도록 이진 검색 트리</a:t>
            </a:r>
            <a:r>
              <a:rPr lang="en-US" altLang="ko-KR"/>
              <a:t> ADT</a:t>
            </a:r>
            <a:r>
              <a:rPr lang="ko-KR" altLang="en-US"/>
              <a:t>를 확장하라</a:t>
            </a:r>
            <a:r>
              <a:rPr lang="en-US" altLang="ko-KR"/>
              <a:t>.</a:t>
            </a:r>
            <a:endParaRPr lang="ko-KR" altLang="en-US"/>
          </a:p>
          <a:p>
            <a:pPr lvl="2" eaLnBrk="1" hangingPunct="1"/>
            <a:r>
              <a:rPr lang="ko-KR" altLang="en-US"/>
              <a:t>노드의 </a:t>
            </a:r>
            <a:r>
              <a:rPr lang="en-US" altLang="ko-KR"/>
              <a:t>left</a:t>
            </a:r>
            <a:r>
              <a:rPr lang="ko-KR" altLang="en-US"/>
              <a:t>와 </a:t>
            </a:r>
            <a:r>
              <a:rPr lang="en-US" altLang="ko-KR"/>
              <a:t>right</a:t>
            </a:r>
            <a:r>
              <a:rPr lang="ko-KR" altLang="en-US"/>
              <a:t>가 모두 </a:t>
            </a:r>
            <a:r>
              <a:rPr lang="en-US" altLang="ko-KR"/>
              <a:t>NULL</a:t>
            </a:r>
            <a:r>
              <a:rPr lang="ko-KR" altLang="en-US"/>
              <a:t>인 경우가 </a:t>
            </a:r>
            <a:r>
              <a:rPr lang="en-US" altLang="ko-KR"/>
              <a:t>LeafNode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lvl="2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예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LeafCount() = 3</a:t>
            </a:r>
            <a:endParaRPr lang="ko-KR" alt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81300"/>
            <a:ext cx="3730625" cy="315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4-help slide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750" y="765175"/>
            <a:ext cx="7858125" cy="4184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//</a:t>
            </a:r>
            <a:r>
              <a:rPr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노드의</a:t>
            </a:r>
            <a:r>
              <a:rPr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좌우가 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NULL</a:t>
            </a:r>
            <a:r>
              <a:rPr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인 노드를 찾을 때까지 반복하면서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, </a:t>
            </a:r>
            <a:r>
              <a:rPr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찾으면 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1</a:t>
            </a:r>
            <a:r>
              <a:rPr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을 반환하여 노드의</a:t>
            </a:r>
            <a:endParaRPr lang="en-US" altLang="ko-KR" sz="1400" dirty="0"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//</a:t>
            </a:r>
            <a:r>
              <a:rPr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개수를 카운트 한다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</a:p>
          <a:p>
            <a:pPr eaLnBrk="1" latinLnBrk="1" hangingPunct="1">
              <a:defRPr/>
            </a:pPr>
            <a:endParaRPr lang="en-US" altLang="ko-KR" sz="1400" dirty="0"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Imp_LeafCount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TreeNode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*tree);</a:t>
            </a:r>
          </a:p>
          <a:p>
            <a:pPr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TreeType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::</a:t>
            </a: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LeafCount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()</a:t>
            </a: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{</a:t>
            </a: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return </a:t>
            </a:r>
            <a:r>
              <a:rPr lang="en-US" altLang="ko-KR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Imp_LeafCount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(root)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lang="en-US" altLang="ko-KR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Imp_LeafCount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TreeNode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*tree)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{</a:t>
            </a: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if(tree==NULL) //</a:t>
            </a:r>
            <a:r>
              <a:rPr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리프</a:t>
            </a:r>
            <a:r>
              <a:rPr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노드가</a:t>
            </a:r>
            <a:r>
              <a:rPr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아닐 경우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return 0;</a:t>
            </a: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else if(…) //</a:t>
            </a:r>
            <a:r>
              <a:rPr lang="ko-KR" altLang="en-US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노드의</a:t>
            </a:r>
            <a:r>
              <a:rPr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좌우가 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NULL</a:t>
            </a:r>
            <a:r>
              <a:rPr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일 경우</a:t>
            </a:r>
            <a:endParaRPr lang="ko-KR" altLang="en-US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return 1;</a:t>
            </a: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else</a:t>
            </a:r>
            <a:endParaRPr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//</a:t>
            </a:r>
            <a:r>
              <a:rPr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노드의</a:t>
            </a:r>
            <a:r>
              <a:rPr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좌우를 재귀 호출하여 더한다</a:t>
            </a:r>
            <a:r>
              <a:rPr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}</a:t>
            </a:r>
            <a:r>
              <a:rPr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5. Exercise 30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트리 내의 노드 중 하나의 자식을 가진 노드 수를 반환하는 </a:t>
            </a:r>
            <a:r>
              <a:rPr lang="en-US" altLang="ko-KR"/>
              <a:t>SingleParentCount </a:t>
            </a:r>
            <a:r>
              <a:rPr lang="ko-KR" altLang="en-US"/>
              <a:t>멤버 함수를 포함하도록 이진 검색 트리 </a:t>
            </a:r>
            <a:r>
              <a:rPr lang="en-US" altLang="ko-KR"/>
              <a:t>ADT</a:t>
            </a:r>
            <a:r>
              <a:rPr lang="ko-KR" altLang="en-US"/>
              <a:t>를 확장하라</a:t>
            </a:r>
            <a:r>
              <a:rPr lang="en-US" altLang="ko-KR"/>
              <a:t>.</a:t>
            </a:r>
          </a:p>
          <a:p>
            <a:pPr lvl="2" eaLnBrk="1" hangingPunct="1"/>
            <a:r>
              <a:rPr lang="ko-KR" altLang="en-US"/>
              <a:t>자식노드가 </a:t>
            </a:r>
            <a:r>
              <a:rPr lang="en-US" altLang="ko-KR"/>
              <a:t>1</a:t>
            </a:r>
            <a:r>
              <a:rPr lang="ko-KR" altLang="en-US"/>
              <a:t>개인 노드의 개수를 반환</a:t>
            </a:r>
            <a:endParaRPr lang="en-US" altLang="ko-KR"/>
          </a:p>
          <a:p>
            <a:pPr marL="358775" indent="-323850" eaLnBrk="1" hangingPunct="1"/>
            <a:r>
              <a:rPr lang="ko-KR" altLang="en-US"/>
              <a:t>예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SingleParentCount() = 2</a:t>
            </a:r>
          </a:p>
          <a:p>
            <a:pPr marL="358775" indent="-323850" eaLnBrk="1" hangingPunct="1"/>
            <a:endParaRPr lang="ko-KR" alt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89225"/>
            <a:ext cx="3730625" cy="315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5-help slide</a:t>
            </a:r>
            <a:endParaRPr lang="ko-KR" altLang="en-US" dirty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571500"/>
            <a:ext cx="8572500" cy="5262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//4</a:t>
            </a: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가지 경우로 나누어서 재귀 호출을 할 수 있음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//1.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트리가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비었거나</a:t>
            </a: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, 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마지막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노드인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경우</a:t>
            </a:r>
            <a:endParaRPr kumimoji="0" lang="en-US" altLang="ko-KR" sz="1400" dirty="0"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//2. 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왼쪽에만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노드가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있을 경우</a:t>
            </a:r>
            <a:endParaRPr kumimoji="0" lang="en-US" altLang="ko-KR" sz="1400" dirty="0"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//3. 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오른쪽에만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노드가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있을 경우</a:t>
            </a:r>
            <a:endParaRPr kumimoji="0" lang="en-US" altLang="ko-KR" sz="1400" dirty="0"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//4.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노드를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2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개 가지고 있을 경우</a:t>
            </a:r>
            <a:endParaRPr kumimoji="0" lang="en-US" altLang="ko-KR" sz="1400" dirty="0"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Imp_SingleParentCount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TreeNode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*tree);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TreeType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::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SingleParentCount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{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return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Imp_SingleParentCount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(root);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int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Imp_SingleParentCount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TreeNode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*tree)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{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if(tree==NULL)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</a:t>
            </a: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//0</a:t>
            </a: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을 리턴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  <a:endParaRPr kumimoji="0" lang="ko-KR" altLang="en-US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else if(tree-&gt;left == NULL &amp;&amp; tree-&gt;right != NULL)	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		//1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개의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노드를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가지므로 오른쪽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노드를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재귀 호출하고 </a:t>
            </a: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1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을 더하여 리턴</a:t>
            </a: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  <a:endParaRPr kumimoji="0" lang="ko-KR" altLang="en-US" sz="1400" dirty="0"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else if(tree-&gt;right == NULL &amp;&amp; tree-&gt;left != NULL)	</a:t>
            </a:r>
            <a:endParaRPr kumimoji="0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//1</a:t>
            </a: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개의 </a:t>
            </a:r>
            <a:r>
              <a:rPr kumimoji="0" lang="ko-KR" altLang="en-US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노드를</a:t>
            </a: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가지므로 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왼쪽 </a:t>
            </a:r>
            <a:r>
              <a:rPr kumimoji="0" lang="ko-KR" altLang="en-US" sz="1400" dirty="0" err="1">
                <a:latin typeface="Courier" pitchFamily="49" charset="0"/>
                <a:ea typeface="바탕" pitchFamily="18" charset="-127"/>
                <a:cs typeface="Times New Roman" pitchFamily="18" charset="0"/>
              </a:rPr>
              <a:t>노드를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 재귀 호출하고 </a:t>
            </a: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1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을 더하여 리턴</a:t>
            </a: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  <a:endParaRPr kumimoji="0" lang="ko-KR" altLang="en-US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else</a:t>
            </a:r>
            <a:endParaRPr kumimoji="0" lang="ko-KR" altLang="en-US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		</a:t>
            </a: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//</a:t>
            </a:r>
            <a:r>
              <a:rPr kumimoji="0" lang="ko-KR" altLang="en-US" sz="1400" dirty="0" err="1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노드의</a:t>
            </a:r>
            <a:r>
              <a:rPr kumimoji="0" lang="ko-KR" altLang="en-US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 양쪽을 재귀 호출</a:t>
            </a:r>
            <a:r>
              <a:rPr kumimoji="0" lang="ko-KR" altLang="en-US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하여 더한다</a:t>
            </a:r>
            <a:r>
              <a:rPr kumimoji="0" lang="en-US" altLang="ko-KR" sz="1400" dirty="0">
                <a:latin typeface="Courier" pitchFamily="49" charset="0"/>
                <a:ea typeface="바탕" pitchFamily="18" charset="-127"/>
                <a:cs typeface="Times New Roman" pitchFamily="18" charset="0"/>
              </a:rPr>
              <a:t>.</a:t>
            </a:r>
            <a:endParaRPr kumimoji="0" lang="ko-KR" altLang="en-US" sz="1400" dirty="0">
              <a:solidFill>
                <a:schemeClr val="tx1"/>
              </a:solidFill>
              <a:latin typeface="Courier" pitchFamily="49" charset="0"/>
              <a:ea typeface="바탕" pitchFamily="18" charset="-127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  <a:latin typeface="Courier" pitchFamily="49" charset="0"/>
                <a:ea typeface="바탕" pitchFamily="18" charset="-127"/>
                <a:cs typeface="Times New Roman" pitchFamily="18" charset="0"/>
              </a:rPr>
              <a:t>}</a:t>
            </a:r>
            <a:r>
              <a:rPr kumimoji="0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Lab 09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/>
              <a:t>1. Exercise 21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2. Exercise 22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3. Exercise 29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4. Exercise 30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en-US" altLang="ko-KR"/>
              <a:t>5. Exercise 31</a:t>
            </a:r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 준비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샘플 코드에 구현된 트리를 사용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…\labplus_CRLF\labplus\Lab, C++ 3rd\Chapter8\Recursive Tree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Chapter8</a:t>
            </a:r>
            <a:r>
              <a:rPr lang="ko-KR" altLang="en-US"/>
              <a:t>중 </a:t>
            </a:r>
            <a:r>
              <a:rPr lang="en-US" altLang="ko-KR">
                <a:solidFill>
                  <a:srgbClr val="FF0000"/>
                </a:solidFill>
              </a:rPr>
              <a:t>Recursive </a:t>
            </a:r>
            <a:r>
              <a:rPr lang="ko-KR" altLang="en-US">
                <a:solidFill>
                  <a:srgbClr val="FF0000"/>
                </a:solidFill>
              </a:rPr>
              <a:t>방식</a:t>
            </a:r>
            <a:r>
              <a:rPr lang="ko-KR" altLang="en-US"/>
              <a:t>을 사용한 트리를 사용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/>
          </a:p>
          <a:p>
            <a:pPr marL="358775" indent="-323850" eaLnBrk="1" hangingPunct="1"/>
            <a:r>
              <a:rPr lang="ko-KR" altLang="en-US"/>
              <a:t>실습 문제에 해당하는 함수를 클래스 선언문에</a:t>
            </a:r>
            <a:r>
              <a:rPr lang="en-US" altLang="ko-KR"/>
              <a:t>(TreeType.h)</a:t>
            </a:r>
            <a:r>
              <a:rPr lang="ko-KR" altLang="en-US"/>
              <a:t> 추가하고</a:t>
            </a:r>
            <a:r>
              <a:rPr lang="en-US" altLang="ko-KR"/>
              <a:t>, TreeType.cpp</a:t>
            </a:r>
            <a:r>
              <a:rPr lang="ko-KR" altLang="en-US"/>
              <a:t>에 해당 함수를 구현</a:t>
            </a:r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r>
              <a:rPr lang="ko-KR" altLang="en-US"/>
              <a:t>사용할 파일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QueType.h, QueType.cpp, TreeType.h, TreeType.h</a:t>
            </a:r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Exercise 21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트리 내의 가장 작은 키를 가진 노드를 찾고 트리에서 그 노드의 연결을 제거한 뒤 연결이 제거된 노드를 가리키는 포인터를 반환하는</a:t>
            </a:r>
            <a:r>
              <a:rPr lang="en-US" altLang="ko-KR"/>
              <a:t> PtrToSuccessor </a:t>
            </a:r>
            <a:r>
              <a:rPr lang="ko-KR" altLang="en-US"/>
              <a:t>함수를 작성하라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sz="1000"/>
          </a:p>
          <a:p>
            <a:pPr marL="358775" indent="-323850" eaLnBrk="1" hangingPunct="1"/>
            <a:r>
              <a:rPr lang="ko-KR" altLang="en-US"/>
              <a:t>예제</a:t>
            </a:r>
          </a:p>
        </p:txBody>
      </p:sp>
      <p:pic>
        <p:nvPicPr>
          <p:cNvPr id="1638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852738"/>
            <a:ext cx="18002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852738"/>
            <a:ext cx="1800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4284663" y="3409950"/>
            <a:ext cx="792162" cy="2159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4953000" y="2362200"/>
            <a:ext cx="262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PtrToSuccessor </a:t>
            </a:r>
            <a:r>
              <a:rPr lang="ko-KR" altLang="en-US"/>
              <a:t>수행 후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411163" y="32305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Case 1:</a:t>
            </a: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275138" y="5067300"/>
            <a:ext cx="792162" cy="21590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4" name="TextBox 12"/>
          <p:cNvSpPr txBox="1">
            <a:spLocks noChangeArrowheads="1"/>
          </p:cNvSpPr>
          <p:nvPr/>
        </p:nvSpPr>
        <p:spPr bwMode="auto">
          <a:xfrm>
            <a:off x="401638" y="488632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Case 2:</a:t>
            </a:r>
            <a:endParaRPr lang="ko-KR" altLang="en-US"/>
          </a:p>
        </p:txBody>
      </p:sp>
      <p:grpSp>
        <p:nvGrpSpPr>
          <p:cNvPr id="16395" name="그룹 46"/>
          <p:cNvGrpSpPr>
            <a:grpSpLocks/>
          </p:cNvGrpSpPr>
          <p:nvPr/>
        </p:nvGrpSpPr>
        <p:grpSpPr bwMode="auto">
          <a:xfrm>
            <a:off x="1603375" y="4581525"/>
            <a:ext cx="2608263" cy="1317625"/>
            <a:chOff x="1602904" y="4581128"/>
            <a:chExt cx="2609056" cy="1317891"/>
          </a:xfrm>
        </p:grpSpPr>
        <p:grpSp>
          <p:nvGrpSpPr>
            <p:cNvPr id="16459" name="그룹 16"/>
            <p:cNvGrpSpPr>
              <a:grpSpLocks/>
            </p:cNvGrpSpPr>
            <p:nvPr/>
          </p:nvGrpSpPr>
          <p:grpSpPr bwMode="auto">
            <a:xfrm>
              <a:off x="2627784" y="4581128"/>
              <a:ext cx="576064" cy="279648"/>
              <a:chOff x="2483768" y="4693332"/>
              <a:chExt cx="576064" cy="279648"/>
            </a:xfrm>
          </p:grpSpPr>
          <p:sp>
            <p:nvSpPr>
              <p:cNvPr id="16" name="모서리가 둥근 직사각형 15"/>
              <p:cNvSpPr/>
              <p:nvPr/>
            </p:nvSpPr>
            <p:spPr bwMode="auto">
              <a:xfrm>
                <a:off x="2483768" y="4725144"/>
                <a:ext cx="576064" cy="21602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2631976" y="4693332"/>
                <a:ext cx="279648" cy="279648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460" name="그룹 20"/>
            <p:cNvGrpSpPr>
              <a:grpSpLocks/>
            </p:cNvGrpSpPr>
            <p:nvPr/>
          </p:nvGrpSpPr>
          <p:grpSpPr bwMode="auto">
            <a:xfrm>
              <a:off x="2051720" y="5093568"/>
              <a:ext cx="576064" cy="279648"/>
              <a:chOff x="2483768" y="4693332"/>
              <a:chExt cx="576064" cy="279648"/>
            </a:xfrm>
          </p:grpSpPr>
          <p:sp>
            <p:nvSpPr>
              <p:cNvPr id="22" name="모서리가 둥근 직사각형 21"/>
              <p:cNvSpPr/>
              <p:nvPr/>
            </p:nvSpPr>
            <p:spPr bwMode="auto">
              <a:xfrm>
                <a:off x="2483768" y="4725144"/>
                <a:ext cx="576064" cy="21602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 bwMode="auto">
              <a:xfrm>
                <a:off x="2631976" y="4693332"/>
                <a:ext cx="279648" cy="279648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461" name="그룹 23"/>
            <p:cNvGrpSpPr>
              <a:grpSpLocks/>
            </p:cNvGrpSpPr>
            <p:nvPr/>
          </p:nvGrpSpPr>
          <p:grpSpPr bwMode="auto">
            <a:xfrm>
              <a:off x="2479576" y="5619371"/>
              <a:ext cx="576064" cy="279648"/>
              <a:chOff x="2483768" y="4693332"/>
              <a:chExt cx="576064" cy="279648"/>
            </a:xfrm>
          </p:grpSpPr>
          <p:sp>
            <p:nvSpPr>
              <p:cNvPr id="25" name="모서리가 둥근 직사각형 24"/>
              <p:cNvSpPr/>
              <p:nvPr/>
            </p:nvSpPr>
            <p:spPr bwMode="auto">
              <a:xfrm>
                <a:off x="2483768" y="4725144"/>
                <a:ext cx="576064" cy="21602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 bwMode="auto">
              <a:xfrm>
                <a:off x="2631976" y="4693332"/>
                <a:ext cx="279648" cy="279648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462" name="그룹 26"/>
            <p:cNvGrpSpPr>
              <a:grpSpLocks/>
            </p:cNvGrpSpPr>
            <p:nvPr/>
          </p:nvGrpSpPr>
          <p:grpSpPr bwMode="auto">
            <a:xfrm>
              <a:off x="3131840" y="5093568"/>
              <a:ext cx="576064" cy="279648"/>
              <a:chOff x="2483768" y="4693332"/>
              <a:chExt cx="576064" cy="279648"/>
            </a:xfrm>
          </p:grpSpPr>
          <p:sp>
            <p:nvSpPr>
              <p:cNvPr id="28" name="모서리가 둥근 직사각형 27"/>
              <p:cNvSpPr/>
              <p:nvPr/>
            </p:nvSpPr>
            <p:spPr bwMode="auto">
              <a:xfrm>
                <a:off x="2483768" y="4725144"/>
                <a:ext cx="576064" cy="21602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 bwMode="auto">
              <a:xfrm>
                <a:off x="2631976" y="4693332"/>
                <a:ext cx="279648" cy="279648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463" name="그룹 29"/>
            <p:cNvGrpSpPr>
              <a:grpSpLocks/>
            </p:cNvGrpSpPr>
            <p:nvPr/>
          </p:nvGrpSpPr>
          <p:grpSpPr bwMode="auto">
            <a:xfrm>
              <a:off x="3635896" y="5606008"/>
              <a:ext cx="576064" cy="279648"/>
              <a:chOff x="2483768" y="4693332"/>
              <a:chExt cx="576064" cy="279648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2483768" y="4725144"/>
                <a:ext cx="576064" cy="21602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 bwMode="auto">
              <a:xfrm>
                <a:off x="2631976" y="4693332"/>
                <a:ext cx="279648" cy="279648"/>
              </a:xfrm>
              <a:prstGeom prst="roundRect">
                <a:avLst/>
              </a:prstGeom>
              <a:solidFill>
                <a:srgbClr val="00B0F0"/>
              </a:solidFill>
              <a:ln w="25400" cap="flat" cmpd="sng" algn="ctr">
                <a:gradFill>
                  <a:gsLst>
                    <a:gs pos="0">
                      <a:srgbClr val="92D05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softEdge rad="12700"/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ko-KR" altLang="en-US" sz="1050" b="1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6464" name="직선 화살표 연결선 19"/>
            <p:cNvCxnSpPr>
              <a:cxnSpLocks noChangeShapeType="1"/>
            </p:cNvCxnSpPr>
            <p:nvPr/>
          </p:nvCxnSpPr>
          <p:spPr bwMode="auto">
            <a:xfrm flipH="1">
              <a:off x="2339752" y="4828964"/>
              <a:ext cx="360040" cy="264604"/>
            </a:xfrm>
            <a:prstGeom prst="straightConnector1">
              <a:avLst/>
            </a:prstGeom>
            <a:noFill/>
            <a:ln w="12700" algn="ctr">
              <a:solidFill>
                <a:srgbClr val="49CEE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5" name="직선 화살표 연결선 34"/>
            <p:cNvCxnSpPr>
              <a:cxnSpLocks noChangeShapeType="1"/>
            </p:cNvCxnSpPr>
            <p:nvPr/>
          </p:nvCxnSpPr>
          <p:spPr bwMode="auto">
            <a:xfrm>
              <a:off x="3667317" y="5282611"/>
              <a:ext cx="256611" cy="323397"/>
            </a:xfrm>
            <a:prstGeom prst="straightConnector1">
              <a:avLst/>
            </a:prstGeom>
            <a:noFill/>
            <a:ln w="12700" algn="ctr">
              <a:solidFill>
                <a:srgbClr val="49CEE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6" name="직선 화살표 연결선 36"/>
            <p:cNvCxnSpPr>
              <a:cxnSpLocks noChangeShapeType="1"/>
            </p:cNvCxnSpPr>
            <p:nvPr/>
          </p:nvCxnSpPr>
          <p:spPr bwMode="auto">
            <a:xfrm>
              <a:off x="3158287" y="4799567"/>
              <a:ext cx="256611" cy="323397"/>
            </a:xfrm>
            <a:prstGeom prst="straightConnector1">
              <a:avLst/>
            </a:prstGeom>
            <a:noFill/>
            <a:ln w="12700" algn="ctr">
              <a:solidFill>
                <a:srgbClr val="49CEE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모서리가 둥근 직사각형 41"/>
            <p:cNvSpPr/>
            <p:nvPr/>
          </p:nvSpPr>
          <p:spPr bwMode="auto">
            <a:xfrm>
              <a:off x="1602904" y="5661248"/>
              <a:ext cx="597024" cy="2160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470" name="직선 화살표 연결선 43"/>
            <p:cNvCxnSpPr>
              <a:cxnSpLocks noChangeShapeType="1"/>
            </p:cNvCxnSpPr>
            <p:nvPr/>
          </p:nvCxnSpPr>
          <p:spPr bwMode="auto">
            <a:xfrm flipH="1">
              <a:off x="1901416" y="5323402"/>
              <a:ext cx="256220" cy="337846"/>
            </a:xfrm>
            <a:prstGeom prst="straightConnector1">
              <a:avLst/>
            </a:prstGeom>
            <a:noFill/>
            <a:ln w="12700" algn="ctr">
              <a:solidFill>
                <a:srgbClr val="49CEE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71" name="직선 화살표 연결선 45"/>
            <p:cNvCxnSpPr>
              <a:cxnSpLocks noChangeShapeType="1"/>
            </p:cNvCxnSpPr>
            <p:nvPr/>
          </p:nvCxnSpPr>
          <p:spPr bwMode="auto">
            <a:xfrm>
              <a:off x="2526707" y="5295974"/>
              <a:ext cx="256611" cy="323397"/>
            </a:xfrm>
            <a:prstGeom prst="straightConnector1">
              <a:avLst/>
            </a:prstGeom>
            <a:noFill/>
            <a:ln w="12700" algn="ctr">
              <a:solidFill>
                <a:srgbClr val="49CEE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6" name="그룹 50"/>
          <p:cNvGrpSpPr>
            <a:grpSpLocks/>
          </p:cNvGrpSpPr>
          <p:nvPr/>
        </p:nvGrpSpPr>
        <p:grpSpPr bwMode="auto">
          <a:xfrm>
            <a:off x="6588125" y="4221163"/>
            <a:ext cx="576263" cy="279400"/>
            <a:chOff x="2483768" y="4693332"/>
            <a:chExt cx="576064" cy="279648"/>
          </a:xfrm>
        </p:grpSpPr>
        <p:sp>
          <p:nvSpPr>
            <p:cNvPr id="70" name="모서리가 둥근 직사각형 69"/>
            <p:cNvSpPr/>
            <p:nvPr/>
          </p:nvSpPr>
          <p:spPr bwMode="auto">
            <a:xfrm>
              <a:off x="2483768" y="4725144"/>
              <a:ext cx="576064" cy="21602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 bwMode="auto">
            <a:xfrm>
              <a:off x="2631976" y="4693332"/>
              <a:ext cx="279648" cy="27964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97" name="그룹 51"/>
          <p:cNvGrpSpPr>
            <a:grpSpLocks/>
          </p:cNvGrpSpPr>
          <p:nvPr/>
        </p:nvGrpSpPr>
        <p:grpSpPr bwMode="auto">
          <a:xfrm>
            <a:off x="6011863" y="4733925"/>
            <a:ext cx="576262" cy="279400"/>
            <a:chOff x="2483768" y="4693332"/>
            <a:chExt cx="576064" cy="279648"/>
          </a:xfrm>
        </p:grpSpPr>
        <p:sp>
          <p:nvSpPr>
            <p:cNvPr id="68" name="모서리가 둥근 직사각형 67"/>
            <p:cNvSpPr/>
            <p:nvPr/>
          </p:nvSpPr>
          <p:spPr bwMode="auto">
            <a:xfrm>
              <a:off x="2483768" y="4725144"/>
              <a:ext cx="576064" cy="21602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2631976" y="4693332"/>
              <a:ext cx="279648" cy="27964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98" name="그룹 53"/>
          <p:cNvGrpSpPr>
            <a:grpSpLocks/>
          </p:cNvGrpSpPr>
          <p:nvPr/>
        </p:nvGrpSpPr>
        <p:grpSpPr bwMode="auto">
          <a:xfrm>
            <a:off x="7092950" y="4733925"/>
            <a:ext cx="574675" cy="279400"/>
            <a:chOff x="2483768" y="4693332"/>
            <a:chExt cx="576064" cy="279648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2483768" y="4725144"/>
              <a:ext cx="576064" cy="21602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2631976" y="4693332"/>
              <a:ext cx="279648" cy="27964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399" name="그룹 54"/>
          <p:cNvGrpSpPr>
            <a:grpSpLocks/>
          </p:cNvGrpSpPr>
          <p:nvPr/>
        </p:nvGrpSpPr>
        <p:grpSpPr bwMode="auto">
          <a:xfrm>
            <a:off x="7596188" y="5246688"/>
            <a:ext cx="576262" cy="279400"/>
            <a:chOff x="2483768" y="4693332"/>
            <a:chExt cx="576064" cy="279648"/>
          </a:xfrm>
        </p:grpSpPr>
        <p:sp>
          <p:nvSpPr>
            <p:cNvPr id="62" name="모서리가 둥근 직사각형 61"/>
            <p:cNvSpPr/>
            <p:nvPr/>
          </p:nvSpPr>
          <p:spPr bwMode="auto">
            <a:xfrm>
              <a:off x="2483768" y="4725144"/>
              <a:ext cx="576064" cy="21602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 bwMode="auto">
            <a:xfrm>
              <a:off x="2631976" y="4693332"/>
              <a:ext cx="279648" cy="27964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6400" name="직선 화살표 연결선 55"/>
          <p:cNvCxnSpPr>
            <a:cxnSpLocks noChangeShapeType="1"/>
          </p:cNvCxnSpPr>
          <p:nvPr/>
        </p:nvCxnSpPr>
        <p:spPr bwMode="auto">
          <a:xfrm flipH="1">
            <a:off x="6300788" y="4468813"/>
            <a:ext cx="358775" cy="265112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직선 화살표 연결선 56"/>
          <p:cNvCxnSpPr>
            <a:cxnSpLocks noChangeShapeType="1"/>
          </p:cNvCxnSpPr>
          <p:nvPr/>
        </p:nvCxnSpPr>
        <p:spPr bwMode="auto">
          <a:xfrm>
            <a:off x="7627938" y="4922838"/>
            <a:ext cx="257175" cy="323850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직선 화살표 연결선 57"/>
          <p:cNvCxnSpPr>
            <a:cxnSpLocks noChangeShapeType="1"/>
          </p:cNvCxnSpPr>
          <p:nvPr/>
        </p:nvCxnSpPr>
        <p:spPr bwMode="auto">
          <a:xfrm>
            <a:off x="7118350" y="4440238"/>
            <a:ext cx="257175" cy="322262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모서리가 둥근 직사각형 58"/>
          <p:cNvSpPr/>
          <p:nvPr/>
        </p:nvSpPr>
        <p:spPr bwMode="auto">
          <a:xfrm>
            <a:off x="5563344" y="5301208"/>
            <a:ext cx="597024" cy="216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NULL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06" name="직선 화살표 연결선 59"/>
          <p:cNvCxnSpPr>
            <a:cxnSpLocks noChangeShapeType="1"/>
          </p:cNvCxnSpPr>
          <p:nvPr/>
        </p:nvCxnSpPr>
        <p:spPr bwMode="auto">
          <a:xfrm flipH="1">
            <a:off x="5862638" y="4964113"/>
            <a:ext cx="255587" cy="336550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직선 화살표 연결선 60"/>
          <p:cNvCxnSpPr>
            <a:cxnSpLocks noChangeShapeType="1"/>
          </p:cNvCxnSpPr>
          <p:nvPr/>
        </p:nvCxnSpPr>
        <p:spPr bwMode="auto">
          <a:xfrm>
            <a:off x="6486525" y="4935538"/>
            <a:ext cx="260350" cy="379412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TextBox 47"/>
          <p:cNvSpPr txBox="1">
            <a:spLocks noChangeArrowheads="1"/>
          </p:cNvSpPr>
          <p:nvPr/>
        </p:nvSpPr>
        <p:spPr bwMode="auto">
          <a:xfrm>
            <a:off x="2049463" y="5118100"/>
            <a:ext cx="563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최소값</a:t>
            </a:r>
          </a:p>
        </p:txBody>
      </p:sp>
      <p:sp>
        <p:nvSpPr>
          <p:cNvPr id="16409" name="TextBox 72"/>
          <p:cNvSpPr txBox="1">
            <a:spLocks noChangeArrowheads="1"/>
          </p:cNvSpPr>
          <p:nvPr/>
        </p:nvSpPr>
        <p:spPr bwMode="auto">
          <a:xfrm>
            <a:off x="2244725" y="5630863"/>
            <a:ext cx="1249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최소값 </a:t>
            </a:r>
            <a:r>
              <a:rPr lang="en-US" altLang="ko-KR" sz="1000" b="1"/>
              <a:t>RightChild</a:t>
            </a:r>
            <a:endParaRPr lang="ko-KR" altLang="en-US" sz="1000" b="1"/>
          </a:p>
        </p:txBody>
      </p:sp>
      <p:sp>
        <p:nvSpPr>
          <p:cNvPr id="16410" name="TextBox 73"/>
          <p:cNvSpPr txBox="1">
            <a:spLocks noChangeArrowheads="1"/>
          </p:cNvSpPr>
          <p:nvPr/>
        </p:nvSpPr>
        <p:spPr bwMode="auto">
          <a:xfrm>
            <a:off x="5745163" y="4724400"/>
            <a:ext cx="1249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최소값 </a:t>
            </a:r>
            <a:r>
              <a:rPr lang="en-US" altLang="ko-KR" sz="1000" b="1"/>
              <a:t>RightChild</a:t>
            </a:r>
            <a:endParaRPr lang="ko-KR" altLang="en-US" sz="1000" b="1"/>
          </a:p>
        </p:txBody>
      </p:sp>
      <p:grpSp>
        <p:nvGrpSpPr>
          <p:cNvPr id="16411" name="그룹 84"/>
          <p:cNvGrpSpPr>
            <a:grpSpLocks/>
          </p:cNvGrpSpPr>
          <p:nvPr/>
        </p:nvGrpSpPr>
        <p:grpSpPr bwMode="auto">
          <a:xfrm>
            <a:off x="5740400" y="5884863"/>
            <a:ext cx="576263" cy="280987"/>
            <a:chOff x="2483768" y="4693332"/>
            <a:chExt cx="576064" cy="279648"/>
          </a:xfrm>
        </p:grpSpPr>
        <p:sp>
          <p:nvSpPr>
            <p:cNvPr id="86" name="모서리가 둥근 직사각형 85"/>
            <p:cNvSpPr/>
            <p:nvPr/>
          </p:nvSpPr>
          <p:spPr bwMode="auto">
            <a:xfrm>
              <a:off x="2483768" y="4725144"/>
              <a:ext cx="576064" cy="21602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 bwMode="auto">
            <a:xfrm>
              <a:off x="2631976" y="4693332"/>
              <a:ext cx="279648" cy="27964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gradFill>
                <a:gsLst>
                  <a:gs pos="0">
                    <a:srgbClr val="92D05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>
              <a:softEdge rad="12700"/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 bwMode="auto">
          <a:xfrm>
            <a:off x="5292080" y="6381328"/>
            <a:ext cx="597024" cy="216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NULL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15" name="직선 화살표 연결선 91"/>
          <p:cNvCxnSpPr>
            <a:cxnSpLocks noChangeShapeType="1"/>
          </p:cNvCxnSpPr>
          <p:nvPr/>
        </p:nvCxnSpPr>
        <p:spPr bwMode="auto">
          <a:xfrm flipH="1">
            <a:off x="5648325" y="6115050"/>
            <a:ext cx="198438" cy="296863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직선 화살표 연결선 92"/>
          <p:cNvCxnSpPr>
            <a:cxnSpLocks noChangeShapeType="1"/>
          </p:cNvCxnSpPr>
          <p:nvPr/>
        </p:nvCxnSpPr>
        <p:spPr bwMode="auto">
          <a:xfrm>
            <a:off x="6216650" y="6088063"/>
            <a:ext cx="255588" cy="323850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모서리가 둥근 직사각형 94"/>
          <p:cNvSpPr/>
          <p:nvPr/>
        </p:nvSpPr>
        <p:spPr bwMode="auto">
          <a:xfrm>
            <a:off x="6168160" y="6377956"/>
            <a:ext cx="597024" cy="216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NULL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0" name="TextBox 95"/>
          <p:cNvSpPr txBox="1">
            <a:spLocks noChangeArrowheads="1"/>
          </p:cNvSpPr>
          <p:nvPr/>
        </p:nvSpPr>
        <p:spPr bwMode="auto">
          <a:xfrm>
            <a:off x="5762625" y="5899150"/>
            <a:ext cx="565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/>
              <a:t>최소값</a:t>
            </a: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447808" y="5315574"/>
            <a:ext cx="597024" cy="216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NULL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5055474" y="5557826"/>
            <a:ext cx="276514" cy="216024"/>
          </a:xfrm>
          <a:prstGeom prst="roundRect">
            <a:avLst/>
          </a:prstGeom>
          <a:solidFill>
            <a:srgbClr val="92D050"/>
          </a:solidFill>
          <a:ln w="25400" cap="flat" cmpd="sng" algn="ctr"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27" name="직선 화살표 연결선 102"/>
          <p:cNvCxnSpPr>
            <a:cxnSpLocks noChangeShapeType="1"/>
          </p:cNvCxnSpPr>
          <p:nvPr/>
        </p:nvCxnSpPr>
        <p:spPr bwMode="auto">
          <a:xfrm>
            <a:off x="5208588" y="5661025"/>
            <a:ext cx="820737" cy="223838"/>
          </a:xfrm>
          <a:prstGeom prst="straightConnector1">
            <a:avLst/>
          </a:prstGeom>
          <a:noFill/>
          <a:ln w="12700" algn="ctr">
            <a:solidFill>
              <a:srgbClr val="49CEE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8" name="TextBox 105"/>
          <p:cNvSpPr txBox="1">
            <a:spLocks noChangeArrowheads="1"/>
          </p:cNvSpPr>
          <p:nvPr/>
        </p:nvSpPr>
        <p:spPr bwMode="auto">
          <a:xfrm>
            <a:off x="4906963" y="5538788"/>
            <a:ext cx="6191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/>
              <a:t>pointer</a:t>
            </a:r>
            <a:endParaRPr lang="ko-KR" altLang="en-US" sz="1000" b="1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1-help slides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50" y="620713"/>
            <a:ext cx="8928100" cy="5908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입력 받은 노드부터 시작되는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서브트리의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왼쪽 노드만 따라가 가장 작은 값을 찾는다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두 가지 버전을 모두 해 볼 것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// Recursive version: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::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PtrToSuccessor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(______________ tree)  //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파라메터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: (1)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 or (2)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*&amp;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if(tree-&gt;left != NULL) 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왼쪽 노드가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아니면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________________________; // general case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else {	// base case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____________; // tree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값을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backup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// tree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tree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right child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를 가리키도록 수정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//right child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인 경우 자연스럽게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case1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만족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//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리턴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}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Nonrecursive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version: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::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PtrToSuccessor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(______________ tree)  //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파라메터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: (1)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 or (2)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*&amp;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while (_______________) //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제일 왼쪽 노드까지 내려간다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	tree = tree-&gt;left;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*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____________; // tree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값을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backup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// tree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tree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right child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를 가리키도록 수정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//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을 리턴</a:t>
            </a: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 Exercise 22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문 제</a:t>
            </a:r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/>
              <a:t>두 자식 노드를 가진 노드를 삭제할 경우에 삭제되는 값의 중간 후임자</a:t>
            </a:r>
            <a:r>
              <a:rPr lang="en-US" altLang="ko-KR"/>
              <a:t>(</a:t>
            </a:r>
            <a:r>
              <a:rPr lang="ko-KR" altLang="en-US"/>
              <a:t>전임자가 아닌</a:t>
            </a:r>
            <a:r>
              <a:rPr lang="en-US" altLang="ko-KR"/>
              <a:t>)</a:t>
            </a:r>
            <a:r>
              <a:rPr lang="ko-KR" altLang="en-US"/>
              <a:t>를 사용하도록 이 장의</a:t>
            </a:r>
            <a:r>
              <a:rPr lang="en-US" altLang="ko-KR"/>
              <a:t> DeleteNode </a:t>
            </a:r>
            <a:r>
              <a:rPr lang="ko-KR" altLang="en-US"/>
              <a:t>함수를 수정하라</a:t>
            </a:r>
            <a:r>
              <a:rPr lang="en-US" altLang="ko-KR"/>
              <a:t>. </a:t>
            </a:r>
            <a:r>
              <a:rPr lang="ko-KR" altLang="en-US"/>
              <a:t>또한 이전 연습 문제에서 작성한</a:t>
            </a:r>
            <a:r>
              <a:rPr lang="en-US" altLang="ko-KR"/>
              <a:t> PtrToSuccessor </a:t>
            </a:r>
            <a:r>
              <a:rPr lang="ko-KR" altLang="en-US"/>
              <a:t>함수를 호출하라</a:t>
            </a:r>
            <a:r>
              <a:rPr lang="en-US" altLang="ko-KR"/>
              <a:t>.</a:t>
            </a:r>
            <a:endParaRPr lang="ko-KR" altLang="en-US"/>
          </a:p>
          <a:p>
            <a:pPr lvl="2" eaLnBrk="1" hangingPunct="1"/>
            <a:r>
              <a:rPr lang="ko-KR" altLang="en-US"/>
              <a:t>중간 후임자 </a:t>
            </a:r>
            <a:r>
              <a:rPr lang="en-US" altLang="ko-KR"/>
              <a:t>(immediate successor) </a:t>
            </a:r>
            <a:r>
              <a:rPr lang="ko-KR" altLang="en-US"/>
              <a:t>삭제하려는 값 다음으로 작은 값</a:t>
            </a:r>
            <a:endParaRPr lang="en-US" altLang="ko-KR"/>
          </a:p>
          <a:p>
            <a:pPr marL="358775" indent="-323850" eaLnBrk="1" hangingPunct="1"/>
            <a:r>
              <a:rPr lang="ko-KR" altLang="en-US"/>
              <a:t>예 제</a:t>
            </a:r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358775" indent="-323850" eaLnBrk="1" hangingPunct="1"/>
            <a:endParaRPr lang="en-US" altLang="ko-KR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/>
              <a:t>O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삭제한 경우 </a:t>
            </a:r>
            <a:r>
              <a:rPr lang="en-US" altLang="ko-KR"/>
              <a:t>o</a:t>
            </a:r>
            <a:r>
              <a:rPr lang="ko-KR" altLang="en-US"/>
              <a:t>의 위치에 중간 후임자가 위치하게 한다</a:t>
            </a:r>
            <a:r>
              <a:rPr lang="en-US" altLang="ko-KR"/>
              <a:t>.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81300"/>
            <a:ext cx="7799388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2-help slide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/>
              <a:t>삭제하려는 노드의 </a:t>
            </a:r>
            <a:r>
              <a:rPr lang="en-US" altLang="ko-KR"/>
              <a:t>right</a:t>
            </a:r>
            <a:r>
              <a:rPr lang="ko-KR" altLang="en-US"/>
              <a:t>에 위치한 서브 트리에서 가장 작은 값을 찾으시오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0113" y="1412875"/>
            <a:ext cx="7704137" cy="5046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DeleteNode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*&amp; tree)  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이미 구현된 소스에 수정하세요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ItemType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data;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TreeNode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= tree;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if (tree-&gt;left == NULL)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  tree = tree-&gt;right;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  delete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else if (tree-&gt;right == NULL)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  tree = tree-&gt;left;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  delete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tempPtr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else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이 부분을 전임자가 아닌 중간 후임자의 값이 들어가도록 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삭제하려는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오른쪽에서 </a:t>
            </a:r>
            <a:r>
              <a:rPr kumimoji="0" lang="en-US" altLang="ko-KR" sz="1400" dirty="0" err="1">
                <a:latin typeface="맑은 고딕" pitchFamily="50" charset="-127"/>
                <a:ea typeface="맑은 고딕" pitchFamily="50" charset="-127"/>
              </a:rPr>
              <a:t>PtrToSuccessor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를 사용한다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	//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값을 대치하고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삭제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2700338" y="4437063"/>
            <a:ext cx="57562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400">
                <a:solidFill>
                  <a:srgbClr val="FF0000"/>
                </a:solidFill>
              </a:rPr>
              <a:t>1</a:t>
            </a:r>
            <a:r>
              <a:rPr lang="ko-KR" altLang="en-US" sz="1400">
                <a:solidFill>
                  <a:srgbClr val="FF0000"/>
                </a:solidFill>
              </a:rPr>
              <a:t>번 문제에서는 </a:t>
            </a:r>
            <a:r>
              <a:rPr lang="en-US" altLang="ko-KR" sz="1400">
                <a:solidFill>
                  <a:srgbClr val="FF0000"/>
                </a:solidFill>
              </a:rPr>
              <a:t>PtrToSuccessor()</a:t>
            </a:r>
            <a:r>
              <a:rPr lang="ko-KR" altLang="en-US" sz="1400">
                <a:solidFill>
                  <a:srgbClr val="FF0000"/>
                </a:solidFill>
              </a:rPr>
              <a:t>를 멤버함수로 구현하였는데</a:t>
            </a:r>
            <a:r>
              <a:rPr lang="en-US" altLang="ko-KR" sz="1400">
                <a:solidFill>
                  <a:srgbClr val="FF0000"/>
                </a:solidFill>
              </a:rPr>
              <a:t>, DeleteNode() </a:t>
            </a:r>
            <a:r>
              <a:rPr lang="ko-KR" altLang="en-US" sz="1400">
                <a:solidFill>
                  <a:srgbClr val="FF0000"/>
                </a:solidFill>
              </a:rPr>
              <a:t>함수는 멤버함수가 아니므로 멤버함수를 호출할 수 없다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>
                <a:solidFill>
                  <a:srgbClr val="FF0000"/>
                </a:solidFill>
              </a:rPr>
              <a:t>따라서</a:t>
            </a:r>
            <a:r>
              <a:rPr lang="en-US" altLang="ko-KR" sz="1400">
                <a:solidFill>
                  <a:srgbClr val="FF0000"/>
                </a:solidFill>
              </a:rPr>
              <a:t>, 1</a:t>
            </a:r>
            <a:r>
              <a:rPr lang="ko-KR" altLang="en-US" sz="1400">
                <a:solidFill>
                  <a:srgbClr val="FF0000"/>
                </a:solidFill>
              </a:rPr>
              <a:t>번 문제의 구현을 비 멤버함수로 변경하여 사용해야 한다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3. Exercise 29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dirty="0"/>
              <a:t>문 제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dirty="0"/>
              <a:t>이진 트리가 이진 검색 트리인지를 결정하는 </a:t>
            </a:r>
            <a:r>
              <a:rPr lang="ko-KR" altLang="en-US" dirty="0" err="1"/>
              <a:t>부울</a:t>
            </a:r>
            <a:r>
              <a:rPr lang="ko-KR" altLang="en-US" dirty="0"/>
              <a:t> 멤버 함수 </a:t>
            </a:r>
            <a:r>
              <a:rPr lang="en-US" altLang="ko-KR" dirty="0" err="1"/>
              <a:t>IsBST</a:t>
            </a:r>
            <a:r>
              <a:rPr lang="ko-KR" altLang="en-US" dirty="0"/>
              <a:t>를 </a:t>
            </a:r>
            <a:r>
              <a:rPr lang="en-US" altLang="ko-KR" dirty="0" err="1"/>
              <a:t>TreeType</a:t>
            </a:r>
            <a:r>
              <a:rPr lang="en-US" altLang="ko-KR" dirty="0"/>
              <a:t> </a:t>
            </a:r>
            <a:r>
              <a:rPr lang="ko-KR" altLang="en-US" dirty="0"/>
              <a:t>클래스에 추가하라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이진 검색 트리</a:t>
            </a:r>
            <a:r>
              <a:rPr lang="en-US" altLang="ko-KR" dirty="0"/>
              <a:t>: root </a:t>
            </a:r>
            <a:r>
              <a:rPr lang="ko-KR" altLang="en-US" dirty="0"/>
              <a:t>노드를 기준으로 값이 작으면 왼쪽</a:t>
            </a:r>
            <a:r>
              <a:rPr lang="en-US" altLang="ko-KR" dirty="0"/>
              <a:t>, </a:t>
            </a:r>
            <a:r>
              <a:rPr lang="ko-KR" altLang="en-US" dirty="0"/>
              <a:t>크면 오른쪽에 위치한 트리의 형태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a. </a:t>
            </a:r>
            <a:r>
              <a:rPr lang="ko-KR" altLang="en-US" dirty="0"/>
              <a:t>적당한 주석을 포함하여 </a:t>
            </a:r>
            <a:r>
              <a:rPr lang="en-US" altLang="ko-KR" dirty="0" err="1"/>
              <a:t>IsBST</a:t>
            </a:r>
            <a:r>
              <a:rPr lang="en-US" altLang="ko-KR" dirty="0"/>
              <a:t> </a:t>
            </a:r>
            <a:r>
              <a:rPr lang="ko-KR" altLang="en-US" dirty="0"/>
              <a:t>함수의 선언을 작성하라</a:t>
            </a:r>
            <a:r>
              <a:rPr lang="en-US" altLang="ko-KR" dirty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/>
              <a:t>b. </a:t>
            </a:r>
            <a:r>
              <a:rPr lang="ko-KR" altLang="en-US" dirty="0"/>
              <a:t>이 함수의 재귀적 구현을 작성하라</a:t>
            </a:r>
            <a:r>
              <a:rPr lang="en-US" altLang="ko-KR" dirty="0"/>
              <a:t>.</a:t>
            </a:r>
          </a:p>
          <a:p>
            <a:pPr marL="358775" indent="-323850" eaLnBrk="1" hangingPunct="1"/>
            <a:endParaRPr lang="en-US" altLang="ko-KR" dirty="0"/>
          </a:p>
          <a:p>
            <a:pPr marL="358775" indent="-323850" eaLnBrk="1" hangingPunct="1"/>
            <a:r>
              <a:rPr lang="ko-KR" altLang="en-US" dirty="0"/>
              <a:t>예 제</a:t>
            </a:r>
            <a:endParaRPr lang="en-US" altLang="ko-KR" dirty="0"/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716338"/>
            <a:ext cx="662463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3-help slide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50" y="714375"/>
            <a:ext cx="8782050" cy="5478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//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재귀적으로 검사하면서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노드가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가지고 있는 값을 비교하여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이진 검색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트리인지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아닌지 검사한다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eaLnBrk="1" latin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TreeNode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 tree);</a:t>
            </a:r>
          </a:p>
          <a:p>
            <a:pPr eaLnBrk="1" latinLnBrk="1" hangingPunct="1">
              <a:defRPr/>
            </a:pP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TreeType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::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IsBST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()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클래스에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IsBST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함수를 선언하세요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{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(root);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eaLnBrk="1" latinLnBrk="1" hangingPunct="1">
              <a:defRPr/>
            </a:pP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TreeNode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 tree)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{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bool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BST = true;	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기본값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마지막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NULL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일 경우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if(tree != NULL){	//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트리가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비지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않거나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마지막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노드가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아니라면</a:t>
            </a:r>
          </a:p>
          <a:p>
            <a:pPr eaLnBrk="1" latinLnBrk="1" hangingPunct="1">
              <a:defRPr/>
            </a:pPr>
            <a:r>
              <a:rPr kumimoji="0" 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왼쪽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노드가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NULL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아니고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왼쪽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노드의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값이 현재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노드의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값보다 클 경우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BST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false</a:t>
            </a:r>
          </a:p>
          <a:p>
            <a:pPr eaLnBrk="1" latinLnBrk="1" hangingPunct="1">
              <a:defRPr/>
            </a:pPr>
            <a:r>
              <a:rPr kumimoji="0" 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if(…) 	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//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오른쪽노드가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NULL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아니고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오른쪽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노드의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값이 현재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노드의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값보다 작을 경우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BST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false</a:t>
            </a:r>
            <a:b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if(…) 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BST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(tree-&gt;left); 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왼쪽에 대해 재귀 호출</a:t>
            </a:r>
            <a:r>
              <a:rPr kumimoji="0" 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	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BST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Imp_IsBST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(tree-&gt;right);  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오른쪽에 대해 재귀 호출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}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return BST;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}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latinLnBrk="1" hangingPunct="1">
              <a:defRPr/>
            </a:pPr>
            <a:endParaRPr kumimoji="0" lang="ko-KR" altLang="en-US" sz="1400" dirty="0">
              <a:solidFill>
                <a:srgbClr val="000000"/>
              </a:solidFill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1001713" y="5767388"/>
            <a:ext cx="462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이렇게 작성하면 틀림</a:t>
            </a:r>
            <a:r>
              <a:rPr lang="en-US" altLang="ko-KR" b="1">
                <a:solidFill>
                  <a:srgbClr val="FF0000"/>
                </a:solidFill>
              </a:rPr>
              <a:t>!!!   </a:t>
            </a:r>
            <a:r>
              <a:rPr lang="ko-KR" altLang="en-US" b="1">
                <a:solidFill>
                  <a:srgbClr val="FF0000"/>
                </a:solidFill>
              </a:rPr>
              <a:t>뭐가 잘못 됐을까</a:t>
            </a:r>
            <a:r>
              <a:rPr lang="en-US" altLang="ko-KR" b="1">
                <a:solidFill>
                  <a:srgbClr val="FF0000"/>
                </a:solidFill>
              </a:rPr>
              <a:t>?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21510" name="그룹 21"/>
          <p:cNvGrpSpPr>
            <a:grpSpLocks/>
          </p:cNvGrpSpPr>
          <p:nvPr/>
        </p:nvGrpSpPr>
        <p:grpSpPr bwMode="auto">
          <a:xfrm>
            <a:off x="6959600" y="4551363"/>
            <a:ext cx="1917700" cy="1223962"/>
            <a:chOff x="6758156" y="4797152"/>
            <a:chExt cx="1918300" cy="1224136"/>
          </a:xfrm>
        </p:grpSpPr>
        <p:sp>
          <p:nvSpPr>
            <p:cNvPr id="5" name="타원 4"/>
            <p:cNvSpPr/>
            <p:nvPr/>
          </p:nvSpPr>
          <p:spPr bwMode="auto">
            <a:xfrm>
              <a:off x="7741126" y="4797152"/>
              <a:ext cx="358887" cy="36041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7164683" y="5229013"/>
              <a:ext cx="358887" cy="36041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6758156" y="5660875"/>
              <a:ext cx="360476" cy="36041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8315981" y="5229013"/>
              <a:ext cx="360475" cy="36041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516" name="직선 연결선 12"/>
            <p:cNvCxnSpPr>
              <a:cxnSpLocks noChangeShapeType="1"/>
              <a:stCxn id="5" idx="3"/>
              <a:endCxn id="9" idx="0"/>
            </p:cNvCxnSpPr>
            <p:nvPr/>
          </p:nvCxnSpPr>
          <p:spPr bwMode="auto">
            <a:xfrm flipH="1">
              <a:off x="7344308" y="5104465"/>
              <a:ext cx="448771" cy="124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직선 연결선 14"/>
            <p:cNvCxnSpPr>
              <a:cxnSpLocks noChangeShapeType="1"/>
              <a:stCxn id="5" idx="5"/>
              <a:endCxn id="11" idx="0"/>
            </p:cNvCxnSpPr>
            <p:nvPr/>
          </p:nvCxnSpPr>
          <p:spPr bwMode="auto">
            <a:xfrm>
              <a:off x="8047665" y="5104465"/>
              <a:ext cx="448771" cy="124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직선 연결선 16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 flipH="1">
              <a:off x="6938176" y="5536513"/>
              <a:ext cx="278839" cy="124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타원 18"/>
            <p:cNvSpPr/>
            <p:nvPr/>
          </p:nvSpPr>
          <p:spPr bwMode="auto">
            <a:xfrm>
              <a:off x="7523570" y="5660875"/>
              <a:ext cx="360476" cy="36041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520" name="직선 연결선 19"/>
            <p:cNvCxnSpPr>
              <a:cxnSpLocks noChangeShapeType="1"/>
              <a:stCxn id="9" idx="5"/>
              <a:endCxn id="19" idx="0"/>
            </p:cNvCxnSpPr>
            <p:nvPr/>
          </p:nvCxnSpPr>
          <p:spPr bwMode="auto">
            <a:xfrm>
              <a:off x="7471601" y="5536513"/>
              <a:ext cx="232747" cy="124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11" name="직사각형 22"/>
          <p:cNvSpPr>
            <a:spLocks noChangeArrowheads="1"/>
          </p:cNvSpPr>
          <p:nvPr/>
        </p:nvSpPr>
        <p:spPr bwMode="auto">
          <a:xfrm>
            <a:off x="7026275" y="5775325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</a:rPr>
              <a:t>Is BST or not?</a:t>
            </a:r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11446</TotalTime>
  <Words>1789</Words>
  <Application>Microsoft Office PowerPoint</Application>
  <PresentationFormat>화면 슬라이드 쇼(4:3)</PresentationFormat>
  <Paragraphs>267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Courier</vt:lpstr>
      <vt:lpstr>굴림</vt:lpstr>
      <vt:lpstr>맑은 고딕</vt:lpstr>
      <vt:lpstr>Arial</vt:lpstr>
      <vt:lpstr>Wingdings</vt:lpstr>
      <vt:lpstr>CT테마</vt:lpstr>
      <vt:lpstr>Data Structures</vt:lpstr>
      <vt:lpstr>Lab 09</vt:lpstr>
      <vt:lpstr>실습 준비</vt:lpstr>
      <vt:lpstr>1. Exercise 21</vt:lpstr>
      <vt:lpstr>1-help slides</vt:lpstr>
      <vt:lpstr>2. Exercise 22</vt:lpstr>
      <vt:lpstr>2-help slide</vt:lpstr>
      <vt:lpstr>3. Exercise 29</vt:lpstr>
      <vt:lpstr>3-help slide</vt:lpstr>
      <vt:lpstr>3-help slide</vt:lpstr>
      <vt:lpstr>4. Exercise 30</vt:lpstr>
      <vt:lpstr>4-help slide</vt:lpstr>
      <vt:lpstr>5. Exercise 30</vt:lpstr>
      <vt:lpstr>5-help slide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didgk0823@gmail.com</cp:lastModifiedBy>
  <cp:revision>544</cp:revision>
  <dcterms:created xsi:type="dcterms:W3CDTF">2009-05-29T08:22:21Z</dcterms:created>
  <dcterms:modified xsi:type="dcterms:W3CDTF">2022-11-16T03:09:42Z</dcterms:modified>
</cp:coreProperties>
</file>