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74" r:id="rId3"/>
    <p:sldId id="445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3" r:id="rId12"/>
    <p:sldId id="482" r:id="rId13"/>
    <p:sldId id="484" r:id="rId14"/>
    <p:sldId id="487" r:id="rId15"/>
    <p:sldId id="486" r:id="rId16"/>
    <p:sldId id="491" r:id="rId17"/>
    <p:sldId id="488" r:id="rId18"/>
    <p:sldId id="489" r:id="rId19"/>
    <p:sldId id="490" r:id="rId20"/>
    <p:sldId id="492" r:id="rId21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85471" autoAdjust="0"/>
  </p:normalViewPr>
  <p:slideViewPr>
    <p:cSldViewPr>
      <p:cViewPr varScale="1">
        <p:scale>
          <a:sx n="70" d="100"/>
          <a:sy n="70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044D93-DB55-4B31-AD0B-70511BECAFEB}" type="datetimeFigureOut">
              <a:rPr lang="ko-KR" altLang="en-US"/>
              <a:pPr>
                <a:defRPr/>
              </a:pPr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AB1A021-655E-41C3-A387-155CCDDC15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77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는 주석으로 달기</a:t>
            </a:r>
            <a:endParaRPr lang="en-US" altLang="ko-KR" dirty="0"/>
          </a:p>
          <a:p>
            <a:r>
              <a:rPr lang="en-US" altLang="ko-KR" dirty="0" err="1"/>
              <a:t>Reheapup</a:t>
            </a:r>
            <a:r>
              <a:rPr lang="en-US" altLang="ko-KR" dirty="0"/>
              <a:t> </a:t>
            </a:r>
            <a:r>
              <a:rPr lang="ko-KR" altLang="en-US" dirty="0"/>
              <a:t>삭제나 추가로 </a:t>
            </a:r>
            <a:r>
              <a:rPr lang="en-US" altLang="ko-KR" dirty="0"/>
              <a:t>heap</a:t>
            </a:r>
            <a:r>
              <a:rPr lang="ko-KR" altLang="en-US" dirty="0"/>
              <a:t>의 특성을 잃어버렸을 때 그 특성을 다시 복원하기 위함</a:t>
            </a:r>
            <a:endParaRPr lang="en-US" altLang="ko-KR" dirty="0"/>
          </a:p>
          <a:p>
            <a:r>
              <a:rPr lang="ko-KR" altLang="en-US" dirty="0"/>
              <a:t>부모가 자기보다 클 때까지 자기자신을 비교</a:t>
            </a:r>
            <a:endParaRPr lang="en-US" altLang="ko-KR" dirty="0"/>
          </a:p>
          <a:p>
            <a:r>
              <a:rPr lang="en-US" altLang="ko-KR" dirty="0" err="1"/>
              <a:t>Reheapdown</a:t>
            </a:r>
            <a:r>
              <a:rPr lang="en-US" altLang="ko-KR" dirty="0"/>
              <a:t> – </a:t>
            </a:r>
            <a:r>
              <a:rPr lang="ko-KR" altLang="en-US" dirty="0"/>
              <a:t>자식이랑 </a:t>
            </a:r>
            <a:r>
              <a:rPr lang="ko-KR" altLang="en-US" dirty="0" err="1"/>
              <a:t>자기랑</a:t>
            </a:r>
            <a:r>
              <a:rPr lang="ko-KR" altLang="en-US" dirty="0"/>
              <a:t> 비교해서 </a:t>
            </a:r>
            <a:r>
              <a:rPr lang="ko-KR" altLang="en-US" dirty="0" err="1"/>
              <a:t>작을때까지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1A021-655E-41C3-A387-155CCDDC15E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0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예측해보고 비교해보기</a:t>
            </a:r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이 어떻게 </a:t>
            </a:r>
            <a:r>
              <a:rPr lang="ko-KR" altLang="en-US" dirty="0" err="1"/>
              <a:t>구성되어있는지</a:t>
            </a:r>
            <a:r>
              <a:rPr lang="en-US" altLang="ko-KR" dirty="0"/>
              <a:t>, </a:t>
            </a:r>
            <a:r>
              <a:rPr lang="ko-KR" altLang="en-US" dirty="0"/>
              <a:t>뭐가 </a:t>
            </a:r>
            <a:r>
              <a:rPr lang="ko-KR" altLang="en-US" dirty="0" err="1"/>
              <a:t>뽑혀나오는지</a:t>
            </a:r>
            <a:endParaRPr lang="en-US" altLang="ko-KR" dirty="0"/>
          </a:p>
          <a:p>
            <a:r>
              <a:rPr lang="ko-KR" altLang="en-US" dirty="0"/>
              <a:t>뽑혀 나온 뒤에 </a:t>
            </a:r>
            <a:r>
              <a:rPr lang="en-US" altLang="ko-KR" dirty="0"/>
              <a:t>heap</a:t>
            </a:r>
            <a:r>
              <a:rPr lang="ko-KR" altLang="en-US" dirty="0"/>
              <a:t>의 구조가 바뀜 </a:t>
            </a:r>
            <a:r>
              <a:rPr lang="en-US" altLang="ko-KR" dirty="0"/>
              <a:t>– </a:t>
            </a:r>
            <a:r>
              <a:rPr lang="ko-KR" altLang="en-US" dirty="0"/>
              <a:t>손으로 어떤 식으로 바뀌었는지 알 수 있어야함 </a:t>
            </a:r>
            <a:r>
              <a:rPr lang="en-US" altLang="ko-KR" dirty="0"/>
              <a:t>(</a:t>
            </a:r>
            <a:r>
              <a:rPr lang="ko-KR" altLang="en-US" dirty="0"/>
              <a:t>그림 그릴 수 있어야함 </a:t>
            </a:r>
            <a:r>
              <a:rPr lang="en-US" altLang="ko-KR" dirty="0"/>
              <a:t>– </a:t>
            </a:r>
            <a:r>
              <a:rPr lang="ko-KR" altLang="en-US" dirty="0"/>
              <a:t>기말고사 필기고사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1A021-655E-41C3-A387-155CCDDC15E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7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1A021-655E-41C3-A387-155CCDDC15E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0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우선순위를 줄 때 입력되는 거에 따라서 주면 스택 구현 가능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1A021-655E-41C3-A387-155CCDDC15E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8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인접행렬 방식 </a:t>
            </a:r>
            <a:r>
              <a:rPr lang="en-US" altLang="ko-KR" dirty="0"/>
              <a:t>– </a:t>
            </a:r>
            <a:r>
              <a:rPr lang="ko-KR" altLang="en-US" dirty="0"/>
              <a:t>제거하려는 </a:t>
            </a:r>
            <a:r>
              <a:rPr lang="ko-KR" altLang="en-US" dirty="0" err="1"/>
              <a:t>엣지를</a:t>
            </a:r>
            <a:r>
              <a:rPr lang="ko-KR" altLang="en-US" dirty="0"/>
              <a:t> 특정하기 위해 하나의 페어를 받아야함</a:t>
            </a:r>
            <a:endParaRPr lang="en-US" altLang="ko-KR" dirty="0"/>
          </a:p>
          <a:p>
            <a:r>
              <a:rPr lang="ko-KR" altLang="en-US" dirty="0" err="1"/>
              <a:t>입력받은걸</a:t>
            </a:r>
            <a:r>
              <a:rPr lang="ko-KR" altLang="en-US" dirty="0"/>
              <a:t> 찾아가서 그걸 </a:t>
            </a:r>
            <a:r>
              <a:rPr lang="en-US" altLang="ko-KR" dirty="0"/>
              <a:t>0</a:t>
            </a:r>
            <a:r>
              <a:rPr lang="ko-KR" altLang="en-US" dirty="0"/>
              <a:t>으로 바꿔주면 됨</a:t>
            </a:r>
            <a:r>
              <a:rPr lang="en-US" altLang="ko-KR" dirty="0"/>
              <a:t>(edge</a:t>
            </a:r>
            <a:r>
              <a:rPr lang="ko-KR" altLang="en-US" dirty="0"/>
              <a:t>에 초기값 대입이 </a:t>
            </a:r>
            <a:r>
              <a:rPr lang="en-US" altLang="ko-KR" dirty="0"/>
              <a:t>0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Indexis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인덱스 반환해주는 </a:t>
            </a:r>
            <a:r>
              <a:rPr lang="ko-KR" altLang="en-US" dirty="0" err="1"/>
              <a:t>함순데</a:t>
            </a:r>
            <a:r>
              <a:rPr lang="ko-KR" altLang="en-US" dirty="0"/>
              <a:t> 구현이 </a:t>
            </a:r>
            <a:r>
              <a:rPr lang="ko-KR" altLang="en-US" dirty="0" err="1"/>
              <a:t>되어있는것처럼</a:t>
            </a:r>
            <a:r>
              <a:rPr lang="ko-KR" altLang="en-US" dirty="0"/>
              <a:t> 썼는데 파일 안에 내용이 없음 그니까 </a:t>
            </a:r>
            <a:r>
              <a:rPr lang="ko-KR" altLang="en-US" dirty="0" err="1"/>
              <a:t>인덱스이즈</a:t>
            </a:r>
            <a:r>
              <a:rPr lang="ko-KR" altLang="en-US" dirty="0"/>
              <a:t> 함수를 </a:t>
            </a:r>
            <a:r>
              <a:rPr lang="ko-KR" altLang="en-US" dirty="0" err="1"/>
              <a:t>만들어야함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전체 </a:t>
            </a:r>
            <a:r>
              <a:rPr lang="ko-KR" altLang="en-US" dirty="0" err="1"/>
              <a:t>버텍스중에</a:t>
            </a:r>
            <a:r>
              <a:rPr lang="ko-KR" altLang="en-US" dirty="0"/>
              <a:t> 해당 </a:t>
            </a:r>
            <a:r>
              <a:rPr lang="ko-KR" altLang="en-US" dirty="0" err="1"/>
              <a:t>버텍스가</a:t>
            </a:r>
            <a:r>
              <a:rPr lang="ko-KR" altLang="en-US" dirty="0"/>
              <a:t> </a:t>
            </a:r>
            <a:r>
              <a:rPr lang="ko-KR" altLang="en-US" dirty="0" err="1"/>
              <a:t>몇번째</a:t>
            </a:r>
            <a:r>
              <a:rPr lang="ko-KR" altLang="en-US" dirty="0"/>
              <a:t> 인덱스인지 </a:t>
            </a:r>
            <a:r>
              <a:rPr lang="ko-KR" altLang="en-US" dirty="0" err="1"/>
              <a:t>반환하는것</a:t>
            </a:r>
            <a:r>
              <a:rPr lang="en-US" altLang="ko-KR" dirty="0"/>
              <a:t>) – </a:t>
            </a:r>
            <a:r>
              <a:rPr lang="ko-KR" altLang="en-US" dirty="0"/>
              <a:t>따지면 </a:t>
            </a:r>
            <a:r>
              <a:rPr lang="ko-KR" altLang="en-US" dirty="0" err="1"/>
              <a:t>찾아야되는</a:t>
            </a:r>
            <a:r>
              <a:rPr lang="ko-KR" altLang="en-US" dirty="0"/>
              <a:t> </a:t>
            </a:r>
            <a:r>
              <a:rPr lang="ko-KR" altLang="en-US" dirty="0" err="1"/>
              <a:t>버텍스랑</a:t>
            </a:r>
            <a:r>
              <a:rPr lang="ko-KR" altLang="en-US" dirty="0"/>
              <a:t> 전체 </a:t>
            </a:r>
            <a:r>
              <a:rPr lang="ko-KR" altLang="en-US" dirty="0" err="1"/>
              <a:t>버텍스를</a:t>
            </a:r>
            <a:r>
              <a:rPr lang="ko-KR" altLang="en-US" dirty="0"/>
              <a:t> </a:t>
            </a:r>
            <a:r>
              <a:rPr lang="ko-KR" altLang="en-US" dirty="0" err="1"/>
              <a:t>입력받아서</a:t>
            </a:r>
            <a:r>
              <a:rPr lang="ko-KR" altLang="en-US" dirty="0"/>
              <a:t> 전체중에 </a:t>
            </a:r>
            <a:r>
              <a:rPr lang="ko-KR" altLang="en-US" dirty="0" err="1"/>
              <a:t>찾아야되는게</a:t>
            </a:r>
            <a:r>
              <a:rPr lang="ko-KR" altLang="en-US" dirty="0"/>
              <a:t> </a:t>
            </a:r>
            <a:r>
              <a:rPr lang="ko-KR" altLang="en-US" dirty="0" err="1"/>
              <a:t>몇번째에</a:t>
            </a:r>
            <a:r>
              <a:rPr lang="ko-KR" altLang="en-US" dirty="0"/>
              <a:t> 있는지를 반환해주면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1A021-655E-41C3-A387-155CCDDC15E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4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1A021-655E-41C3-A387-155CCDDC15E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6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문제는 </a:t>
            </a:r>
            <a:r>
              <a:rPr lang="en-US" altLang="ko-KR" dirty="0"/>
              <a:t>7</a:t>
            </a:r>
            <a:r>
              <a:rPr lang="ko-KR" altLang="en-US" dirty="0"/>
              <a:t>갠데 </a:t>
            </a:r>
            <a:r>
              <a:rPr lang="en-US" altLang="ko-KR" dirty="0"/>
              <a:t>2</a:t>
            </a:r>
            <a:r>
              <a:rPr lang="ko-KR" altLang="en-US" dirty="0"/>
              <a:t>번은 구현은 아니고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ko-KR" altLang="en-US" dirty="0" err="1"/>
              <a:t>해보라는것</a:t>
            </a:r>
            <a:r>
              <a:rPr lang="en-US" altLang="ko-KR" dirty="0"/>
              <a:t>) </a:t>
            </a:r>
            <a:r>
              <a:rPr lang="ko-KR" altLang="en-US" dirty="0"/>
              <a:t>실제로 </a:t>
            </a:r>
            <a:r>
              <a:rPr lang="ko-KR" altLang="en-US" dirty="0" err="1"/>
              <a:t>구현하는건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문제임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1A021-655E-41C3-A387-155CCDDC15E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2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56765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EBAA0DD-685E-4234-9A65-74B310CA9F9E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7315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BE37B13-D16C-4234-9765-3EDC949B4F45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6765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E63243FA-5419-48D1-9354-0F9A575AF118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71468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602738CE-F130-4E04-B283-9F2C727FBF9F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3780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35CAD20A-0F2E-4149-8C8F-3BAF49AE6643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9154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3EBEAC9D-69CD-4C22-AE0D-BA63054D81F2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945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B7165D6C-2536-4EEA-B5DD-5AF22FD94C1D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3700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C5033F1-0284-4214-8F83-1EEC1199179A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7671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0710037-5718-4D14-91EE-773812F820E7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7452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 altLang="ko-KR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/>
              <a:t>Chapter 9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8313" y="3068638"/>
            <a:ext cx="8162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/>
              <a:t>Lab # 11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기존의 </a:t>
            </a:r>
            <a:r>
              <a:rPr lang="en-US" altLang="ko-KR"/>
              <a:t>Sorted List</a:t>
            </a:r>
            <a:r>
              <a:rPr lang="ko-KR" altLang="en-US"/>
              <a:t>는 오름차순으로 구현되어 있다</a:t>
            </a:r>
            <a:r>
              <a:rPr lang="en-US" altLang="ko-KR"/>
              <a:t>.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그러나 우선순위 큐 같은 경우 값을 가져올 때 내림차순으로 가져온다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  <a:buFont typeface="Wingdings" panose="05000000000000000000" pitchFamily="2" charset="2"/>
              <a:buChar char="è"/>
            </a:pPr>
            <a:r>
              <a:rPr lang="ko-KR" altLang="en-US"/>
              <a:t>정렬리스트의 오름차순을 내림차순으로 변경해야한다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  <a:buFont typeface="Wingdings" panose="05000000000000000000" pitchFamily="2" charset="2"/>
              <a:buChar char="è"/>
            </a:pPr>
            <a:endParaRPr lang="en-US" altLang="ko-KR"/>
          </a:p>
          <a:p>
            <a:pPr marL="358775" indent="-323850" eaLnBrk="1" hangingPunct="1"/>
            <a:r>
              <a:rPr lang="en-US" altLang="ko-KR"/>
              <a:t>A. PQType</a:t>
            </a:r>
            <a:r>
              <a:rPr lang="ko-KR" altLang="en-US"/>
              <a:t>은 어떻게 변경되어야 하는가</a:t>
            </a:r>
            <a:r>
              <a:rPr lang="en-US" altLang="ko-KR"/>
              <a:t>?</a:t>
            </a:r>
          </a:p>
          <a:p>
            <a:pPr marL="358775" indent="-323850" eaLnBrk="1" hangingPunct="1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5450" y="3103563"/>
            <a:ext cx="4572000" cy="3754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template&lt;class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PQLLType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public: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PQLLType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~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PQLLType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MakeEmpty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() const;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IsFull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() const;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&amp; item);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void Print();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private: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length;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SortedType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//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maxItems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};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5894" y="3284984"/>
            <a:ext cx="3600400" cy="2893100"/>
          </a:xfrm>
          <a:prstGeom prst="rect">
            <a:avLst/>
          </a:prstGeom>
          <a:gradFill rotWithShape="1">
            <a:gsLst>
              <a:gs pos="0">
                <a:srgbClr val="84AA33">
                  <a:tint val="35000"/>
                  <a:satMod val="253000"/>
                </a:srgbClr>
              </a:gs>
              <a:gs pos="50000">
                <a:srgbClr val="84AA33">
                  <a:tint val="42000"/>
                  <a:satMod val="255000"/>
                </a:srgbClr>
              </a:gs>
              <a:gs pos="97000">
                <a:srgbClr val="84AA33">
                  <a:tint val="53000"/>
                  <a:satMod val="260000"/>
                </a:srgbClr>
              </a:gs>
              <a:gs pos="100000">
                <a:srgbClr val="84AA33">
                  <a:tint val="56000"/>
                  <a:satMod val="275000"/>
                </a:srgbClr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rgbClr val="84AA33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수정된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PQ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Sorted Linked List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객체를 하나 가지고 있습니다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(PQ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객체가 소멸될 때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likedlist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객체는 자동으로 소멸자가 호출되어 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노드들의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메모리를 반환하게 되므로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PQ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 소멸자에서 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likedlist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노드들을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반환하지 않아야 함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maxItems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linked list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에서 큰 의미가 없으므로 삭제하였습니다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이에 따라 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IsFull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함수에서 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maxItems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대신 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사용하여 개수를 알아내는 것으로 수정해야 합니다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B. </a:t>
            </a:r>
            <a:r>
              <a:rPr lang="en-US" altLang="ko-KR" dirty="0" err="1"/>
              <a:t>Enqueue</a:t>
            </a:r>
            <a:r>
              <a:rPr lang="en-US" altLang="ko-KR" dirty="0"/>
              <a:t> </a:t>
            </a:r>
            <a:r>
              <a:rPr lang="ko-KR" altLang="en-US" dirty="0"/>
              <a:t>연산을 정의하세요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36000" indent="0" eaLnBrk="1" hangingPunct="1">
              <a:buFont typeface="맑은 고딕" panose="020B0503020000020004" pitchFamily="50" charset="-127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C. </a:t>
            </a:r>
            <a:r>
              <a:rPr lang="en-US" altLang="ko-KR" dirty="0" err="1"/>
              <a:t>Dequeue</a:t>
            </a:r>
            <a:r>
              <a:rPr lang="en-US" altLang="ko-KR" dirty="0"/>
              <a:t> </a:t>
            </a:r>
            <a:r>
              <a:rPr lang="ko-KR" altLang="en-US" dirty="0"/>
              <a:t>연산을 정의하세요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088" y="1125538"/>
            <a:ext cx="5214937" cy="2122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리스트에 아이템을 추가합니다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template&lt;class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PQLLType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if(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linkedlist.IsFull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())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throw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FullPQLL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length++;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____________; //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아이템 추가</a:t>
            </a:r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150" y="3716338"/>
            <a:ext cx="4714875" cy="2462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리스트의 가장 앞에 있는 아이템을 가져오고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//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해당 아이템을 삭제합니다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template&lt;class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PQLLType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&amp; item)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if (length == 0)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throw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EmptyPQLL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else	{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__________________; //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사용할 준비</a:t>
            </a:r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__________________; //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리스트에서 아이템을 얻고</a:t>
            </a:r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__________________; //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해당 아이템 삭제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		length--;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defTabSz="876300"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</a:tabLst>
              <a:defRPr/>
            </a:pP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11" y="1124744"/>
            <a:ext cx="2714644" cy="954107"/>
          </a:xfrm>
          <a:prstGeom prst="rect">
            <a:avLst/>
          </a:prstGeom>
          <a:gradFill rotWithShape="1">
            <a:gsLst>
              <a:gs pos="0">
                <a:srgbClr val="84AA33">
                  <a:tint val="35000"/>
                  <a:satMod val="253000"/>
                </a:srgbClr>
              </a:gs>
              <a:gs pos="50000">
                <a:srgbClr val="84AA33">
                  <a:tint val="42000"/>
                  <a:satMod val="255000"/>
                </a:srgbClr>
              </a:gs>
              <a:gs pos="97000">
                <a:srgbClr val="84AA33">
                  <a:tint val="53000"/>
                  <a:satMod val="260000"/>
                </a:srgbClr>
              </a:gs>
              <a:gs pos="100000">
                <a:srgbClr val="84AA33">
                  <a:tint val="56000"/>
                  <a:satMod val="275000"/>
                </a:srgbClr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rgbClr val="84AA33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구현부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중  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함수의 부등호 방향을 바꾸어 오름차순을 내림차순으로 변경하세요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4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0491" y="2276872"/>
            <a:ext cx="2714644" cy="1169551"/>
          </a:xfrm>
          <a:prstGeom prst="rect">
            <a:avLst/>
          </a:prstGeom>
          <a:gradFill rotWithShape="1">
            <a:gsLst>
              <a:gs pos="0">
                <a:srgbClr val="84AA33">
                  <a:tint val="35000"/>
                  <a:satMod val="253000"/>
                </a:srgbClr>
              </a:gs>
              <a:gs pos="50000">
                <a:srgbClr val="84AA33">
                  <a:tint val="42000"/>
                  <a:satMod val="255000"/>
                </a:srgbClr>
              </a:gs>
              <a:gs pos="97000">
                <a:srgbClr val="84AA33">
                  <a:tint val="53000"/>
                  <a:satMod val="260000"/>
                </a:srgbClr>
              </a:gs>
              <a:gs pos="100000">
                <a:srgbClr val="84AA33">
                  <a:tint val="56000"/>
                  <a:satMod val="275000"/>
                </a:srgbClr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rgbClr val="84AA33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SortedList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에서는 리스트의 제일 앞에 있는 아이템을 읽어 오기 위한 메소드를 제공하지 않습니다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14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를 사용하여 가져와야 합니다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4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 Exercise 8 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스택은 우선순위 큐로 구현된다</a:t>
            </a:r>
            <a:r>
              <a:rPr lang="en-US" altLang="ko-KR"/>
              <a:t>. </a:t>
            </a:r>
            <a:r>
              <a:rPr lang="ko-KR" altLang="en-US"/>
              <a:t>각 원소가 스택에 쌓일 때 타임 스탬프</a:t>
            </a:r>
            <a:r>
              <a:rPr lang="en-US" altLang="ko-KR"/>
              <a:t>(time stamp)</a:t>
            </a:r>
            <a:r>
              <a:rPr lang="ko-KR" altLang="en-US"/>
              <a:t>가 찍힌다</a:t>
            </a:r>
            <a:r>
              <a:rPr lang="en-US" altLang="ko-KR"/>
              <a:t> (</a:t>
            </a:r>
            <a:r>
              <a:rPr lang="ko-KR" altLang="en-US"/>
              <a:t>타임 스탬프는 </a:t>
            </a: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INT_MAX</a:t>
            </a:r>
            <a:r>
              <a:rPr lang="ko-KR" altLang="en-US"/>
              <a:t>사이의 숫자이다</a:t>
            </a:r>
            <a:r>
              <a:rPr lang="en-US" altLang="ko-KR"/>
              <a:t>. </a:t>
            </a:r>
            <a:r>
              <a:rPr lang="ko-KR" altLang="en-US"/>
              <a:t>한 원소가 스택에 쌓일 때마다 하나씩 증가된 값이 할당된다</a:t>
            </a:r>
            <a:r>
              <a:rPr lang="en-US" altLang="ko-KR"/>
              <a:t>.)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A. </a:t>
            </a:r>
            <a:r>
              <a:rPr lang="ko-KR" altLang="en-US"/>
              <a:t>최우선순위 원소는 무엇인가</a:t>
            </a:r>
            <a:r>
              <a:rPr lang="en-US" altLang="ko-KR"/>
              <a:t>?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B. 4</a:t>
            </a:r>
            <a:r>
              <a:rPr lang="ko-KR" altLang="en-US"/>
              <a:t>장에 있는 명세서를 이용하여 </a:t>
            </a:r>
            <a:r>
              <a:rPr lang="en-US" altLang="ko-KR"/>
              <a:t>Push </a:t>
            </a:r>
            <a:r>
              <a:rPr lang="ko-KR" altLang="en-US"/>
              <a:t>와 </a:t>
            </a:r>
            <a:r>
              <a:rPr lang="en-US" altLang="ko-KR"/>
              <a:t>Pop </a:t>
            </a:r>
            <a:r>
              <a:rPr lang="ko-KR" altLang="en-US"/>
              <a:t>알고리즘을 작성하여라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C. 4</a:t>
            </a:r>
            <a:r>
              <a:rPr lang="ko-KR" altLang="en-US"/>
              <a:t>장에서 구현된 </a:t>
            </a:r>
            <a:r>
              <a:rPr lang="en-US" altLang="ko-KR"/>
              <a:t>Push,Pop </a:t>
            </a:r>
            <a:r>
              <a:rPr lang="ko-KR" altLang="en-US"/>
              <a:t>연산과 위의 두 연산을 </a:t>
            </a:r>
            <a:r>
              <a:rPr lang="en-US" altLang="ko-KR"/>
              <a:t>Big-O </a:t>
            </a:r>
            <a:r>
              <a:rPr lang="ko-KR" altLang="en-US"/>
              <a:t>개념으로 비교하여라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4580" name="그룹 28"/>
          <p:cNvGrpSpPr>
            <a:grpSpLocks/>
          </p:cNvGrpSpPr>
          <p:nvPr/>
        </p:nvGrpSpPr>
        <p:grpSpPr bwMode="auto">
          <a:xfrm>
            <a:off x="827088" y="3535363"/>
            <a:ext cx="7572375" cy="2357437"/>
            <a:chOff x="1142976" y="2786058"/>
            <a:chExt cx="7572428" cy="2357454"/>
          </a:xfrm>
        </p:grpSpPr>
        <p:sp>
          <p:nvSpPr>
            <p:cNvPr id="23" name="직사각형 22"/>
            <p:cNvSpPr/>
            <p:nvPr/>
          </p:nvSpPr>
          <p:spPr>
            <a:xfrm>
              <a:off x="1142976" y="2786058"/>
              <a:ext cx="7572428" cy="2357454"/>
            </a:xfrm>
            <a:prstGeom prst="rect">
              <a:avLst/>
            </a:prstGeom>
            <a:gradFill rotWithShape="1">
              <a:gsLst>
                <a:gs pos="0">
                  <a:srgbClr val="475A8D">
                    <a:tint val="35000"/>
                    <a:satMod val="253000"/>
                  </a:srgbClr>
                </a:gs>
                <a:gs pos="50000">
                  <a:srgbClr val="475A8D">
                    <a:tint val="42000"/>
                    <a:satMod val="255000"/>
                  </a:srgbClr>
                </a:gs>
                <a:gs pos="97000">
                  <a:srgbClr val="475A8D">
                    <a:tint val="53000"/>
                    <a:satMod val="260000"/>
                  </a:srgbClr>
                </a:gs>
                <a:gs pos="100000">
                  <a:srgbClr val="475A8D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475A8D"/>
              </a:solidFill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Gill Sans MT"/>
                <a:ea typeface="HY엽서L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9560" y="3699427"/>
              <a:ext cx="785818" cy="357190"/>
            </a:xfrm>
            <a:prstGeom prst="rect">
              <a:avLst/>
            </a:prstGeom>
            <a:gradFill rotWithShape="1">
              <a:gsLst>
                <a:gs pos="0">
                  <a:srgbClr val="84AA33">
                    <a:tint val="92000"/>
                    <a:satMod val="170000"/>
                  </a:srgbClr>
                </a:gs>
                <a:gs pos="15000">
                  <a:srgbClr val="84AA33">
                    <a:tint val="92000"/>
                    <a:shade val="99000"/>
                    <a:satMod val="170000"/>
                  </a:srgbClr>
                </a:gs>
                <a:gs pos="62000">
                  <a:srgbClr val="84AA33">
                    <a:tint val="96000"/>
                    <a:shade val="80000"/>
                    <a:satMod val="170000"/>
                  </a:srgbClr>
                </a:gs>
                <a:gs pos="97000">
                  <a:srgbClr val="84AA33">
                    <a:tint val="98000"/>
                    <a:shade val="63000"/>
                    <a:satMod val="170000"/>
                  </a:srgbClr>
                </a:gs>
                <a:gs pos="100000">
                  <a:srgbClr val="84AA33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84AA33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Gill Sans MT"/>
                  <a:ea typeface="HY엽서L"/>
                </a:rPr>
                <a:t>info</a:t>
              </a:r>
              <a:endParaRPr kumimoji="0" lang="ko-KR" altLang="en-US" kern="0" dirty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35378" y="3699427"/>
              <a:ext cx="214314" cy="357190"/>
            </a:xfrm>
            <a:prstGeom prst="rect">
              <a:avLst/>
            </a:prstGeom>
            <a:gradFill rotWithShape="1">
              <a:gsLst>
                <a:gs pos="0">
                  <a:srgbClr val="3891A7">
                    <a:tint val="92000"/>
                    <a:satMod val="170000"/>
                  </a:srgbClr>
                </a:gs>
                <a:gs pos="15000">
                  <a:srgbClr val="3891A7">
                    <a:tint val="92000"/>
                    <a:shade val="99000"/>
                    <a:satMod val="170000"/>
                  </a:srgbClr>
                </a:gs>
                <a:gs pos="62000">
                  <a:srgbClr val="3891A7">
                    <a:tint val="96000"/>
                    <a:shade val="80000"/>
                    <a:satMod val="170000"/>
                  </a:srgbClr>
                </a:gs>
                <a:gs pos="97000">
                  <a:srgbClr val="3891A7">
                    <a:tint val="98000"/>
                    <a:shade val="63000"/>
                    <a:satMod val="170000"/>
                  </a:srgbClr>
                </a:gs>
                <a:gs pos="100000">
                  <a:srgbClr val="3891A7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3891A7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78320" y="3699427"/>
              <a:ext cx="785818" cy="357190"/>
            </a:xfrm>
            <a:prstGeom prst="rect">
              <a:avLst/>
            </a:prstGeom>
            <a:gradFill rotWithShape="1">
              <a:gsLst>
                <a:gs pos="0">
                  <a:srgbClr val="84AA33">
                    <a:tint val="92000"/>
                    <a:satMod val="170000"/>
                  </a:srgbClr>
                </a:gs>
                <a:gs pos="15000">
                  <a:srgbClr val="84AA33">
                    <a:tint val="92000"/>
                    <a:shade val="99000"/>
                    <a:satMod val="170000"/>
                  </a:srgbClr>
                </a:gs>
                <a:gs pos="62000">
                  <a:srgbClr val="84AA33">
                    <a:tint val="96000"/>
                    <a:shade val="80000"/>
                    <a:satMod val="170000"/>
                  </a:srgbClr>
                </a:gs>
                <a:gs pos="97000">
                  <a:srgbClr val="84AA33">
                    <a:tint val="98000"/>
                    <a:shade val="63000"/>
                    <a:satMod val="170000"/>
                  </a:srgbClr>
                </a:gs>
                <a:gs pos="100000">
                  <a:srgbClr val="84AA33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84AA33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Gill Sans MT"/>
                  <a:ea typeface="HY엽서L"/>
                </a:rPr>
                <a:t>info</a:t>
              </a:r>
              <a:endParaRPr kumimoji="0" lang="ko-KR" altLang="en-US" kern="0" dirty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64138" y="3699427"/>
              <a:ext cx="214314" cy="357190"/>
            </a:xfrm>
            <a:prstGeom prst="rect">
              <a:avLst/>
            </a:prstGeom>
            <a:gradFill rotWithShape="1">
              <a:gsLst>
                <a:gs pos="0">
                  <a:srgbClr val="3891A7">
                    <a:tint val="92000"/>
                    <a:satMod val="170000"/>
                  </a:srgbClr>
                </a:gs>
                <a:gs pos="15000">
                  <a:srgbClr val="3891A7">
                    <a:tint val="92000"/>
                    <a:shade val="99000"/>
                    <a:satMod val="170000"/>
                  </a:srgbClr>
                </a:gs>
                <a:gs pos="62000">
                  <a:srgbClr val="3891A7">
                    <a:tint val="96000"/>
                    <a:shade val="80000"/>
                    <a:satMod val="170000"/>
                  </a:srgbClr>
                </a:gs>
                <a:gs pos="97000">
                  <a:srgbClr val="3891A7">
                    <a:tint val="98000"/>
                    <a:shade val="63000"/>
                    <a:satMod val="170000"/>
                  </a:srgbClr>
                </a:gs>
                <a:gs pos="100000">
                  <a:srgbClr val="3891A7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3891A7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507080" y="3699427"/>
              <a:ext cx="785818" cy="357190"/>
            </a:xfrm>
            <a:prstGeom prst="rect">
              <a:avLst/>
            </a:prstGeom>
            <a:gradFill rotWithShape="1">
              <a:gsLst>
                <a:gs pos="0">
                  <a:srgbClr val="84AA33">
                    <a:tint val="92000"/>
                    <a:satMod val="170000"/>
                  </a:srgbClr>
                </a:gs>
                <a:gs pos="15000">
                  <a:srgbClr val="84AA33">
                    <a:tint val="92000"/>
                    <a:shade val="99000"/>
                    <a:satMod val="170000"/>
                  </a:srgbClr>
                </a:gs>
                <a:gs pos="62000">
                  <a:srgbClr val="84AA33">
                    <a:tint val="96000"/>
                    <a:shade val="80000"/>
                    <a:satMod val="170000"/>
                  </a:srgbClr>
                </a:gs>
                <a:gs pos="97000">
                  <a:srgbClr val="84AA33">
                    <a:tint val="98000"/>
                    <a:shade val="63000"/>
                    <a:satMod val="170000"/>
                  </a:srgbClr>
                </a:gs>
                <a:gs pos="100000">
                  <a:srgbClr val="84AA33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84AA33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Gill Sans MT"/>
                  <a:ea typeface="HY엽서L"/>
                </a:rPr>
                <a:t>info</a:t>
              </a:r>
              <a:endParaRPr kumimoji="0" lang="ko-KR" altLang="en-US" kern="0" dirty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92898" y="3699427"/>
              <a:ext cx="214314" cy="357190"/>
            </a:xfrm>
            <a:prstGeom prst="rect">
              <a:avLst/>
            </a:prstGeom>
            <a:gradFill rotWithShape="1">
              <a:gsLst>
                <a:gs pos="0">
                  <a:srgbClr val="3891A7">
                    <a:tint val="92000"/>
                    <a:satMod val="170000"/>
                  </a:srgbClr>
                </a:gs>
                <a:gs pos="15000">
                  <a:srgbClr val="3891A7">
                    <a:tint val="92000"/>
                    <a:shade val="99000"/>
                    <a:satMod val="170000"/>
                  </a:srgbClr>
                </a:gs>
                <a:gs pos="62000">
                  <a:srgbClr val="3891A7">
                    <a:tint val="96000"/>
                    <a:shade val="80000"/>
                    <a:satMod val="170000"/>
                  </a:srgbClr>
                </a:gs>
                <a:gs pos="97000">
                  <a:srgbClr val="3891A7">
                    <a:tint val="98000"/>
                    <a:shade val="63000"/>
                    <a:satMod val="170000"/>
                  </a:srgbClr>
                </a:gs>
                <a:gs pos="100000">
                  <a:srgbClr val="3891A7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3891A7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35840" y="3699427"/>
              <a:ext cx="785818" cy="357190"/>
            </a:xfrm>
            <a:prstGeom prst="rect">
              <a:avLst/>
            </a:prstGeom>
            <a:gradFill rotWithShape="1">
              <a:gsLst>
                <a:gs pos="0">
                  <a:srgbClr val="84AA33">
                    <a:tint val="92000"/>
                    <a:satMod val="170000"/>
                  </a:srgbClr>
                </a:gs>
                <a:gs pos="15000">
                  <a:srgbClr val="84AA33">
                    <a:tint val="92000"/>
                    <a:shade val="99000"/>
                    <a:satMod val="170000"/>
                  </a:srgbClr>
                </a:gs>
                <a:gs pos="62000">
                  <a:srgbClr val="84AA33">
                    <a:tint val="96000"/>
                    <a:shade val="80000"/>
                    <a:satMod val="170000"/>
                  </a:srgbClr>
                </a:gs>
                <a:gs pos="97000">
                  <a:srgbClr val="84AA33">
                    <a:tint val="98000"/>
                    <a:shade val="63000"/>
                    <a:satMod val="170000"/>
                  </a:srgbClr>
                </a:gs>
                <a:gs pos="100000">
                  <a:srgbClr val="84AA33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84AA33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ysClr val="window" lastClr="FFFFFF"/>
                  </a:solidFill>
                  <a:latin typeface="Gill Sans MT"/>
                  <a:ea typeface="HY엽서L"/>
                </a:rPr>
                <a:t>info</a:t>
              </a:r>
              <a:endParaRPr kumimoji="0" lang="ko-KR" altLang="en-US" kern="0" dirty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721658" y="3699427"/>
              <a:ext cx="214314" cy="357190"/>
            </a:xfrm>
            <a:prstGeom prst="rect">
              <a:avLst/>
            </a:prstGeom>
            <a:gradFill rotWithShape="1">
              <a:gsLst>
                <a:gs pos="0">
                  <a:srgbClr val="3891A7">
                    <a:tint val="92000"/>
                    <a:satMod val="170000"/>
                  </a:srgbClr>
                </a:gs>
                <a:gs pos="15000">
                  <a:srgbClr val="3891A7">
                    <a:tint val="92000"/>
                    <a:shade val="99000"/>
                    <a:satMod val="170000"/>
                  </a:srgbClr>
                </a:gs>
                <a:gs pos="62000">
                  <a:srgbClr val="3891A7">
                    <a:tint val="96000"/>
                    <a:shade val="80000"/>
                    <a:satMod val="170000"/>
                  </a:srgbClr>
                </a:gs>
                <a:gs pos="97000">
                  <a:srgbClr val="3891A7">
                    <a:tint val="98000"/>
                    <a:shade val="63000"/>
                    <a:satMod val="170000"/>
                  </a:srgbClr>
                </a:gs>
                <a:gs pos="100000">
                  <a:srgbClr val="3891A7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5400000"/>
              </a:lightRig>
            </a:scene3d>
            <a:sp3d contourW="12700">
              <a:bevelT w="25400" h="50800" prst="angle"/>
              <a:contourClr>
                <a:srgbClr val="3891A7"/>
              </a:contourClr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Gill Sans MT"/>
                <a:ea typeface="HY엽서L"/>
              </a:endParaRPr>
            </a:p>
          </p:txBody>
        </p:sp>
        <p:sp>
          <p:nvSpPr>
            <p:cNvPr id="32" name="TextBox 13"/>
            <p:cNvSpPr txBox="1">
              <a:spLocks noChangeArrowheads="1"/>
            </p:cNvSpPr>
            <p:nvPr/>
          </p:nvSpPr>
          <p:spPr bwMode="auto">
            <a:xfrm>
              <a:off x="4071933" y="3000372"/>
              <a:ext cx="2357455" cy="369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kern="0">
                  <a:solidFill>
                    <a:sysClr val="windowText" lastClr="000000"/>
                  </a:solidFill>
                </a:rPr>
                <a:t>기존의 스택 </a:t>
              </a:r>
              <a:r>
                <a:rPr lang="en-US" altLang="ko-KR" kern="0">
                  <a:solidFill>
                    <a:sysClr val="windowText" lastClr="000000"/>
                  </a:solidFill>
                </a:rPr>
                <a:t>:: LIFO</a:t>
              </a: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593" name="직선 화살표 연결선 32"/>
            <p:cNvCxnSpPr>
              <a:cxnSpLocks noChangeShapeType="1"/>
              <a:stCxn id="25" idx="3"/>
              <a:endCxn id="26" idx="1"/>
            </p:cNvCxnSpPr>
            <p:nvPr/>
          </p:nvCxnSpPr>
          <p:spPr bwMode="auto">
            <a:xfrm>
              <a:off x="3649657" y="3878266"/>
              <a:ext cx="428628" cy="1587"/>
            </a:xfrm>
            <a:prstGeom prst="straightConnector1">
              <a:avLst/>
            </a:prstGeom>
            <a:noFill/>
            <a:ln w="9525" algn="ctr">
              <a:solidFill>
                <a:srgbClr val="3891A7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직선 화살표 연결선 33"/>
            <p:cNvCxnSpPr>
              <a:cxnSpLocks noChangeShapeType="1"/>
              <a:stCxn id="27" idx="3"/>
              <a:endCxn id="28" idx="1"/>
            </p:cNvCxnSpPr>
            <p:nvPr/>
          </p:nvCxnSpPr>
          <p:spPr bwMode="auto">
            <a:xfrm>
              <a:off x="5078417" y="3878266"/>
              <a:ext cx="428628" cy="1587"/>
            </a:xfrm>
            <a:prstGeom prst="straightConnector1">
              <a:avLst/>
            </a:prstGeom>
            <a:noFill/>
            <a:ln w="9525" algn="ctr">
              <a:solidFill>
                <a:srgbClr val="3891A7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직선 화살표 연결선 34"/>
            <p:cNvCxnSpPr>
              <a:cxnSpLocks noChangeShapeType="1"/>
              <a:stCxn id="29" idx="3"/>
              <a:endCxn id="30" idx="1"/>
            </p:cNvCxnSpPr>
            <p:nvPr/>
          </p:nvCxnSpPr>
          <p:spPr bwMode="auto">
            <a:xfrm>
              <a:off x="6507177" y="3878266"/>
              <a:ext cx="428628" cy="1587"/>
            </a:xfrm>
            <a:prstGeom prst="straightConnector1">
              <a:avLst/>
            </a:prstGeom>
            <a:noFill/>
            <a:ln w="9525" algn="ctr">
              <a:solidFill>
                <a:srgbClr val="3891A7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오른쪽 화살표 35"/>
            <p:cNvSpPr/>
            <p:nvPr/>
          </p:nvSpPr>
          <p:spPr>
            <a:xfrm rot="19912403">
              <a:off x="1886748" y="4147322"/>
              <a:ext cx="642942" cy="285752"/>
            </a:xfrm>
            <a:prstGeom prst="rightArrow">
              <a:avLst/>
            </a:prstGeom>
            <a:gradFill rotWithShape="1">
              <a:gsLst>
                <a:gs pos="0">
                  <a:srgbClr val="FEB80A">
                    <a:tint val="35000"/>
                    <a:satMod val="253000"/>
                  </a:srgbClr>
                </a:gs>
                <a:gs pos="50000">
                  <a:srgbClr val="FEB80A">
                    <a:tint val="42000"/>
                    <a:satMod val="255000"/>
                  </a:srgbClr>
                </a:gs>
                <a:gs pos="97000">
                  <a:srgbClr val="FEB80A">
                    <a:tint val="53000"/>
                    <a:satMod val="260000"/>
                  </a:srgbClr>
                </a:gs>
                <a:gs pos="100000">
                  <a:srgbClr val="FEB80A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FEB80A"/>
              </a:solidFill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Gill Sans MT"/>
                <a:ea typeface="HY엽서L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rot="12454741">
              <a:off x="1886976" y="3359426"/>
              <a:ext cx="642942" cy="285752"/>
            </a:xfrm>
            <a:prstGeom prst="rightArrow">
              <a:avLst/>
            </a:prstGeom>
            <a:gradFill rotWithShape="1">
              <a:gsLst>
                <a:gs pos="0">
                  <a:srgbClr val="964305">
                    <a:tint val="35000"/>
                    <a:satMod val="253000"/>
                  </a:srgbClr>
                </a:gs>
                <a:gs pos="50000">
                  <a:srgbClr val="964305">
                    <a:tint val="42000"/>
                    <a:satMod val="255000"/>
                  </a:srgbClr>
                </a:gs>
                <a:gs pos="97000">
                  <a:srgbClr val="964305">
                    <a:tint val="53000"/>
                    <a:satMod val="260000"/>
                  </a:srgbClr>
                </a:gs>
                <a:gs pos="100000">
                  <a:srgbClr val="964305">
                    <a:tint val="56000"/>
                    <a:satMod val="275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964305"/>
              </a:solidFill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Gill Sans MT"/>
                <a:ea typeface="HY엽서L"/>
              </a:endParaRPr>
            </a:p>
          </p:txBody>
        </p:sp>
        <p:sp>
          <p:nvSpPr>
            <p:cNvPr id="38" name="TextBox 24"/>
            <p:cNvSpPr txBox="1">
              <a:spLocks noChangeArrowheads="1"/>
            </p:cNvSpPr>
            <p:nvPr/>
          </p:nvSpPr>
          <p:spPr bwMode="auto">
            <a:xfrm>
              <a:off x="1500165" y="4656146"/>
              <a:ext cx="890594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>
                  <a:solidFill>
                    <a:sysClr val="windowText" lastClr="000000"/>
                  </a:solidFill>
                </a:rPr>
                <a:t>Push()</a:t>
              </a: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Box 25"/>
            <p:cNvSpPr txBox="1">
              <a:spLocks noChangeArrowheads="1"/>
            </p:cNvSpPr>
            <p:nvPr/>
          </p:nvSpPr>
          <p:spPr bwMode="auto">
            <a:xfrm>
              <a:off x="1142976" y="2857496"/>
              <a:ext cx="1914538" cy="369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>
                  <a:solidFill>
                    <a:sysClr val="windowText" lastClr="000000"/>
                  </a:solidFill>
                </a:rPr>
                <a:t>Pop() (or Top())</a:t>
              </a: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slides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Time-Stamp</a:t>
            </a:r>
            <a:r>
              <a:rPr lang="ko-KR" altLang="en-US"/>
              <a:t>를 기준으로 우선순위를 결정함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Time-Stamp</a:t>
            </a:r>
            <a:r>
              <a:rPr lang="ko-KR" altLang="en-US"/>
              <a:t>가 높을수록 높은 우선순위를 가짐</a:t>
            </a:r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우선순위 큐를 통한 스택 </a:t>
            </a:r>
            <a:r>
              <a:rPr lang="en-US" altLang="ko-KR"/>
              <a:t>:: </a:t>
            </a:r>
            <a:r>
              <a:rPr lang="ko-KR" altLang="en-US"/>
              <a:t>우선순위 순으로 빠져나간다</a:t>
            </a:r>
            <a:r>
              <a:rPr lang="en-US" altLang="ko-KR"/>
              <a:t>.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이와 같은 구조에서 </a:t>
            </a:r>
            <a:r>
              <a:rPr lang="en-US" altLang="ko-KR"/>
              <a:t>Push</a:t>
            </a:r>
            <a:r>
              <a:rPr lang="ko-KR" altLang="en-US"/>
              <a:t>와 </a:t>
            </a:r>
            <a:r>
              <a:rPr lang="en-US" altLang="ko-KR"/>
              <a:t>Pop</a:t>
            </a:r>
            <a:r>
              <a:rPr lang="ko-KR" altLang="en-US"/>
              <a:t> 함수에서 변경해야 할 부분에 대해서 생각해 보세요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36838"/>
            <a:ext cx="771842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5-help slides</a:t>
            </a:r>
            <a:endParaRPr lang="ko-KR" altLang="en-US" dirty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테스트 드라이버 </a:t>
            </a:r>
            <a:r>
              <a:rPr lang="en-US" altLang="ko-KR"/>
              <a:t>(</a:t>
            </a:r>
            <a:r>
              <a:rPr lang="ko-KR" altLang="en-US"/>
              <a:t>예제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96975"/>
            <a:ext cx="38877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6. Exercise 23</a:t>
            </a:r>
            <a:endParaRPr lang="ko-KR" altLang="en-US" dirty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이 장에서 명시한 </a:t>
            </a:r>
            <a:r>
              <a:rPr lang="en-US" altLang="ko-KR"/>
              <a:t>GraphType</a:t>
            </a:r>
            <a:r>
              <a:rPr lang="ko-KR" altLang="en-US"/>
              <a:t>클래스에 </a:t>
            </a:r>
            <a:r>
              <a:rPr lang="en-US" altLang="ko-KR"/>
              <a:t>DeleteEdge</a:t>
            </a:r>
            <a:r>
              <a:rPr lang="ko-KR" altLang="en-US"/>
              <a:t>라는 연산을 추가하려고 한다</a:t>
            </a:r>
            <a:r>
              <a:rPr lang="en-US" altLang="ko-KR"/>
              <a:t>. </a:t>
            </a:r>
            <a:r>
              <a:rPr lang="ko-KR" altLang="en-US"/>
              <a:t>이 연산은 주어진 간선</a:t>
            </a:r>
            <a:r>
              <a:rPr lang="en-US" altLang="ko-KR"/>
              <a:t>(Edge)</a:t>
            </a:r>
            <a:r>
              <a:rPr lang="ko-KR" altLang="en-US"/>
              <a:t>을 제거한다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A. </a:t>
            </a:r>
            <a:r>
              <a:rPr lang="ko-KR" altLang="en-US"/>
              <a:t>이 함수의 선언 부분을 작성하고</a:t>
            </a:r>
            <a:r>
              <a:rPr lang="en-US" altLang="ko-KR"/>
              <a:t>, </a:t>
            </a:r>
            <a:r>
              <a:rPr lang="ko-KR" altLang="en-US"/>
              <a:t>적절한 주석을 넣으시오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B. </a:t>
            </a:r>
            <a:r>
              <a:rPr lang="ko-KR" altLang="en-US"/>
              <a:t>이 장에서 개발한 인접 행렬 구현과 </a:t>
            </a:r>
            <a:r>
              <a:rPr lang="en-US" altLang="ko-KR"/>
              <a:t>(a)</a:t>
            </a:r>
            <a:r>
              <a:rPr lang="ko-KR" altLang="en-US"/>
              <a:t>의 선언을 사용하여 함수를 구현하여라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6-help slides</a:t>
            </a:r>
            <a:endParaRPr lang="ko-KR" altLang="en-US" dirty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Graph </a:t>
            </a:r>
            <a:r>
              <a:rPr lang="ko-KR" altLang="en-US"/>
              <a:t>클래스에 멤버함수로 </a:t>
            </a:r>
            <a:r>
              <a:rPr lang="en-US" altLang="ko-KR"/>
              <a:t>DeleteEdge()</a:t>
            </a:r>
            <a:r>
              <a:rPr lang="ko-KR" altLang="en-US"/>
              <a:t>를 추가하고 구현하시오</a:t>
            </a:r>
            <a:r>
              <a:rPr lang="en-US" altLang="ko-KR"/>
              <a:t>.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작성의 예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41438"/>
            <a:ext cx="2249487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7437437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6-help slides</a:t>
            </a:r>
            <a:endParaRPr lang="ko-KR" altLang="en-US" dirty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테스트 드라이버 </a:t>
            </a:r>
            <a:r>
              <a:rPr lang="en-US" altLang="ko-KR"/>
              <a:t>(</a:t>
            </a:r>
            <a:r>
              <a:rPr lang="ko-KR" altLang="en-US"/>
              <a:t>예제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DeleteEdge</a:t>
            </a:r>
            <a:r>
              <a:rPr lang="ko-KR" altLang="en-US"/>
              <a:t>함수를 통하여 간선을 제거하고 </a:t>
            </a:r>
            <a:r>
              <a:rPr lang="en-US" altLang="ko-KR"/>
              <a:t>GetToVertices</a:t>
            </a:r>
            <a:r>
              <a:rPr lang="ko-KR" altLang="en-US"/>
              <a:t>함수를 이용하여 간선이 제거 된것을 확인함</a:t>
            </a:r>
            <a:endParaRPr lang="en-US" altLang="ko-KR"/>
          </a:p>
          <a:p>
            <a:pPr lvl="2" eaLnBrk="1" hangingPunct="1"/>
            <a:r>
              <a:rPr lang="en-US" altLang="ko-KR"/>
              <a:t>GetToVertices </a:t>
            </a:r>
            <a:r>
              <a:rPr lang="ko-KR" altLang="en-US"/>
              <a:t>함수는 파라메터로 받는 버택스와 간선으로 연결된 모든 버택스를 큐에 담아오는 함수이다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492375"/>
            <a:ext cx="4752975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41588"/>
            <a:ext cx="336550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7. Exercise 25</a:t>
            </a:r>
            <a:endParaRPr lang="ko-KR" altLang="en-US" dirty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재귀적 용법</a:t>
            </a:r>
            <a:r>
              <a:rPr lang="en-US" altLang="ko-KR"/>
              <a:t>(recursion)</a:t>
            </a:r>
            <a:r>
              <a:rPr lang="ko-KR" altLang="en-US"/>
              <a:t>을 사용하면 스택을 사용하지 않고도 </a:t>
            </a:r>
            <a:r>
              <a:rPr lang="en-US" altLang="ko-KR"/>
              <a:t>DepthFirstSearch </a:t>
            </a:r>
            <a:r>
              <a:rPr lang="ko-KR" altLang="en-US"/>
              <a:t>연산을 구현할 수 있다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A. base case </a:t>
            </a:r>
            <a:r>
              <a:rPr lang="ko-KR" altLang="en-US"/>
              <a:t>와 </a:t>
            </a:r>
            <a:r>
              <a:rPr lang="en-US" altLang="ko-KR"/>
              <a:t>general case</a:t>
            </a:r>
            <a:r>
              <a:rPr lang="ko-KR" altLang="en-US"/>
              <a:t>를 설명하여라</a:t>
            </a:r>
            <a:r>
              <a:rPr lang="en-US" altLang="ko-KR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B. </a:t>
            </a:r>
            <a:r>
              <a:rPr lang="ko-KR" altLang="en-US"/>
              <a:t>깊이 우선 탐색의 재귀적 버전 알고리즘을 작성하여라</a:t>
            </a:r>
            <a:r>
              <a:rPr lang="en-US" altLang="ko-KR"/>
              <a:t>.</a:t>
            </a:r>
          </a:p>
          <a:p>
            <a:pPr lvl="2" eaLnBrk="1" hangingPunct="1"/>
            <a:r>
              <a:rPr lang="ko-KR" altLang="en-US"/>
              <a:t>샘플 코드중 </a:t>
            </a:r>
            <a:r>
              <a:rPr lang="en-US" altLang="ko-KR"/>
              <a:t>DFSearch.cpp</a:t>
            </a:r>
            <a:r>
              <a:rPr lang="ko-KR" altLang="en-US"/>
              <a:t>에 비재귀 버전으로 구현된 내용을 참고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3429000"/>
            <a:ext cx="6651625" cy="193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7-help slides (1/2)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구현의 예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196975"/>
            <a:ext cx="7100887" cy="556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Lab 11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dirty="0"/>
              <a:t>1. Exercise 3</a:t>
            </a:r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en-US" altLang="ko-KR" dirty="0"/>
              <a:t>2. Exercise 4</a:t>
            </a:r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en-US" altLang="ko-KR" dirty="0"/>
              <a:t>3. Exercise 5</a:t>
            </a:r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en-US" altLang="ko-KR" dirty="0"/>
              <a:t>4. Exercise 8</a:t>
            </a:r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en-US" altLang="ko-KR" dirty="0"/>
              <a:t>5. Exercise 23</a:t>
            </a:r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en-US" altLang="ko-KR" dirty="0"/>
              <a:t>6. Exercise 25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7-help slides(2/2)</a:t>
            </a:r>
            <a:endParaRPr lang="ko-KR" altLang="en-US" dirty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테스트 드라이버 </a:t>
            </a:r>
            <a:r>
              <a:rPr lang="en-US" altLang="ko-KR"/>
              <a:t>(</a:t>
            </a:r>
            <a:r>
              <a:rPr lang="ko-KR" altLang="en-US"/>
              <a:t>예제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196975"/>
            <a:ext cx="3859212" cy="285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25550"/>
            <a:ext cx="3324225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샘플 코드 중에서 </a:t>
            </a:r>
            <a:r>
              <a:rPr lang="en-US" altLang="ko-KR" dirty="0"/>
              <a:t>Chapter9</a:t>
            </a:r>
            <a:r>
              <a:rPr lang="ko-KR" altLang="en-US" dirty="0"/>
              <a:t>에 있는 소스를 사용함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…\</a:t>
            </a:r>
            <a:r>
              <a:rPr lang="en-US" altLang="ko-KR" dirty="0" err="1"/>
              <a:t>labplus_CRLF</a:t>
            </a:r>
            <a:r>
              <a:rPr lang="en-US" altLang="ko-KR" dirty="0"/>
              <a:t>\</a:t>
            </a:r>
            <a:r>
              <a:rPr lang="en-US" altLang="ko-KR" dirty="0" err="1"/>
              <a:t>labplus</a:t>
            </a:r>
            <a:r>
              <a:rPr lang="en-US" altLang="ko-KR" dirty="0"/>
              <a:t>\Lab, C++ 3rd\Chapter9\</a:t>
            </a:r>
          </a:p>
          <a:p>
            <a:pPr lvl="1" eaLnBrk="1" hangingPunct="1">
              <a:defRPr/>
            </a:pPr>
            <a:r>
              <a:rPr lang="en-US" altLang="ko-KR" dirty="0"/>
              <a:t>PQ</a:t>
            </a:r>
            <a:r>
              <a:rPr lang="ko-KR" altLang="en-US" dirty="0"/>
              <a:t>는 </a:t>
            </a:r>
            <a:r>
              <a:rPr lang="en-US" altLang="ko-KR" dirty="0"/>
              <a:t>1,2,3,4 </a:t>
            </a:r>
            <a:r>
              <a:rPr lang="ko-KR" altLang="en-US" dirty="0"/>
              <a:t>번에 사용함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Graph</a:t>
            </a:r>
            <a:r>
              <a:rPr lang="ko-KR" altLang="en-US" dirty="0"/>
              <a:t>는 </a:t>
            </a:r>
            <a:r>
              <a:rPr lang="en-US" altLang="ko-KR" dirty="0"/>
              <a:t>5,6,7,8 </a:t>
            </a:r>
            <a:r>
              <a:rPr lang="ko-KR" altLang="en-US" dirty="0"/>
              <a:t>번에 사용함</a:t>
            </a:r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샘플코드 수정 내역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GraphType.cpp </a:t>
            </a:r>
            <a:r>
              <a:rPr lang="ko-KR" altLang="en-US" dirty="0"/>
              <a:t>파일에 문제 발생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GraphType.h</a:t>
            </a:r>
            <a:r>
              <a:rPr lang="ko-KR" altLang="en-US" dirty="0"/>
              <a:t>에 선언된 클래스가 템플릿을 사용하는데도 </a:t>
            </a:r>
            <a:r>
              <a:rPr lang="ko-KR" altLang="en-US" dirty="0" err="1"/>
              <a:t>선언부와</a:t>
            </a:r>
            <a:r>
              <a:rPr lang="ko-KR" altLang="en-US" dirty="0"/>
              <a:t> 구현부가 분리되어 있음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사용 코드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PQ : </a:t>
            </a:r>
            <a:r>
              <a:rPr lang="en-US" altLang="ko-KR" dirty="0" err="1"/>
              <a:t>PQType.h</a:t>
            </a:r>
            <a:r>
              <a:rPr lang="en-US" altLang="ko-KR" dirty="0"/>
              <a:t>, </a:t>
            </a:r>
            <a:r>
              <a:rPr lang="en-US" altLang="ko-KR" dirty="0" err="1"/>
              <a:t>Heap.h</a:t>
            </a:r>
            <a:r>
              <a:rPr lang="ko-KR" altLang="en-US" dirty="0"/>
              <a:t>를 사용 </a:t>
            </a:r>
            <a:r>
              <a:rPr lang="en-US" altLang="ko-KR" dirty="0"/>
              <a:t>(1,2,3,4), </a:t>
            </a:r>
            <a:r>
              <a:rPr lang="en-US" altLang="ko-KR" dirty="0" err="1"/>
              <a:t>SortedList</a:t>
            </a:r>
            <a:r>
              <a:rPr lang="en-US" altLang="ko-KR" dirty="0"/>
              <a:t>(3), </a:t>
            </a:r>
            <a:r>
              <a:rPr lang="en-US" altLang="ko-KR" dirty="0" err="1"/>
              <a:t>StackType</a:t>
            </a:r>
            <a:r>
              <a:rPr lang="en-US" altLang="ko-KR" dirty="0"/>
              <a:t>(4)</a:t>
            </a:r>
          </a:p>
          <a:p>
            <a:pPr lvl="1" eaLnBrk="1" hangingPunct="1">
              <a:defRPr/>
            </a:pPr>
            <a:r>
              <a:rPr lang="en-US" altLang="ko-KR" dirty="0"/>
              <a:t>Graph : </a:t>
            </a:r>
            <a:r>
              <a:rPr lang="en-US" altLang="ko-KR" dirty="0" err="1"/>
              <a:t>GraphType.h</a:t>
            </a:r>
            <a:r>
              <a:rPr lang="en-US" altLang="ko-KR" dirty="0"/>
              <a:t>, </a:t>
            </a:r>
            <a:r>
              <a:rPr lang="en-US" altLang="ko-KR" dirty="0" err="1"/>
              <a:t>QueType.h</a:t>
            </a:r>
            <a:r>
              <a:rPr lang="ko-KR" altLang="en-US" dirty="0"/>
              <a:t>를 사용</a:t>
            </a:r>
            <a:r>
              <a:rPr lang="en-US" altLang="ko-KR" dirty="0"/>
              <a:t> (5,6,7), </a:t>
            </a:r>
            <a:r>
              <a:rPr lang="en-US" altLang="ko-KR" dirty="0" err="1"/>
              <a:t>DFSearch</a:t>
            </a:r>
            <a:r>
              <a:rPr lang="en-US" altLang="ko-KR" dirty="0"/>
              <a:t>(7)</a:t>
            </a:r>
          </a:p>
          <a:p>
            <a:pPr eaLnBrk="1" hangingPunct="1">
              <a:defRPr/>
            </a:pPr>
            <a:endParaRPr lang="en-US" altLang="ko-KR" b="0" dirty="0"/>
          </a:p>
          <a:p>
            <a:pPr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Exercise 3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dirty="0"/>
              <a:t>문 제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A. </a:t>
            </a:r>
            <a:r>
              <a:rPr lang="en-US" altLang="ko-KR" dirty="0" err="1"/>
              <a:t>ReheapDown</a:t>
            </a:r>
            <a:r>
              <a:rPr lang="ko-KR" altLang="en-US" dirty="0"/>
              <a:t>을 </a:t>
            </a:r>
            <a:r>
              <a:rPr lang="en-US" altLang="ko-KR" dirty="0" err="1"/>
              <a:t>nonrecursive</a:t>
            </a:r>
            <a:r>
              <a:rPr lang="en-US" altLang="ko-KR" dirty="0"/>
              <a:t> </a:t>
            </a:r>
            <a:r>
              <a:rPr lang="ko-KR" altLang="en-US" dirty="0"/>
              <a:t>방식으로 작성하여라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B. </a:t>
            </a:r>
            <a:r>
              <a:rPr lang="en-US" altLang="ko-KR" dirty="0" err="1"/>
              <a:t>ReheapUp</a:t>
            </a:r>
            <a:r>
              <a:rPr lang="ko-KR" altLang="en-US" dirty="0"/>
              <a:t>을 </a:t>
            </a:r>
            <a:r>
              <a:rPr lang="en-US" altLang="ko-KR" dirty="0" err="1"/>
              <a:t>nonrecursive</a:t>
            </a:r>
            <a:r>
              <a:rPr lang="en-US" altLang="ko-KR" dirty="0"/>
              <a:t> </a:t>
            </a:r>
            <a:r>
              <a:rPr lang="ko-KR" altLang="en-US" dirty="0"/>
              <a:t>방식으로 작성하여라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C. </a:t>
            </a:r>
            <a:r>
              <a:rPr lang="ko-KR" altLang="en-US" dirty="0"/>
              <a:t>위 두 프로그램을 </a:t>
            </a:r>
            <a:r>
              <a:rPr lang="en-US" altLang="ko-KR" dirty="0"/>
              <a:t>Big-O </a:t>
            </a:r>
            <a:r>
              <a:rPr lang="ko-KR" altLang="en-US" dirty="0"/>
              <a:t>개념으로 설명하여라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slides (1/2)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088" y="1268413"/>
            <a:ext cx="7158037" cy="3970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template&lt;class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HeapType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ReheapUp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root,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bottom)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// bottom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은 새로 삽입된 노드로 제일 아래 레벨의 제일 오른쪽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가리킴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parent;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reheaped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false; // bottom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제 위치를 찾아가서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되면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while(bottom &gt; root &amp;&amp; !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reheaped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parent = ______________________; // bottom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값으로부터 부모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위치 계산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if(elements[parent] &lt; elements[bottom])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Swap(elements[parent] , elements[bottom]);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// bottom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을 부모 노드와 값 교환 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__________________;  // bottom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이제 부모 노드의 위치를 가리킴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} 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reheaped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true;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slides (2/2)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13" y="620713"/>
            <a:ext cx="7643812" cy="56943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template&lt;class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HeapType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&gt;::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ReheapDown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root,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bottom)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// root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제외하고 나머지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노드들은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heap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의 조건을 만족하고 있음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maxChild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leftChild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rightChild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reheaped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false; // root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가 제 위치를 찾아가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되면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ue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leftChild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______________; // root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값으로부터 왼쪽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자식노드의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위치 계산 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while(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leftChild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&lt;= bottom &amp;&amp; !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reheaped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if(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leftChild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== bottom) //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왼쪽 자식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하나만 있는 경우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maxChild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_____________;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else{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rightChild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______________;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maxChild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(elements[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leftChild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] &lt;= elements[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rightChild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]) ? 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if(elements[root] &lt; elements[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maxChild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])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Swap(elements[root], elements[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maxChild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]);	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root = _____________; //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maxChild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root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의 새로운 위치가 됨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leftChild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en-US" altLang="ko-KR" sz="1400" u="sng" dirty="0">
                <a:latin typeface="맑은 고딕" pitchFamily="50" charset="-127"/>
                <a:ea typeface="맑은 고딕" pitchFamily="50" charset="-127"/>
              </a:rPr>
              <a:t>              ;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} 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reheaped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true;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22313" algn="l"/>
                <a:tab pos="1077913" algn="l"/>
                <a:tab pos="1433513" algn="l"/>
                <a:tab pos="1790700" algn="l"/>
              </a:tabLs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 Exercise 4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6696075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2-help slide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>
                <a:solidFill>
                  <a:srgbClr val="FF0000"/>
                </a:solidFill>
              </a:rPr>
              <a:t>결과를 예측</a:t>
            </a:r>
            <a:r>
              <a:rPr lang="ko-KR" altLang="en-US"/>
              <a:t>해보고</a:t>
            </a:r>
            <a:r>
              <a:rPr lang="en-US" altLang="ko-KR"/>
              <a:t> (</a:t>
            </a:r>
            <a:r>
              <a:rPr lang="ko-KR" altLang="en-US"/>
              <a:t>힙의 상태</a:t>
            </a:r>
            <a:r>
              <a:rPr lang="en-US" altLang="ko-KR"/>
              <a:t>) </a:t>
            </a:r>
            <a:r>
              <a:rPr lang="ko-KR" altLang="en-US"/>
              <a:t>테스트 드라이버를 통하여 예측한 결과와 실제 결과를 비교해 봅시다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462712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 5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우선순위 큐는 연결 리스트로 구현할 수 있다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저장되는 순서는 내림차순</a:t>
            </a:r>
            <a:r>
              <a:rPr lang="en-US" altLang="ko-KR"/>
              <a:t>(</a:t>
            </a:r>
            <a:r>
              <a:rPr lang="ko-KR" altLang="en-US"/>
              <a:t>가장 큰 원소로부터 작은 원소</a:t>
            </a:r>
            <a:r>
              <a:rPr lang="en-US" altLang="ko-KR"/>
              <a:t>)</a:t>
            </a:r>
            <a:r>
              <a:rPr lang="ko-KR" altLang="en-US"/>
              <a:t>으로 저장된다</a:t>
            </a:r>
            <a:r>
              <a:rPr lang="en-US" altLang="ko-KR"/>
              <a:t>.</a:t>
            </a:r>
          </a:p>
          <a:p>
            <a:pPr lvl="2" eaLnBrk="1" hangingPunct="1"/>
            <a:r>
              <a:rPr lang="en-US" altLang="ko-KR"/>
              <a:t>A. PQType</a:t>
            </a:r>
            <a:r>
              <a:rPr lang="ko-KR" altLang="en-US"/>
              <a:t>의 정의는 어떻게 변경되어야 하는가</a:t>
            </a:r>
            <a:r>
              <a:rPr lang="en-US" altLang="ko-KR"/>
              <a:t>?</a:t>
            </a:r>
          </a:p>
          <a:p>
            <a:pPr lvl="2" eaLnBrk="1" hangingPunct="1"/>
            <a:r>
              <a:rPr lang="en-US" altLang="ko-KR"/>
              <a:t>B. </a:t>
            </a:r>
            <a:r>
              <a:rPr lang="ko-KR" altLang="en-US"/>
              <a:t>연결 리스트로 구현하는 </a:t>
            </a:r>
            <a:r>
              <a:rPr lang="en-US" altLang="ko-KR"/>
              <a:t>Enqueue</a:t>
            </a:r>
            <a:r>
              <a:rPr lang="ko-KR" altLang="en-US"/>
              <a:t>연산을 작성하여라</a:t>
            </a:r>
            <a:r>
              <a:rPr lang="en-US" altLang="ko-KR"/>
              <a:t>.</a:t>
            </a:r>
          </a:p>
          <a:p>
            <a:pPr lvl="2" eaLnBrk="1" hangingPunct="1"/>
            <a:r>
              <a:rPr lang="en-US" altLang="ko-KR"/>
              <a:t>C. </a:t>
            </a:r>
            <a:r>
              <a:rPr lang="ko-KR" altLang="en-US"/>
              <a:t>연결 리스트로 구현하는 </a:t>
            </a:r>
            <a:r>
              <a:rPr lang="en-US" altLang="ko-KR"/>
              <a:t>Dequeue </a:t>
            </a:r>
            <a:r>
              <a:rPr lang="ko-KR" altLang="en-US"/>
              <a:t>연산을 작성하여라</a:t>
            </a:r>
            <a:r>
              <a:rPr lang="en-US" altLang="ko-KR"/>
              <a:t>.</a:t>
            </a:r>
          </a:p>
          <a:p>
            <a:pPr lvl="2" eaLnBrk="1" hangingPunct="1"/>
            <a:r>
              <a:rPr lang="en-US" altLang="ko-KR"/>
              <a:t>D. </a:t>
            </a:r>
            <a:r>
              <a:rPr lang="ko-KR" altLang="en-US"/>
              <a:t>위의 두 </a:t>
            </a:r>
            <a:r>
              <a:rPr lang="en-US" altLang="ko-KR"/>
              <a:t>Enqueue</a:t>
            </a:r>
            <a:r>
              <a:rPr lang="ko-KR" altLang="en-US"/>
              <a:t>와 </a:t>
            </a:r>
            <a:r>
              <a:rPr lang="en-US" altLang="ko-KR"/>
              <a:t>Dequeue </a:t>
            </a:r>
            <a:r>
              <a:rPr lang="ko-KR" altLang="en-US"/>
              <a:t>연산을 </a:t>
            </a:r>
            <a:r>
              <a:rPr lang="en-US" altLang="ko-KR"/>
              <a:t>Heap</a:t>
            </a:r>
            <a:r>
              <a:rPr lang="ko-KR" altLang="en-US"/>
              <a:t>의 연산과 비교하라 </a:t>
            </a:r>
            <a:r>
              <a:rPr lang="en-US" altLang="ko-KR"/>
              <a:t>(Big-O</a:t>
            </a:r>
            <a:r>
              <a:rPr lang="ko-KR" altLang="en-US"/>
              <a:t>개념</a:t>
            </a:r>
            <a:r>
              <a:rPr lang="en-US" altLang="ko-KR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358775" indent="-323850" eaLnBrk="1" hangingPunct="1"/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11595</TotalTime>
  <Words>1419</Words>
  <Application>Microsoft Office PowerPoint</Application>
  <PresentationFormat>화면 슬라이드 쇼(4:3)</PresentationFormat>
  <Paragraphs>226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맑은 고딕</vt:lpstr>
      <vt:lpstr>Arial</vt:lpstr>
      <vt:lpstr>Gill Sans MT</vt:lpstr>
      <vt:lpstr>Wingdings</vt:lpstr>
      <vt:lpstr>CT테마</vt:lpstr>
      <vt:lpstr>Data Structures</vt:lpstr>
      <vt:lpstr>Lab 11</vt:lpstr>
      <vt:lpstr>실습 준비</vt:lpstr>
      <vt:lpstr>1. Exercise 3</vt:lpstr>
      <vt:lpstr>1-help slides (1/2)</vt:lpstr>
      <vt:lpstr>1-help slides (2/2)</vt:lpstr>
      <vt:lpstr>2. Exercise 4</vt:lpstr>
      <vt:lpstr>2-help slide</vt:lpstr>
      <vt:lpstr>3. Exercise 5</vt:lpstr>
      <vt:lpstr>3-help slides</vt:lpstr>
      <vt:lpstr>3-help slides</vt:lpstr>
      <vt:lpstr>4. Exercise 8 </vt:lpstr>
      <vt:lpstr>4-help slides</vt:lpstr>
      <vt:lpstr>5-help slides</vt:lpstr>
      <vt:lpstr>6. Exercise 23</vt:lpstr>
      <vt:lpstr>6-help slides</vt:lpstr>
      <vt:lpstr>6-help slides</vt:lpstr>
      <vt:lpstr>7. Exercise 25</vt:lpstr>
      <vt:lpstr>7-help slides (1/2)</vt:lpstr>
      <vt:lpstr>7-help slides(2/2)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didgk0823@gmail.com</cp:lastModifiedBy>
  <cp:revision>534</cp:revision>
  <dcterms:created xsi:type="dcterms:W3CDTF">2009-05-29T08:22:21Z</dcterms:created>
  <dcterms:modified xsi:type="dcterms:W3CDTF">2022-11-29T14:29:58Z</dcterms:modified>
</cp:coreProperties>
</file>