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474" r:id="rId3"/>
    <p:sldId id="492" r:id="rId4"/>
    <p:sldId id="476" r:id="rId5"/>
    <p:sldId id="477" r:id="rId6"/>
    <p:sldId id="493" r:id="rId7"/>
    <p:sldId id="478" r:id="rId8"/>
    <p:sldId id="479" r:id="rId9"/>
    <p:sldId id="494" r:id="rId10"/>
    <p:sldId id="481" r:id="rId11"/>
    <p:sldId id="482" r:id="rId12"/>
    <p:sldId id="495" r:id="rId13"/>
    <p:sldId id="497" r:id="rId14"/>
    <p:sldId id="498" r:id="rId15"/>
    <p:sldId id="499" r:id="rId16"/>
    <p:sldId id="500" r:id="rId17"/>
    <p:sldId id="501" r:id="rId18"/>
    <p:sldId id="502" r:id="rId19"/>
  </p:sldIdLst>
  <p:sldSz cx="9144000" cy="6858000" type="screen4x3"/>
  <p:notesSz cx="6797675" cy="987425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185"/>
    <a:srgbClr val="FFFFFF"/>
    <a:srgbClr val="E4EEF8"/>
    <a:srgbClr val="CEEAB0"/>
    <a:srgbClr val="9ED561"/>
    <a:srgbClr val="B5CFE9"/>
    <a:srgbClr val="CAE8AA"/>
    <a:srgbClr val="49C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84454" autoAdjust="0"/>
  </p:normalViewPr>
  <p:slideViewPr>
    <p:cSldViewPr>
      <p:cViewPr varScale="1">
        <p:scale>
          <a:sx n="69" d="100"/>
          <a:sy n="69" d="100"/>
        </p:scale>
        <p:origin x="1987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28B2F42-574D-4BC7-AC15-D055C686BF30}" type="datetimeFigureOut">
              <a:rPr lang="ko-KR" altLang="en-US"/>
              <a:pPr>
                <a:defRPr/>
              </a:pPr>
              <a:t>2022-12-06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78599FA-5175-47C1-A469-BAA13FE404E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699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이름을 기준으로 함 </a:t>
            </a:r>
            <a:r>
              <a:rPr lang="en-US" altLang="ko-KR" dirty="0"/>
              <a:t>(</a:t>
            </a:r>
            <a:r>
              <a:rPr lang="ko-KR" altLang="en-US" dirty="0"/>
              <a:t>이름이 </a:t>
            </a:r>
            <a:r>
              <a:rPr lang="ko-KR" altLang="en-US" dirty="0" err="1"/>
              <a:t>키값</a:t>
            </a:r>
            <a:r>
              <a:rPr lang="en-US" altLang="ko-KR" dirty="0"/>
              <a:t>) – </a:t>
            </a:r>
            <a:r>
              <a:rPr lang="ko-KR" altLang="en-US" dirty="0"/>
              <a:t>가나다 순으로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8599FA-5175-47C1-A469-BAA13FE404E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284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애니메이션</a:t>
            </a:r>
            <a:r>
              <a:rPr lang="en-US" altLang="ko-KR" dirty="0"/>
              <a:t> – </a:t>
            </a:r>
            <a:r>
              <a:rPr lang="ko-KR" altLang="en-US" dirty="0"/>
              <a:t>어떻게 정렬이 진행되는지 알려줌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8599FA-5175-47C1-A469-BAA13FE404E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43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N2</a:t>
            </a:r>
            <a:r>
              <a:rPr lang="ko-KR" altLang="en-US" dirty="0"/>
              <a:t>에 해당하는 함수들을 </a:t>
            </a:r>
            <a:r>
              <a:rPr lang="en-US" altLang="ko-KR" dirty="0" err="1"/>
              <a:t>cpp</a:t>
            </a:r>
            <a:r>
              <a:rPr lang="ko-KR" altLang="en-US" dirty="0"/>
              <a:t>나 헤더로 만들</a:t>
            </a:r>
            <a:endParaRPr lang="en-US" altLang="ko-KR" dirty="0"/>
          </a:p>
          <a:p>
            <a:r>
              <a:rPr lang="en-US" altLang="ko-KR" dirty="0" err="1"/>
              <a:t>Testdr</a:t>
            </a:r>
            <a:r>
              <a:rPr lang="ko-KR" altLang="en-US" dirty="0"/>
              <a:t> 하나에서 </a:t>
            </a:r>
            <a:r>
              <a:rPr lang="en-US" altLang="ko-KR" dirty="0"/>
              <a:t>1, 2, 3</a:t>
            </a:r>
            <a:r>
              <a:rPr lang="ko-KR" altLang="en-US" dirty="0"/>
              <a:t>번 묶어서 구현해도 됨 </a:t>
            </a:r>
            <a:r>
              <a:rPr lang="en-US" altLang="ko-KR" dirty="0"/>
              <a:t>(</a:t>
            </a:r>
            <a:r>
              <a:rPr lang="ko-KR" altLang="en-US" dirty="0"/>
              <a:t>한 프로젝트에서 해결</a:t>
            </a:r>
            <a:r>
              <a:rPr lang="en-US" altLang="ko-KR" dirty="0"/>
              <a:t>) – </a:t>
            </a:r>
            <a:r>
              <a:rPr lang="ko-KR" altLang="en-US" dirty="0"/>
              <a:t>대신 </a:t>
            </a:r>
            <a:r>
              <a:rPr lang="ko-KR" altLang="en-US" dirty="0" err="1"/>
              <a:t>이럴거면</a:t>
            </a:r>
            <a:r>
              <a:rPr lang="ko-KR" altLang="en-US" dirty="0"/>
              <a:t> </a:t>
            </a:r>
            <a:r>
              <a:rPr lang="en-US" altLang="ko-KR" dirty="0" err="1"/>
              <a:t>stu</a:t>
            </a:r>
            <a:r>
              <a:rPr lang="en-US" altLang="ko-KR" dirty="0"/>
              <a:t> </a:t>
            </a:r>
            <a:r>
              <a:rPr lang="ko-KR" altLang="en-US" dirty="0"/>
              <a:t>이름을 다르게 주거나 해야함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8599FA-5175-47C1-A469-BAA13FE404E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647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프로젝트는 두개로 나눠주면 </a:t>
            </a:r>
            <a:r>
              <a:rPr lang="ko-KR" altLang="en-US" dirty="0" err="1"/>
              <a:t>될듯</a:t>
            </a:r>
            <a:endParaRPr lang="en-US" altLang="ko-KR" dirty="0"/>
          </a:p>
          <a:p>
            <a:r>
              <a:rPr lang="en-US" altLang="ko-KR" dirty="0"/>
              <a:t>1, 2, 3</a:t>
            </a:r>
            <a:r>
              <a:rPr lang="ko-KR" altLang="en-US" dirty="0"/>
              <a:t>번 </a:t>
            </a:r>
            <a:r>
              <a:rPr lang="ko-KR" altLang="en-US" dirty="0" err="1"/>
              <a:t>하나랑</a:t>
            </a:r>
            <a:r>
              <a:rPr lang="ko-KR" altLang="en-US" dirty="0"/>
              <a:t> 뒤쪽에 </a:t>
            </a:r>
            <a:r>
              <a:rPr lang="en-US" altLang="ko-KR" dirty="0"/>
              <a:t>heap sort </a:t>
            </a:r>
            <a:r>
              <a:rPr lang="ko-KR" altLang="en-US" dirty="0"/>
              <a:t>하나</a:t>
            </a:r>
            <a:endParaRPr lang="en-US" altLang="ko-KR" dirty="0"/>
          </a:p>
          <a:p>
            <a:r>
              <a:rPr lang="ko-KR" altLang="en-US" dirty="0"/>
              <a:t>실제로 </a:t>
            </a:r>
            <a:r>
              <a:rPr lang="ko-KR" altLang="en-US" dirty="0" err="1"/>
              <a:t>힙소트를</a:t>
            </a:r>
            <a:r>
              <a:rPr lang="ko-KR" altLang="en-US" dirty="0"/>
              <a:t> 구현을 </a:t>
            </a:r>
            <a:r>
              <a:rPr lang="ko-KR" altLang="en-US" dirty="0" err="1"/>
              <a:t>해야겟죠</a:t>
            </a:r>
            <a:endParaRPr lang="en-US" altLang="ko-KR" dirty="0"/>
          </a:p>
          <a:p>
            <a:r>
              <a:rPr lang="ko-KR" altLang="en-US" dirty="0" err="1"/>
              <a:t>그부분을</a:t>
            </a:r>
            <a:r>
              <a:rPr lang="ko-KR" altLang="en-US" dirty="0"/>
              <a:t> 따로 뭔가 수정하지 않도록 </a:t>
            </a:r>
            <a:r>
              <a:rPr lang="en-US" altLang="ko-KR" dirty="0"/>
              <a:t>student class</a:t>
            </a:r>
            <a:r>
              <a:rPr lang="ko-KR" altLang="en-US" dirty="0"/>
              <a:t>만 손을 대봐라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8599FA-5175-47C1-A469-BAA13FE404E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032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이해하시오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구현할 내용은 아님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8599FA-5175-47C1-A469-BAA13FE404E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031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배열에 들어간 원소의 개수를 </a:t>
            </a:r>
            <a:r>
              <a:rPr lang="ko-KR" altLang="en-US" dirty="0" err="1"/>
              <a:t>출력하는게</a:t>
            </a:r>
            <a:r>
              <a:rPr lang="ko-KR" altLang="en-US" dirty="0"/>
              <a:t> 아님</a:t>
            </a:r>
            <a:endParaRPr lang="en-US" altLang="ko-KR" dirty="0"/>
          </a:p>
          <a:p>
            <a:r>
              <a:rPr lang="ko-KR" altLang="en-US" dirty="0" err="1"/>
              <a:t>일일히</a:t>
            </a:r>
            <a:r>
              <a:rPr lang="ko-KR" altLang="en-US" dirty="0"/>
              <a:t> </a:t>
            </a:r>
            <a:r>
              <a:rPr lang="ko-KR" altLang="en-US" dirty="0" err="1"/>
              <a:t>서브트리를</a:t>
            </a:r>
            <a:r>
              <a:rPr lang="ko-KR" altLang="en-US" dirty="0"/>
              <a:t> 돌면서 </a:t>
            </a:r>
            <a:r>
              <a:rPr lang="ko-KR" altLang="en-US" dirty="0" err="1"/>
              <a:t>계산하는걸</a:t>
            </a:r>
            <a:r>
              <a:rPr lang="ko-KR" altLang="en-US" dirty="0"/>
              <a:t> </a:t>
            </a:r>
            <a:r>
              <a:rPr lang="ko-KR" altLang="en-US" dirty="0" err="1"/>
              <a:t>만들어보라는거임</a:t>
            </a:r>
            <a:endParaRPr lang="en-US" altLang="ko-KR" dirty="0"/>
          </a:p>
          <a:p>
            <a:r>
              <a:rPr lang="ko-KR" altLang="en-US" dirty="0" err="1"/>
              <a:t>컴플릿</a:t>
            </a:r>
            <a:r>
              <a:rPr lang="ko-KR" altLang="en-US" dirty="0"/>
              <a:t> 바이너리 트리이기 때문에 </a:t>
            </a:r>
            <a:r>
              <a:rPr lang="en-US" altLang="ko-KR" dirty="0"/>
              <a:t>O(n)</a:t>
            </a:r>
            <a:r>
              <a:rPr lang="ko-KR" altLang="en-US" dirty="0"/>
              <a:t>이 됨</a:t>
            </a:r>
            <a:endParaRPr lang="en-US" altLang="ko-KR" dirty="0"/>
          </a:p>
          <a:p>
            <a:r>
              <a:rPr lang="ko-KR" altLang="en-US" dirty="0" err="1"/>
              <a:t>적혀있는</a:t>
            </a:r>
            <a:r>
              <a:rPr lang="ko-KR" altLang="en-US" dirty="0"/>
              <a:t> 숫자가 각 노드를 기준으로 그게 루트일 때 계산되는 높이가 옆에 </a:t>
            </a:r>
            <a:r>
              <a:rPr lang="ko-KR" altLang="en-US" dirty="0" err="1"/>
              <a:t>써있는거임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8599FA-5175-47C1-A469-BAA13FE404E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219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재귀적으로 호출하면서 </a:t>
            </a:r>
            <a:r>
              <a:rPr lang="ko-KR" altLang="en-US" dirty="0" err="1"/>
              <a:t>좌측트리랑</a:t>
            </a:r>
            <a:r>
              <a:rPr lang="ko-KR" altLang="en-US" dirty="0"/>
              <a:t> </a:t>
            </a:r>
            <a:r>
              <a:rPr lang="ko-KR" altLang="en-US" dirty="0" err="1"/>
              <a:t>우측트리를</a:t>
            </a:r>
            <a:r>
              <a:rPr lang="ko-KR" altLang="en-US" dirty="0"/>
              <a:t> </a:t>
            </a:r>
            <a:r>
              <a:rPr lang="ko-KR" altLang="en-US"/>
              <a:t>따라가면서 구해주는것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8599FA-5175-47C1-A469-BAA13FE404E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66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49988"/>
            <a:ext cx="2214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00035" y="1639888"/>
            <a:ext cx="8162954" cy="909637"/>
          </a:xfrm>
        </p:spPr>
        <p:txBody>
          <a:bodyPr lIns="91440" rIns="91440" anchor="b"/>
          <a:lstStyle>
            <a:lvl1pPr algn="ct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de-DE" altLang="ko-KR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00035" y="2547938"/>
            <a:ext cx="8169304" cy="904875"/>
          </a:xfrm>
        </p:spPr>
        <p:txBody>
          <a:bodyPr lIns="91440" rIns="91440" anchor="b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idx="10"/>
          </p:nvPr>
        </p:nvSpPr>
        <p:spPr>
          <a:xfrm>
            <a:off x="2357421" y="4714895"/>
            <a:ext cx="4429157" cy="1500187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337347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881FF484-1913-4E36-924B-FCDA5D817839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187935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4FE5D536-C6EE-4ADF-B9A6-E11C36F91881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49988"/>
            <a:ext cx="2214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>
            <a:lvl1pPr marL="360000" indent="-324000">
              <a:defRPr sz="2000" b="1">
                <a:latin typeface="맑은 고딕" pitchFamily="50" charset="-127"/>
                <a:ea typeface="맑은 고딕" pitchFamily="50" charset="-127"/>
              </a:defRPr>
            </a:lvl1pPr>
            <a:lvl2pPr marL="540000" indent="-288000" algn="l" defTabSz="914400">
              <a:spcAft>
                <a:spcPts val="0"/>
              </a:spcAft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600">
                <a:latin typeface="맑은 고딕" pitchFamily="50" charset="-127"/>
                <a:ea typeface="맑은 고딕" pitchFamily="50" charset="-127"/>
              </a:defRPr>
            </a:lvl3pPr>
            <a:lvl4pPr>
              <a:defRPr sz="14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004521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4BF3691C-170C-45C6-8D06-E2DC9CBCFB2A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49988"/>
            <a:ext cx="2214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230175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D3565CC4-22BA-4BB3-8DA8-3AF3F75D9D43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49988"/>
            <a:ext cx="2214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864458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D672F4C1-47DD-4558-99E3-68407446E691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49988"/>
            <a:ext cx="2214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607510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7A69B7B0-CB70-4F90-B127-7E974AB98540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pic>
        <p:nvPicPr>
          <p:cNvPr id="4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49988"/>
            <a:ext cx="2214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325" y="-24"/>
            <a:ext cx="8515350" cy="60007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415179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0C22C908-C5D1-4839-B7B6-EEE192AD87F4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605174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8DF031A6-68B0-482B-A344-A3729C044B7D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549475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4014FCFF-9C9D-45A7-9E80-EDC5437279AB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887950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0"/>
            <a:ext cx="88296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de-DE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714375"/>
            <a:ext cx="8524875" cy="535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 마스터 텍스트 스타일을 편집합니다</a:t>
            </a:r>
          </a:p>
          <a:p>
            <a:pPr lvl="1"/>
            <a:r>
              <a:rPr lang="ko-KR" altLang="en-US"/>
              <a:t> 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de-DE" altLang="ko-KR"/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52688" y="6408738"/>
            <a:ext cx="2762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15063"/>
            <a:ext cx="22463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</p:sldLayoutIdLst>
  <p:transition spd="med">
    <p:wipe dir="r"/>
  </p:transition>
  <p:txStyles>
    <p:titleStyle>
      <a:lvl1pPr algn="l" rtl="0" eaLnBrk="0" fontAlgn="base" latinLnBrk="1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latinLnBrk="1" hangingPunct="0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맑은 고딕" panose="020B0503020000020004" pitchFamily="50" charset="-127"/>
        <a:buChar char="■"/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31800" indent="-179388" algn="l" rtl="0" eaLnBrk="0" fontAlgn="base" latinLnBrk="1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82625" indent="-179388" algn="l" rtl="0" eaLnBrk="0" fontAlgn="base" latinLnBrk="1" hangingPunct="0">
        <a:spcBef>
          <a:spcPct val="4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27088" indent="-188913" algn="l" rtl="0" eaLnBrk="0" fontAlgn="base" latinLnBrk="1" hangingPunct="0">
        <a:spcBef>
          <a:spcPct val="4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962025" indent="-207963" algn="l" rtl="0" eaLnBrk="0" fontAlgn="base" latinLnBrk="1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14192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500063" y="1785938"/>
            <a:ext cx="8162925" cy="9096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5000" dirty="0"/>
              <a:t>Data Structures</a:t>
            </a:r>
            <a:endParaRPr lang="ko-KR" altLang="en-US" sz="5000" dirty="0"/>
          </a:p>
        </p:txBody>
      </p:sp>
      <p:sp>
        <p:nvSpPr>
          <p:cNvPr id="13315" name="텍스트 개체 틀 3"/>
          <p:cNvSpPr>
            <a:spLocks noGrp="1"/>
          </p:cNvSpPr>
          <p:nvPr>
            <p:ph type="body" idx="10"/>
          </p:nvPr>
        </p:nvSpPr>
        <p:spPr>
          <a:xfrm>
            <a:off x="4427538" y="5805488"/>
            <a:ext cx="4429125" cy="785812"/>
          </a:xfrm>
        </p:spPr>
        <p:txBody>
          <a:bodyPr/>
          <a:lstStyle/>
          <a:p>
            <a:pPr eaLnBrk="1" hangingPunct="1"/>
            <a:r>
              <a:rPr lang="en-US" altLang="ko-KR" sz="1800"/>
              <a:t>Chapter 10 Programming Exercise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468313" y="3068638"/>
            <a:ext cx="81629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kumimoji="0" lang="en-US" altLang="ko-KR" dirty="0"/>
              <a:t>Lab # 12</a:t>
            </a: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3. Exercise</a:t>
            </a:r>
            <a:endParaRPr lang="ko-KR" altLang="en-US" dirty="0"/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ko-KR" altLang="en-US"/>
              <a:t>문 제</a:t>
            </a: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r>
              <a:rPr lang="ko-KR" altLang="en-US"/>
              <a:t>학생들의 정보를 담고있는 배열을 </a:t>
            </a:r>
            <a:r>
              <a:rPr lang="en-US" altLang="ko-KR">
                <a:solidFill>
                  <a:srgbClr val="FF0000"/>
                </a:solidFill>
              </a:rPr>
              <a:t>Insertion Sort</a:t>
            </a:r>
            <a:r>
              <a:rPr lang="ko-KR" altLang="en-US"/>
              <a:t>기법을 이용하여 정렬하시오</a:t>
            </a:r>
            <a:r>
              <a:rPr lang="en-US" altLang="ko-KR"/>
              <a:t>.</a:t>
            </a:r>
          </a:p>
          <a:p>
            <a:pPr lvl="2" eaLnBrk="1" hangingPunct="1"/>
            <a:r>
              <a:rPr lang="ko-KR" altLang="en-US"/>
              <a:t>정렬의 기준 </a:t>
            </a:r>
            <a:r>
              <a:rPr lang="en-US" altLang="ko-KR"/>
              <a:t>: </a:t>
            </a:r>
            <a:r>
              <a:rPr lang="ko-KR" altLang="en-US"/>
              <a:t>이름</a:t>
            </a:r>
            <a:r>
              <a:rPr lang="en-US" altLang="ko-KR"/>
              <a:t>, </a:t>
            </a:r>
            <a:r>
              <a:rPr lang="ko-KR" altLang="en-US"/>
              <a:t>오름차순 </a:t>
            </a:r>
            <a:r>
              <a:rPr lang="en-US" altLang="ko-KR"/>
              <a:t>(</a:t>
            </a:r>
            <a:r>
              <a:rPr lang="ko-KR" altLang="en-US"/>
              <a:t>문자열 비교함수의 결과를 이용하여 정렬함</a:t>
            </a:r>
            <a:r>
              <a:rPr lang="en-US" altLang="ko-KR"/>
              <a:t>)</a:t>
            </a:r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/>
              <a:t>InsertionSort </a:t>
            </a:r>
            <a:r>
              <a:rPr lang="ko-KR" altLang="en-US"/>
              <a:t>함수를 </a:t>
            </a:r>
            <a:r>
              <a:rPr lang="en-US" altLang="ko-KR"/>
              <a:t>InsertionSort.cpp </a:t>
            </a:r>
            <a:r>
              <a:rPr lang="ko-KR" altLang="en-US"/>
              <a:t>파일에 구현할 것</a:t>
            </a:r>
            <a:endParaRPr lang="en-US" altLang="ko-KR"/>
          </a:p>
          <a:p>
            <a:pPr lvl="2" eaLnBrk="1" hangingPunct="1"/>
            <a:endParaRPr lang="en-US" altLang="ko-KR"/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parkkisung\Desktop\Insertion-sort-example-300px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765175"/>
            <a:ext cx="2857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3-help slides</a:t>
            </a:r>
            <a:endParaRPr lang="ko-KR" altLang="en-US" dirty="0"/>
          </a:p>
        </p:txBody>
      </p:sp>
      <p:sp>
        <p:nvSpPr>
          <p:cNvPr id="23556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en-US" altLang="ko-KR"/>
              <a:t>Insertion Sort </a:t>
            </a:r>
            <a:r>
              <a:rPr lang="ko-KR" altLang="en-US"/>
              <a:t>예제 및 참고 코드</a:t>
            </a:r>
            <a:endParaRPr lang="en-US" altLang="ko-KR"/>
          </a:p>
          <a:p>
            <a:pPr marL="358775" indent="-323850" eaLnBrk="1" hangingPunct="1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539750" y="1989138"/>
            <a:ext cx="8208963" cy="4319587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kumimoji="0"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55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182813"/>
            <a:ext cx="4019550" cy="393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3-help slides</a:t>
            </a:r>
            <a:endParaRPr lang="ko-KR" altLang="en-US" dirty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ko-KR" altLang="en-US"/>
              <a:t>테스트 드라이버</a:t>
            </a: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534988" y="1557338"/>
            <a:ext cx="8208962" cy="360045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kumimoji="0"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844675"/>
            <a:ext cx="4256087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4. Exercise</a:t>
            </a:r>
            <a:endParaRPr lang="ko-KR" altLang="en-US" dirty="0"/>
          </a:p>
        </p:txBody>
      </p:sp>
      <p:sp>
        <p:nvSpPr>
          <p:cNvPr id="25603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ko-KR" altLang="en-US"/>
              <a:t>문 제</a:t>
            </a: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r>
              <a:rPr lang="ko-KR" altLang="en-US"/>
              <a:t>학생들의 정보를 담고있는 배열을 </a:t>
            </a:r>
            <a:r>
              <a:rPr lang="en-US" altLang="ko-KR">
                <a:solidFill>
                  <a:srgbClr val="FF0000"/>
                </a:solidFill>
              </a:rPr>
              <a:t>Heap Sort</a:t>
            </a:r>
            <a:r>
              <a:rPr lang="ko-KR" altLang="en-US"/>
              <a:t>기법을 이용하여 정렬하시오</a:t>
            </a:r>
            <a:r>
              <a:rPr lang="en-US" altLang="ko-KR"/>
              <a:t>.</a:t>
            </a:r>
          </a:p>
          <a:p>
            <a:pPr lvl="2" eaLnBrk="1" hangingPunct="1"/>
            <a:r>
              <a:rPr lang="ko-KR" altLang="en-US"/>
              <a:t>정렬의 기준 </a:t>
            </a:r>
            <a:r>
              <a:rPr lang="en-US" altLang="ko-KR"/>
              <a:t>: </a:t>
            </a:r>
            <a:r>
              <a:rPr lang="ko-KR" altLang="en-US"/>
              <a:t>이름</a:t>
            </a:r>
            <a:r>
              <a:rPr lang="en-US" altLang="ko-KR"/>
              <a:t>, </a:t>
            </a:r>
            <a:r>
              <a:rPr lang="ko-KR" altLang="en-US"/>
              <a:t>오름차순 </a:t>
            </a:r>
            <a:r>
              <a:rPr lang="en-US" altLang="ko-KR"/>
              <a:t>(</a:t>
            </a:r>
            <a:r>
              <a:rPr lang="ko-KR" altLang="en-US"/>
              <a:t>문자열 비교함수의 결과를 이용하여 정렬함</a:t>
            </a:r>
            <a:r>
              <a:rPr lang="en-US" altLang="ko-KR"/>
              <a:t>)</a:t>
            </a:r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/>
              <a:t>HeapSort </a:t>
            </a:r>
            <a:r>
              <a:rPr lang="ko-KR" altLang="en-US"/>
              <a:t>함수를 </a:t>
            </a:r>
            <a:r>
              <a:rPr lang="en-US" altLang="ko-KR"/>
              <a:t>HeapSort.cpp </a:t>
            </a:r>
            <a:r>
              <a:rPr lang="ko-KR" altLang="en-US"/>
              <a:t>파일에 구현할 것</a:t>
            </a: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/>
              <a:t>Student </a:t>
            </a:r>
            <a:r>
              <a:rPr lang="ko-KR" altLang="en-US"/>
              <a:t>클래스에 </a:t>
            </a:r>
            <a:r>
              <a:rPr lang="en-US" altLang="ko-KR"/>
              <a:t>&lt;=, &lt; </a:t>
            </a:r>
            <a:r>
              <a:rPr lang="ko-KR" altLang="en-US"/>
              <a:t>등 필요한 비교 연산자를</a:t>
            </a:r>
            <a:r>
              <a:rPr lang="en-US" altLang="ko-KR"/>
              <a:t> overloading</a:t>
            </a:r>
            <a:r>
              <a:rPr lang="ko-KR" altLang="en-US"/>
              <a:t>하여 구현하시오</a:t>
            </a:r>
            <a:r>
              <a:rPr lang="en-US" altLang="ko-KR"/>
              <a:t>. (ReheapDown()</a:t>
            </a:r>
            <a:r>
              <a:rPr lang="ko-KR" altLang="en-US"/>
              <a:t>과 </a:t>
            </a:r>
            <a:r>
              <a:rPr lang="en-US" altLang="ko-KR"/>
              <a:t>ReheapUp() </a:t>
            </a:r>
            <a:r>
              <a:rPr lang="ko-KR" altLang="en-US"/>
              <a:t>함수를 수정하지 마시오</a:t>
            </a:r>
            <a:r>
              <a:rPr lang="en-US" altLang="ko-KR"/>
              <a:t>)</a:t>
            </a:r>
          </a:p>
          <a:p>
            <a:pPr lvl="2" eaLnBrk="1" hangingPunct="1"/>
            <a:endParaRPr lang="en-US" altLang="ko-KR"/>
          </a:p>
          <a:p>
            <a:pPr marL="358775" indent="-323850" eaLnBrk="1" hangingPunct="1"/>
            <a:r>
              <a:rPr lang="ko-KR" altLang="en-US"/>
              <a:t>참고 사항</a:t>
            </a: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/>
              <a:t>Chapter 10</a:t>
            </a:r>
            <a:r>
              <a:rPr lang="ko-KR" altLang="en-US"/>
              <a:t>의 강의노트에 있는 함수들을 이용하여 구현할 것</a:t>
            </a:r>
            <a:endParaRPr lang="en-US" altLang="ko-KR"/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4-help slides</a:t>
            </a:r>
            <a:endParaRPr lang="ko-KR" altLang="en-US" dirty="0"/>
          </a:p>
        </p:txBody>
      </p:sp>
      <p:sp>
        <p:nvSpPr>
          <p:cNvPr id="26627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en-US" altLang="ko-KR"/>
              <a:t>Heap Sort </a:t>
            </a:r>
            <a:r>
              <a:rPr lang="ko-KR" altLang="en-US"/>
              <a:t>참고 코드</a:t>
            </a:r>
          </a:p>
        </p:txBody>
      </p:sp>
      <p:sp>
        <p:nvSpPr>
          <p:cNvPr id="26628" name="직사각형 2"/>
          <p:cNvSpPr>
            <a:spLocks noChangeArrowheads="1"/>
          </p:cNvSpPr>
          <p:nvPr/>
        </p:nvSpPr>
        <p:spPr bwMode="auto">
          <a:xfrm>
            <a:off x="107950" y="1268413"/>
            <a:ext cx="8736013" cy="457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template &lt;class  ItemType &gt;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void  HeapSort  ( ItemType  values [ ] ,  </a:t>
            </a: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</a:rPr>
              <a:t>int  numValues )</a:t>
            </a: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339933"/>
                </a:solidFill>
                <a:latin typeface="Courier New" panose="02070309020205020404" pitchFamily="49" charset="0"/>
              </a:rPr>
              <a:t>//  Post: Sorts array values[ 0 . . numValues-1 ] into 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339933"/>
                </a:solidFill>
                <a:latin typeface="Courier New" panose="02070309020205020404" pitchFamily="49" charset="0"/>
              </a:rPr>
              <a:t>//   ascending order by key</a:t>
            </a:r>
            <a:endParaRPr lang="en-US" altLang="en-US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	int  index ;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	</a:t>
            </a:r>
            <a:r>
              <a:rPr lang="en-US" altLang="en-US" b="1">
                <a:solidFill>
                  <a:srgbClr val="339933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339933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>
                <a:solidFill>
                  <a:srgbClr val="CC0000"/>
                </a:solidFill>
                <a:latin typeface="Courier New" panose="02070309020205020404" pitchFamily="49" charset="0"/>
              </a:rPr>
              <a:t>// Convert array  values[0..numValues-1] into a heap</a:t>
            </a:r>
            <a:endParaRPr lang="en-US" altLang="en-US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	for (index = numValues/2 - 1;  index &gt;= 0;  index--)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          ReheapDown ( values , index , numValues - 1 ) ;</a:t>
            </a:r>
          </a:p>
          <a:p>
            <a:pPr>
              <a:lnSpc>
                <a:spcPct val="90000"/>
              </a:lnSpc>
            </a:pPr>
            <a:endParaRPr lang="en-US" altLang="en-US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CC0000"/>
                </a:solidFill>
                <a:latin typeface="Courier New" panose="02070309020205020404" pitchFamily="49" charset="0"/>
              </a:rPr>
              <a:t>	//  Sort the array.</a:t>
            </a:r>
            <a:endParaRPr lang="en-US" altLang="en-US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	for (index = numValues - 1;  index &gt;= 1;  index--)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	{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	   Swap (values [0] , values[index]);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          ReheapDown (values , 0 , index - 1);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5. Exercise</a:t>
            </a:r>
            <a:endParaRPr lang="ko-KR" altLang="en-US" dirty="0"/>
          </a:p>
        </p:txBody>
      </p:sp>
      <p:sp>
        <p:nvSpPr>
          <p:cNvPr id="25603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>
              <a:defRPr/>
            </a:pPr>
            <a:r>
              <a:rPr lang="ko-KR" altLang="en-US" dirty="0"/>
              <a:t>문 제</a:t>
            </a:r>
            <a:endParaRPr lang="en-US" altLang="ko-KR" dirty="0"/>
          </a:p>
          <a:p>
            <a:pPr marL="539750" lvl="1" indent="-287338" eaLnBrk="1" hangingPunct="1">
              <a:spcAft>
                <a:spcPct val="0"/>
              </a:spcAft>
              <a:defRPr/>
            </a:pPr>
            <a:r>
              <a:rPr lang="en-US" altLang="ko-KR" dirty="0"/>
              <a:t>Heap sort</a:t>
            </a:r>
            <a:r>
              <a:rPr lang="ko-KR" altLang="en-US" dirty="0"/>
              <a:t>를 이용한 정렬 과정에서 배열 값의 변화를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539750" lvl="1" indent="-287338" eaLnBrk="1" hangingPunct="1">
              <a:spcAft>
                <a:spcPct val="0"/>
              </a:spcAft>
              <a:defRPr/>
            </a:pPr>
            <a:r>
              <a:rPr lang="ko-KR" altLang="en-US" dirty="0"/>
              <a:t>입력이 아래와 같이 주어졌다고 가정한다</a:t>
            </a:r>
            <a:r>
              <a:rPr lang="en-US" altLang="ko-KR" dirty="0"/>
              <a:t>.</a:t>
            </a:r>
          </a:p>
          <a:p>
            <a:pPr marL="252412" lvl="1" indent="0" eaLnBrk="1" hangingPunct="1"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marL="539750" lvl="1" indent="-287338" eaLnBrk="1" hangingPunct="1">
              <a:spcAft>
                <a:spcPct val="0"/>
              </a:spcAft>
              <a:defRPr/>
            </a:pPr>
            <a:endParaRPr lang="en-US" altLang="ko-KR" dirty="0"/>
          </a:p>
          <a:p>
            <a:pPr marL="539750" lvl="1" indent="-287338" eaLnBrk="1" hangingPunct="1">
              <a:spcAft>
                <a:spcPct val="0"/>
              </a:spcAft>
              <a:defRPr/>
            </a:pPr>
            <a:r>
              <a:rPr lang="ko-KR" altLang="en-US" dirty="0"/>
              <a:t>배열 값이 변화하는 과정을 살펴보고</a:t>
            </a:r>
            <a:r>
              <a:rPr lang="en-US" altLang="ko-KR" dirty="0"/>
              <a:t>, Heap Sort</a:t>
            </a:r>
            <a:r>
              <a:rPr lang="ko-KR" altLang="en-US" dirty="0"/>
              <a:t>를 </a:t>
            </a:r>
            <a:r>
              <a:rPr lang="ko-KR" altLang="en-US" dirty="0" err="1"/>
              <a:t>이해하시오</a:t>
            </a:r>
            <a:r>
              <a:rPr lang="en-US" altLang="ko-KR" dirty="0"/>
              <a:t>.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971550" y="2049463"/>
          <a:ext cx="6095997" cy="37147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25</a:t>
                      </a:r>
                      <a:endParaRPr lang="ko-KR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17</a:t>
                      </a:r>
                      <a:endParaRPr lang="ko-KR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36</a:t>
                      </a:r>
                      <a:endParaRPr lang="ko-KR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100</a:t>
                      </a:r>
                      <a:endParaRPr lang="ko-KR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19</a:t>
                      </a:r>
                      <a:endParaRPr lang="ko-KR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5-help slides</a:t>
            </a:r>
            <a:endParaRPr lang="ko-KR" altLang="en-US" dirty="0"/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ko-KR" altLang="en-US"/>
              <a:t>참고 코드</a:t>
            </a:r>
          </a:p>
        </p:txBody>
      </p:sp>
      <p:sp>
        <p:nvSpPr>
          <p:cNvPr id="28676" name="직사각형 2"/>
          <p:cNvSpPr>
            <a:spLocks noChangeArrowheads="1"/>
          </p:cNvSpPr>
          <p:nvPr/>
        </p:nvSpPr>
        <p:spPr bwMode="auto">
          <a:xfrm>
            <a:off x="107950" y="1268413"/>
            <a:ext cx="8736013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template &lt;class  ItemType &gt;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void  HeapSort  ( ItemType  values [ ] ,  </a:t>
            </a: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</a:rPr>
              <a:t>int  numValues )</a:t>
            </a: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339933"/>
                </a:solidFill>
                <a:latin typeface="Courier New" panose="02070309020205020404" pitchFamily="49" charset="0"/>
              </a:rPr>
              <a:t>//  Post: Sorts array values[ 0 . . numValues-1 ] into 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339933"/>
                </a:solidFill>
                <a:latin typeface="Courier New" panose="02070309020205020404" pitchFamily="49" charset="0"/>
              </a:rPr>
              <a:t>//   ascending order by key</a:t>
            </a:r>
            <a:endParaRPr lang="en-US" altLang="en-US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	int  index ;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339933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u="sng">
                <a:solidFill>
                  <a:srgbClr val="FF0000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b="1" u="sng">
                <a:solidFill>
                  <a:srgbClr val="FF0000"/>
                </a:solidFill>
                <a:latin typeface="Courier New" panose="02070309020205020404" pitchFamily="49" charset="0"/>
              </a:rPr>
              <a:t>배열 입력을 출력하시오</a:t>
            </a:r>
            <a:r>
              <a:rPr lang="en-US" altLang="en-US" b="1">
                <a:solidFill>
                  <a:srgbClr val="339933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339933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>
                <a:latin typeface="Courier New" panose="02070309020205020404" pitchFamily="49" charset="0"/>
              </a:rPr>
              <a:t>// Convert array  values[0..numValues-1] into a heap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	for (index = numValues/2 - 1;  index &gt;= 0;  index--)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          ReheapDown ( values , index , numValues - 1 ) ;</a:t>
            </a:r>
          </a:p>
          <a:p>
            <a:pPr>
              <a:lnSpc>
                <a:spcPct val="90000"/>
              </a:lnSpc>
            </a:pPr>
            <a:endParaRPr lang="en-US" altLang="en-US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CC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u="sng">
                <a:solidFill>
                  <a:srgbClr val="FF0000"/>
                </a:solidFill>
                <a:latin typeface="Courier New" panose="02070309020205020404" pitchFamily="49" charset="0"/>
              </a:rPr>
              <a:t>// Heap</a:t>
            </a:r>
            <a:r>
              <a:rPr lang="ko-KR" altLang="en-US" b="1" u="sng">
                <a:solidFill>
                  <a:srgbClr val="FF0000"/>
                </a:solidFill>
                <a:latin typeface="Courier New" panose="02070309020205020404" pitchFamily="49" charset="0"/>
              </a:rPr>
              <a:t>으로 변경된 배열을 출력하시오</a:t>
            </a:r>
            <a:r>
              <a:rPr lang="en-US" altLang="en-US" b="1">
                <a:solidFill>
                  <a:srgbClr val="339933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339933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>
                <a:latin typeface="Courier New" panose="02070309020205020404" pitchFamily="49" charset="0"/>
              </a:rPr>
              <a:t>//  Sort the array.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	for (index = numValues - 1;  index &gt;= 1;  index--)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	{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	   Swap (values [0] , values[index]);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          ReheapDown (values , 0 , index - 1);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	   </a:t>
            </a:r>
            <a:r>
              <a:rPr lang="en-US" altLang="en-US" b="1" u="sng">
                <a:solidFill>
                  <a:srgbClr val="FF0000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b="1" u="sng">
                <a:solidFill>
                  <a:srgbClr val="FF0000"/>
                </a:solidFill>
                <a:latin typeface="Courier New" panose="02070309020205020404" pitchFamily="49" charset="0"/>
              </a:rPr>
              <a:t>변경된 배열을 출력하시오</a:t>
            </a:r>
            <a:endParaRPr lang="en-US" altLang="en-US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6. Exercise</a:t>
            </a:r>
            <a:endParaRPr lang="ko-KR" altLang="en-US" dirty="0"/>
          </a:p>
        </p:txBody>
      </p:sp>
      <p:sp>
        <p:nvSpPr>
          <p:cNvPr id="25603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>
              <a:defRPr/>
            </a:pPr>
            <a:r>
              <a:rPr lang="ko-KR" altLang="en-US" dirty="0"/>
              <a:t>문 제</a:t>
            </a:r>
            <a:endParaRPr lang="en-US" altLang="ko-KR" dirty="0"/>
          </a:p>
          <a:p>
            <a:pPr marL="539750" lvl="1" indent="-287338" eaLnBrk="1" hangingPunct="1">
              <a:spcAft>
                <a:spcPct val="0"/>
              </a:spcAft>
              <a:defRPr/>
            </a:pPr>
            <a:r>
              <a:rPr lang="en-US" altLang="ko-KR" dirty="0"/>
              <a:t>Heap sort</a:t>
            </a:r>
            <a:r>
              <a:rPr lang="ko-KR" altLang="en-US" dirty="0"/>
              <a:t>의 첫번째 단계는 주어진 입력 배열을 </a:t>
            </a:r>
            <a:r>
              <a:rPr lang="en-US" altLang="ko-KR" dirty="0"/>
              <a:t>Heap</a:t>
            </a:r>
            <a:r>
              <a:rPr lang="ko-KR" altLang="en-US" dirty="0"/>
              <a:t>으로 변경하는 것이다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/>
              <a:t>Heap</a:t>
            </a:r>
            <a:r>
              <a:rPr lang="ko-KR" altLang="en-US" dirty="0"/>
              <a:t>을 변경하는데 걸리는 시간을 분석한다</a:t>
            </a:r>
            <a:r>
              <a:rPr lang="en-US" altLang="ko-KR" dirty="0"/>
              <a:t>.</a:t>
            </a:r>
          </a:p>
          <a:p>
            <a:pPr marL="539750" lvl="1" indent="-287338" eaLnBrk="1" hangingPunct="1">
              <a:spcAft>
                <a:spcPct val="0"/>
              </a:spcAft>
              <a:defRPr/>
            </a:pPr>
            <a:r>
              <a:rPr lang="en-US" altLang="ko-KR" dirty="0"/>
              <a:t>Heap</a:t>
            </a:r>
            <a:r>
              <a:rPr lang="ko-KR" altLang="en-US" dirty="0"/>
              <a:t>으로 변경하기 위해 각 </a:t>
            </a:r>
            <a:r>
              <a:rPr lang="en-US" altLang="ko-KR" dirty="0"/>
              <a:t>non-leaf </a:t>
            </a:r>
            <a:r>
              <a:rPr lang="ko-KR" altLang="en-US" dirty="0"/>
              <a:t>노드에 대해 </a:t>
            </a:r>
            <a:r>
              <a:rPr lang="en-US" altLang="ko-KR" dirty="0" err="1"/>
              <a:t>ReheapDown</a:t>
            </a:r>
            <a:r>
              <a:rPr lang="en-US" altLang="ko-KR" dirty="0"/>
              <a:t>() </a:t>
            </a:r>
            <a:r>
              <a:rPr lang="ko-KR" altLang="en-US" dirty="0"/>
              <a:t>연산을 수행한다</a:t>
            </a:r>
            <a:r>
              <a:rPr lang="en-US" altLang="ko-KR" dirty="0"/>
              <a:t>. </a:t>
            </a:r>
            <a:r>
              <a:rPr lang="en-US" altLang="ko-KR" dirty="0" err="1"/>
              <a:t>ReheapDown</a:t>
            </a:r>
            <a:r>
              <a:rPr lang="en-US" altLang="ko-KR" dirty="0"/>
              <a:t>() </a:t>
            </a:r>
            <a:r>
              <a:rPr lang="ko-KR" altLang="en-US" dirty="0"/>
              <a:t>연산의 시간은 </a:t>
            </a:r>
            <a:r>
              <a:rPr lang="en-US" altLang="ko-KR" dirty="0"/>
              <a:t>worst case</a:t>
            </a:r>
            <a:r>
              <a:rPr lang="ko-KR" altLang="en-US" dirty="0"/>
              <a:t>에 </a:t>
            </a:r>
            <a:r>
              <a:rPr lang="en-US" altLang="ko-KR" dirty="0"/>
              <a:t>tree</a:t>
            </a:r>
            <a:r>
              <a:rPr lang="ko-KR" altLang="en-US" dirty="0"/>
              <a:t>의 높이에 비례한다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Heap</a:t>
            </a:r>
            <a:r>
              <a:rPr lang="ko-KR" altLang="en-US" dirty="0"/>
              <a:t>을 만드는 데 걸리는 </a:t>
            </a:r>
            <a:r>
              <a:rPr lang="en-US" altLang="ko-KR" dirty="0"/>
              <a:t>worst-case </a:t>
            </a:r>
            <a:r>
              <a:rPr lang="ko-KR" altLang="en-US" dirty="0"/>
              <a:t>시간은  각 노드를 </a:t>
            </a:r>
            <a:r>
              <a:rPr lang="en-US" altLang="ko-KR" dirty="0"/>
              <a:t>root</a:t>
            </a:r>
            <a:r>
              <a:rPr lang="ko-KR" altLang="en-US" dirty="0"/>
              <a:t>로 하는 </a:t>
            </a:r>
            <a:r>
              <a:rPr lang="en-US" altLang="ko-KR" dirty="0"/>
              <a:t>subtree</a:t>
            </a:r>
            <a:r>
              <a:rPr lang="ko-KR" altLang="en-US" dirty="0"/>
              <a:t>의 </a:t>
            </a:r>
            <a:r>
              <a:rPr lang="en-US" altLang="ko-KR" dirty="0"/>
              <a:t>height</a:t>
            </a:r>
            <a:r>
              <a:rPr lang="ko-KR" altLang="en-US" dirty="0"/>
              <a:t>들의 합이다</a:t>
            </a:r>
            <a:r>
              <a:rPr lang="en-US" altLang="ko-KR" dirty="0"/>
              <a:t>.</a:t>
            </a:r>
          </a:p>
          <a:p>
            <a:pPr marL="539750" lvl="1" indent="-287338" eaLnBrk="1" hangingPunct="1">
              <a:spcAft>
                <a:spcPct val="0"/>
              </a:spcAft>
              <a:defRPr/>
            </a:pPr>
            <a:r>
              <a:rPr lang="ko-KR" altLang="en-US" dirty="0"/>
              <a:t>주어진 </a:t>
            </a:r>
            <a:r>
              <a:rPr lang="en-US" altLang="ko-KR" dirty="0"/>
              <a:t>(</a:t>
            </a:r>
            <a:r>
              <a:rPr lang="ko-KR" altLang="en-US" dirty="0"/>
              <a:t>배열에 저장된</a:t>
            </a:r>
            <a:r>
              <a:rPr lang="en-US" altLang="ko-KR" dirty="0"/>
              <a:t>) complete binary tree</a:t>
            </a:r>
            <a:r>
              <a:rPr lang="ko-KR" altLang="en-US" dirty="0"/>
              <a:t>에 대해 각 노드를 </a:t>
            </a:r>
            <a:r>
              <a:rPr lang="en-US" altLang="ko-KR" dirty="0"/>
              <a:t>root</a:t>
            </a:r>
            <a:r>
              <a:rPr lang="ko-KR" altLang="en-US" dirty="0"/>
              <a:t>로 하는 </a:t>
            </a:r>
            <a:r>
              <a:rPr lang="en-US" altLang="ko-KR" dirty="0"/>
              <a:t>subtree</a:t>
            </a:r>
            <a:r>
              <a:rPr lang="ko-KR" altLang="en-US" dirty="0"/>
              <a:t>의 </a:t>
            </a:r>
            <a:r>
              <a:rPr lang="en-US" altLang="ko-KR" dirty="0"/>
              <a:t>height</a:t>
            </a:r>
            <a:r>
              <a:rPr lang="ko-KR" altLang="en-US" dirty="0"/>
              <a:t>합을 출력하는 프로그램을 작성하시오</a:t>
            </a:r>
            <a:r>
              <a:rPr lang="en-US" altLang="ko-KR" dirty="0"/>
              <a:t>.</a:t>
            </a:r>
          </a:p>
          <a:p>
            <a:pPr marL="252412" lvl="1" indent="0" eaLnBrk="1" hangingPunct="1"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marL="539750" lvl="1" indent="-287338" eaLnBrk="1" hangingPunct="1">
              <a:spcAft>
                <a:spcPct val="0"/>
              </a:spcAft>
              <a:defRPr/>
            </a:pPr>
            <a:endParaRPr lang="en-US" altLang="ko-KR" dirty="0"/>
          </a:p>
        </p:txBody>
      </p:sp>
      <p:pic>
        <p:nvPicPr>
          <p:cNvPr id="2970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3708400"/>
            <a:ext cx="3744912" cy="247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0325" y="3878263"/>
            <a:ext cx="4572000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9750" lvl="1" indent="-287338" eaLnBrk="1" hangingPunct="1">
              <a:defRPr/>
            </a:pPr>
            <a:r>
              <a:rPr lang="en-US" altLang="ko-KR" dirty="0"/>
              <a:t>Example: </a:t>
            </a:r>
          </a:p>
          <a:p>
            <a:pPr marL="550863" lvl="1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오른쪽 그림에서 배열이 주어졌을 때</a:t>
            </a:r>
            <a:r>
              <a:rPr lang="en-US" altLang="ko-KR" dirty="0"/>
              <a:t>, </a:t>
            </a:r>
            <a:r>
              <a:rPr lang="ko-KR" altLang="en-US" dirty="0"/>
              <a:t>주어진 배열은 제시된 </a:t>
            </a:r>
            <a:r>
              <a:rPr lang="en-US" altLang="ko-KR" dirty="0"/>
              <a:t>complete binary tree</a:t>
            </a:r>
            <a:r>
              <a:rPr lang="ko-KR" altLang="en-US" dirty="0"/>
              <a:t>로 해석됨</a:t>
            </a:r>
            <a:r>
              <a:rPr lang="en-US" altLang="ko-KR" dirty="0"/>
              <a:t>.</a:t>
            </a:r>
          </a:p>
          <a:p>
            <a:pPr marL="550863" lvl="1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트리의 노드 옆에 빨간 색은 그 노드를 루트로 하는 </a:t>
            </a:r>
            <a:r>
              <a:rPr lang="en-US" altLang="ko-KR" dirty="0"/>
              <a:t>subtree</a:t>
            </a:r>
            <a:r>
              <a:rPr lang="ko-KR" altLang="en-US" dirty="0"/>
              <a:t>의 </a:t>
            </a:r>
            <a:r>
              <a:rPr lang="en-US" altLang="ko-KR" dirty="0"/>
              <a:t>height</a:t>
            </a:r>
            <a:r>
              <a:rPr lang="ko-KR" altLang="en-US" dirty="0"/>
              <a:t>임</a:t>
            </a:r>
            <a:endParaRPr lang="en-US" altLang="ko-KR" dirty="0"/>
          </a:p>
          <a:p>
            <a:pPr marL="550863" lvl="1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Subtree height</a:t>
            </a:r>
            <a:r>
              <a:rPr lang="ko-KR" altLang="en-US" dirty="0"/>
              <a:t>들의 합은 </a:t>
            </a:r>
            <a:r>
              <a:rPr lang="en-US" altLang="ko-KR" dirty="0"/>
              <a:t>8</a:t>
            </a:r>
            <a:r>
              <a:rPr lang="ko-KR" altLang="en-US" dirty="0" err="1"/>
              <a:t>이됨</a:t>
            </a:r>
            <a:endParaRPr lang="en-US" altLang="ko-KR" dirty="0"/>
          </a:p>
          <a:p>
            <a:pPr marL="265113" lvl="1" eaLnBrk="1" hangingPunct="1">
              <a:defRPr/>
            </a:pPr>
            <a:r>
              <a:rPr lang="en-US" altLang="ko-KR" dirty="0"/>
              <a:t>	3 + 2 + 1 + 1 + 1 = 8</a:t>
            </a:r>
          </a:p>
        </p:txBody>
      </p:sp>
      <p:sp>
        <p:nvSpPr>
          <p:cNvPr id="29702" name="TextBox 5"/>
          <p:cNvSpPr txBox="1">
            <a:spLocks noChangeArrowheads="1"/>
          </p:cNvSpPr>
          <p:nvPr/>
        </p:nvSpPr>
        <p:spPr bwMode="auto">
          <a:xfrm>
            <a:off x="7524750" y="3779838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</a:rPr>
              <a:t>3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9703" name="TextBox 7"/>
          <p:cNvSpPr txBox="1">
            <a:spLocks noChangeArrowheads="1"/>
          </p:cNvSpPr>
          <p:nvPr/>
        </p:nvSpPr>
        <p:spPr bwMode="auto">
          <a:xfrm>
            <a:off x="8027988" y="41513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9704" name="TextBox 8"/>
          <p:cNvSpPr txBox="1">
            <a:spLocks noChangeArrowheads="1"/>
          </p:cNvSpPr>
          <p:nvPr/>
        </p:nvSpPr>
        <p:spPr bwMode="auto">
          <a:xfrm>
            <a:off x="7712075" y="473075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</a:rPr>
              <a:t>0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9705" name="TextBox 9"/>
          <p:cNvSpPr txBox="1">
            <a:spLocks noChangeArrowheads="1"/>
          </p:cNvSpPr>
          <p:nvPr/>
        </p:nvSpPr>
        <p:spPr bwMode="auto">
          <a:xfrm>
            <a:off x="8385175" y="473075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</a:rPr>
              <a:t>0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9706" name="TextBox 10"/>
          <p:cNvSpPr txBox="1">
            <a:spLocks noChangeArrowheads="1"/>
          </p:cNvSpPr>
          <p:nvPr/>
        </p:nvSpPr>
        <p:spPr bwMode="auto">
          <a:xfrm>
            <a:off x="6288088" y="497998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</a:rPr>
              <a:t>0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9707" name="TextBox 11"/>
          <p:cNvSpPr txBox="1">
            <a:spLocks noChangeArrowheads="1"/>
          </p:cNvSpPr>
          <p:nvPr/>
        </p:nvSpPr>
        <p:spPr bwMode="auto">
          <a:xfrm>
            <a:off x="6965950" y="4979988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</a:rPr>
              <a:t>0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9708" name="TextBox 12"/>
          <p:cNvSpPr txBox="1">
            <a:spLocks noChangeArrowheads="1"/>
          </p:cNvSpPr>
          <p:nvPr/>
        </p:nvSpPr>
        <p:spPr bwMode="auto">
          <a:xfrm>
            <a:off x="6600825" y="4610100"/>
            <a:ext cx="314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9709" name="TextBox 13"/>
          <p:cNvSpPr txBox="1">
            <a:spLocks noChangeArrowheads="1"/>
          </p:cNvSpPr>
          <p:nvPr/>
        </p:nvSpPr>
        <p:spPr bwMode="auto">
          <a:xfrm>
            <a:off x="7135813" y="43799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</a:rPr>
              <a:t>0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9710" name="TextBox 14"/>
          <p:cNvSpPr txBox="1">
            <a:spLocks noChangeArrowheads="1"/>
          </p:cNvSpPr>
          <p:nvPr/>
        </p:nvSpPr>
        <p:spPr bwMode="auto">
          <a:xfrm>
            <a:off x="6653213" y="39989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</a:rPr>
              <a:t>2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9711" name="TextBox 6"/>
          <p:cNvSpPr txBox="1">
            <a:spLocks noChangeArrowheads="1"/>
          </p:cNvSpPr>
          <p:nvPr/>
        </p:nvSpPr>
        <p:spPr bwMode="auto">
          <a:xfrm>
            <a:off x="2268538" y="6362700"/>
            <a:ext cx="6249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>
                <a:solidFill>
                  <a:srgbClr val="FF0000"/>
                </a:solidFill>
              </a:rPr>
              <a:t>생각해 볼 문제</a:t>
            </a:r>
            <a:r>
              <a:rPr lang="en-US" altLang="ko-KR">
                <a:solidFill>
                  <a:srgbClr val="FF0000"/>
                </a:solidFill>
              </a:rPr>
              <a:t>: Subtree height </a:t>
            </a:r>
            <a:r>
              <a:rPr lang="ko-KR" altLang="en-US">
                <a:solidFill>
                  <a:srgbClr val="FF0000"/>
                </a:solidFill>
              </a:rPr>
              <a:t>합이 </a:t>
            </a:r>
            <a:r>
              <a:rPr lang="en-US" altLang="ko-KR">
                <a:solidFill>
                  <a:srgbClr val="FF0000"/>
                </a:solidFill>
              </a:rPr>
              <a:t>O(n) </a:t>
            </a:r>
            <a:r>
              <a:rPr lang="ko-KR" altLang="en-US">
                <a:solidFill>
                  <a:srgbClr val="FF0000"/>
                </a:solidFill>
              </a:rPr>
              <a:t>이 됨을 보이시오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5-help slides</a:t>
            </a:r>
            <a:endParaRPr lang="ko-KR" altLang="en-US" dirty="0"/>
          </a:p>
        </p:txBody>
      </p:sp>
      <p:sp>
        <p:nvSpPr>
          <p:cNvPr id="30723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ko-KR" altLang="en-US"/>
              <a:t>참고 코드</a:t>
            </a:r>
          </a:p>
        </p:txBody>
      </p:sp>
      <p:sp>
        <p:nvSpPr>
          <p:cNvPr id="30724" name="직사각형 2"/>
          <p:cNvSpPr>
            <a:spLocks noChangeArrowheads="1"/>
          </p:cNvSpPr>
          <p:nvPr/>
        </p:nvSpPr>
        <p:spPr bwMode="auto">
          <a:xfrm>
            <a:off x="107950" y="1268413"/>
            <a:ext cx="903605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template &lt;class  ItemType &gt;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int  </a:t>
            </a:r>
            <a:r>
              <a:rPr lang="en-US" altLang="en-US" b="1" dirty="0" err="1">
                <a:latin typeface="Courier New" panose="02070309020205020404" pitchFamily="49" charset="0"/>
              </a:rPr>
              <a:t>GetHeightSum</a:t>
            </a:r>
            <a:r>
              <a:rPr lang="en-US" altLang="en-US" b="1" dirty="0">
                <a:latin typeface="Courier New" panose="02070309020205020404" pitchFamily="49" charset="0"/>
              </a:rPr>
              <a:t> (ItemType values[ ], int </a:t>
            </a:r>
            <a:r>
              <a:rPr lang="en-US" altLang="en-US" b="1" dirty="0" err="1">
                <a:latin typeface="Courier New" panose="02070309020205020404" pitchFamily="49" charset="0"/>
              </a:rPr>
              <a:t>numValues</a:t>
            </a:r>
            <a:r>
              <a:rPr lang="en-US" altLang="en-US" b="1" dirty="0">
                <a:latin typeface="Courier New" panose="02070309020205020404" pitchFamily="49" charset="0"/>
              </a:rPr>
              <a:t>)</a:t>
            </a:r>
            <a:endParaRPr lang="en-US" altLang="en-US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  int  index, sum=0;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  // non-leaf </a:t>
            </a:r>
            <a:r>
              <a:rPr lang="ko-KR" altLang="en-US" b="1" dirty="0">
                <a:latin typeface="Courier New" panose="02070309020205020404" pitchFamily="49" charset="0"/>
              </a:rPr>
              <a:t>노드에 대해 그 노드를 루트로 하는 </a:t>
            </a:r>
            <a:r>
              <a:rPr lang="en-US" altLang="ko-KR" b="1" dirty="0">
                <a:latin typeface="Courier New" panose="02070309020205020404" pitchFamily="49" charset="0"/>
              </a:rPr>
              <a:t>subtree</a:t>
            </a:r>
            <a:r>
              <a:rPr lang="ko-KR" altLang="en-US" b="1" dirty="0">
                <a:latin typeface="Courier New" panose="02070309020205020404" pitchFamily="49" charset="0"/>
              </a:rPr>
              <a:t>의 </a:t>
            </a:r>
            <a:r>
              <a:rPr lang="en-US" altLang="ko-KR" b="1" dirty="0">
                <a:latin typeface="Courier New" panose="02070309020205020404" pitchFamily="49" charset="0"/>
              </a:rPr>
              <a:t>height</a:t>
            </a:r>
            <a:r>
              <a:rPr lang="ko-KR" altLang="en-US" b="1" dirty="0">
                <a:latin typeface="Courier New" panose="02070309020205020404" pitchFamily="49" charset="0"/>
              </a:rPr>
              <a:t> 계산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  for (________;  _________;  ________)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      sum += </a:t>
            </a:r>
            <a:r>
              <a:rPr lang="en-US" altLang="en-US" b="1" dirty="0" err="1">
                <a:latin typeface="Courier New" panose="02070309020205020404" pitchFamily="49" charset="0"/>
              </a:rPr>
              <a:t>GetHeight</a:t>
            </a:r>
            <a:r>
              <a:rPr lang="en-US" altLang="en-US" b="1" dirty="0">
                <a:latin typeface="Courier New" panose="02070309020205020404" pitchFamily="49" charset="0"/>
              </a:rPr>
              <a:t> ( values, index , </a:t>
            </a:r>
            <a:r>
              <a:rPr lang="en-US" altLang="en-US" b="1" dirty="0" err="1">
                <a:latin typeface="Courier New" panose="02070309020205020404" pitchFamily="49" charset="0"/>
              </a:rPr>
              <a:t>numValues</a:t>
            </a:r>
            <a:r>
              <a:rPr lang="en-US" altLang="en-US" b="1" dirty="0">
                <a:latin typeface="Courier New" panose="02070309020205020404" pitchFamily="49" charset="0"/>
              </a:rPr>
              <a:t> - 1 ) ;</a:t>
            </a:r>
          </a:p>
          <a:p>
            <a:pPr>
              <a:lnSpc>
                <a:spcPct val="90000"/>
              </a:lnSpc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  </a:t>
            </a: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“sum of heights = “ &lt;&lt; sum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} </a:t>
            </a:r>
          </a:p>
          <a:p>
            <a:pPr>
              <a:lnSpc>
                <a:spcPct val="90000"/>
              </a:lnSpc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template &lt;class  ItemType &gt;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int  </a:t>
            </a:r>
            <a:r>
              <a:rPr lang="en-US" altLang="en-US" b="1" dirty="0" err="1">
                <a:latin typeface="Courier New" panose="02070309020205020404" pitchFamily="49" charset="0"/>
              </a:rPr>
              <a:t>GetHeight</a:t>
            </a:r>
            <a:r>
              <a:rPr lang="en-US" altLang="en-US" b="1" dirty="0">
                <a:latin typeface="Courier New" panose="02070309020205020404" pitchFamily="49" charset="0"/>
              </a:rPr>
              <a:t> (ItemType values[ ], int start, int </a:t>
            </a:r>
            <a:r>
              <a:rPr lang="en-US" altLang="en-US" b="1" dirty="0" err="1">
                <a:latin typeface="Courier New" panose="02070309020205020404" pitchFamily="49" charset="0"/>
              </a:rPr>
              <a:t>numValues</a:t>
            </a:r>
            <a:r>
              <a:rPr lang="en-US" altLang="en-US" b="1" dirty="0">
                <a:latin typeface="Courier New" panose="02070309020205020404" pitchFamily="49" charset="0"/>
              </a:rPr>
              <a:t>)</a:t>
            </a:r>
            <a:endParaRPr lang="en-US" altLang="en-US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  if (_______) return 0; // start</a:t>
            </a:r>
            <a:r>
              <a:rPr lang="ko-KR" altLang="en-US" b="1" dirty="0">
                <a:latin typeface="Courier New" panose="02070309020205020404" pitchFamily="49" charset="0"/>
              </a:rPr>
              <a:t>가 </a:t>
            </a:r>
            <a:r>
              <a:rPr lang="en-US" altLang="ko-KR" b="1" dirty="0">
                <a:latin typeface="Courier New" panose="02070309020205020404" pitchFamily="49" charset="0"/>
              </a:rPr>
              <a:t>leaf</a:t>
            </a:r>
            <a:r>
              <a:rPr lang="ko-KR" altLang="en-US" b="1" dirty="0">
                <a:latin typeface="Courier New" panose="02070309020205020404" pitchFamily="49" charset="0"/>
              </a:rPr>
              <a:t>이거나 </a:t>
            </a:r>
            <a:r>
              <a:rPr lang="en-US" altLang="ko-KR" b="1" dirty="0">
                <a:latin typeface="Courier New" panose="02070309020205020404" pitchFamily="49" charset="0"/>
              </a:rPr>
              <a:t>tree </a:t>
            </a:r>
            <a:r>
              <a:rPr lang="ko-KR" altLang="en-US" b="1" dirty="0">
                <a:latin typeface="Courier New" panose="02070309020205020404" pitchFamily="49" charset="0"/>
              </a:rPr>
              <a:t>밖에 있는 경우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  int </a:t>
            </a:r>
            <a:r>
              <a:rPr lang="en-US" altLang="en-US" b="1" dirty="0" err="1">
                <a:latin typeface="Courier New" panose="02070309020205020404" pitchFamily="49" charset="0"/>
              </a:rPr>
              <a:t>l_height</a:t>
            </a:r>
            <a:r>
              <a:rPr lang="en-US" altLang="en-US" b="1" dirty="0">
                <a:latin typeface="Courier New" panose="02070309020205020404" pitchFamily="49" charset="0"/>
              </a:rPr>
              <a:t> = </a:t>
            </a:r>
            <a:r>
              <a:rPr lang="en-US" altLang="en-US" b="1" dirty="0" err="1">
                <a:latin typeface="Courier New" panose="02070309020205020404" pitchFamily="49" charset="0"/>
              </a:rPr>
              <a:t>GetHeight</a:t>
            </a:r>
            <a:r>
              <a:rPr lang="en-US" altLang="en-US" b="1" dirty="0">
                <a:latin typeface="Courier New" panose="02070309020205020404" pitchFamily="49" charset="0"/>
              </a:rPr>
              <a:t>(_______); // left subtree</a:t>
            </a:r>
            <a:r>
              <a:rPr lang="ko-KR" altLang="en-US" b="1" dirty="0">
                <a:latin typeface="Courier New" panose="02070309020205020404" pitchFamily="49" charset="0"/>
              </a:rPr>
              <a:t>의 </a:t>
            </a:r>
            <a:r>
              <a:rPr lang="en-US" altLang="ko-KR" b="1" dirty="0">
                <a:latin typeface="Courier New" panose="02070309020205020404" pitchFamily="49" charset="0"/>
              </a:rPr>
              <a:t>height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  int </a:t>
            </a:r>
            <a:r>
              <a:rPr lang="en-US" altLang="en-US" b="1" dirty="0" err="1">
                <a:latin typeface="Courier New" panose="02070309020205020404" pitchFamily="49" charset="0"/>
              </a:rPr>
              <a:t>r_height</a:t>
            </a:r>
            <a:r>
              <a:rPr lang="en-US" altLang="en-US" b="1" dirty="0">
                <a:latin typeface="Courier New" panose="02070309020205020404" pitchFamily="49" charset="0"/>
              </a:rPr>
              <a:t> = </a:t>
            </a:r>
            <a:r>
              <a:rPr lang="en-US" altLang="en-US" b="1" dirty="0" err="1">
                <a:latin typeface="Courier New" panose="02070309020205020404" pitchFamily="49" charset="0"/>
              </a:rPr>
              <a:t>GetHeight</a:t>
            </a:r>
            <a:r>
              <a:rPr lang="en-US" altLang="en-US" b="1" dirty="0">
                <a:latin typeface="Courier New" panose="02070309020205020404" pitchFamily="49" charset="0"/>
              </a:rPr>
              <a:t>(_______); // right subtree</a:t>
            </a:r>
            <a:r>
              <a:rPr lang="ko-KR" altLang="en-US" b="1" dirty="0">
                <a:latin typeface="Courier New" panose="02070309020205020404" pitchFamily="49" charset="0"/>
              </a:rPr>
              <a:t>의 </a:t>
            </a:r>
            <a:r>
              <a:rPr lang="en-US" altLang="ko-KR" b="1" dirty="0">
                <a:latin typeface="Courier New" panose="02070309020205020404" pitchFamily="49" charset="0"/>
              </a:rPr>
              <a:t>height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  return ________; // “subtree </a:t>
            </a:r>
            <a:r>
              <a:rPr lang="en-US" altLang="ko-KR" b="1" dirty="0">
                <a:latin typeface="Courier New" panose="02070309020205020404" pitchFamily="49" charset="0"/>
              </a:rPr>
              <a:t>height </a:t>
            </a:r>
            <a:r>
              <a:rPr lang="ko-KR" altLang="en-US" b="1" dirty="0">
                <a:latin typeface="Courier New" panose="02070309020205020404" pitchFamily="49" charset="0"/>
              </a:rPr>
              <a:t>중 큰 값 </a:t>
            </a:r>
            <a:r>
              <a:rPr lang="en-US" altLang="ko-KR" b="1" dirty="0">
                <a:latin typeface="Courier New" panose="02070309020205020404" pitchFamily="49" charset="0"/>
              </a:rPr>
              <a:t>+ 1” </a:t>
            </a:r>
            <a:r>
              <a:rPr lang="ko-KR" altLang="en-US" b="1" dirty="0">
                <a:latin typeface="Courier New" panose="02070309020205020404" pitchFamily="49" charset="0"/>
              </a:rPr>
              <a:t>을 리턴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} </a:t>
            </a:r>
          </a:p>
          <a:p>
            <a:pPr>
              <a:lnSpc>
                <a:spcPct val="90000"/>
              </a:lnSpc>
            </a:pPr>
            <a:endParaRPr lang="en-US" altLang="en-US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Lab 12</a:t>
            </a:r>
            <a:endParaRPr lang="ko-KR" altLang="en-US" dirty="0"/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en-US" altLang="ko-KR"/>
              <a:t>1. Selection sort</a:t>
            </a:r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r>
              <a:rPr lang="en-US" altLang="ko-KR"/>
              <a:t>2. Bubble sort</a:t>
            </a:r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r>
              <a:rPr lang="en-US" altLang="ko-KR"/>
              <a:t>3. Insertion sort</a:t>
            </a:r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r>
              <a:rPr lang="en-US" altLang="ko-KR"/>
              <a:t>4. Heap sort 1</a:t>
            </a:r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r>
              <a:rPr lang="en-US" altLang="ko-KR"/>
              <a:t>5. Heap sort 2</a:t>
            </a:r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r>
              <a:rPr lang="en-US" altLang="ko-KR"/>
              <a:t>6. Heap sort 3</a:t>
            </a:r>
          </a:p>
          <a:p>
            <a:pPr marL="358775" indent="-323850" eaLnBrk="1" hangingPunct="1"/>
            <a:endParaRPr lang="en-US" altLang="ko-KR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 준비</a:t>
            </a:r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ko-KR" altLang="en-US" dirty="0"/>
              <a:t>실습 시 기존에 제공한 샘플 코드 </a:t>
            </a:r>
            <a:r>
              <a:rPr lang="en-US" altLang="ko-KR" dirty="0"/>
              <a:t>(Student)</a:t>
            </a:r>
            <a:r>
              <a:rPr lang="ko-KR" altLang="en-US" dirty="0"/>
              <a:t>는 참고용으로만 사용</a:t>
            </a:r>
            <a:endParaRPr lang="en-US" altLang="ko-KR" dirty="0"/>
          </a:p>
          <a:p>
            <a:pPr marL="358775" indent="-323850" eaLnBrk="1" hangingPunct="1"/>
            <a:endParaRPr lang="en-US" altLang="ko-KR" dirty="0"/>
          </a:p>
          <a:p>
            <a:pPr marL="358775" indent="-323850" eaLnBrk="1" hangingPunct="1"/>
            <a:r>
              <a:rPr lang="ko-KR" altLang="en-US" dirty="0"/>
              <a:t>실습 간 사용할 파일</a:t>
            </a:r>
            <a:endParaRPr lang="en-US" altLang="ko-KR" dirty="0"/>
          </a:p>
          <a:p>
            <a:pPr marL="539750" lvl="1" indent="-287338" eaLnBrk="1" hangingPunct="1">
              <a:spcAft>
                <a:spcPct val="0"/>
              </a:spcAft>
            </a:pPr>
            <a:r>
              <a:rPr lang="ko-KR" altLang="en-US" dirty="0">
                <a:sym typeface="Wingdings" panose="05000000000000000000" pitchFamily="2" charset="2"/>
              </a:rPr>
              <a:t>공통적으로 사용할 파일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 eaLnBrk="1" hangingPunct="1"/>
            <a:r>
              <a:rPr lang="en-US" altLang="ko-KR" dirty="0" err="1">
                <a:sym typeface="Wingdings" panose="05000000000000000000" pitchFamily="2" charset="2"/>
              </a:rPr>
              <a:t>Student.h</a:t>
            </a:r>
            <a:r>
              <a:rPr lang="en-US" altLang="ko-KR" dirty="0">
                <a:sym typeface="Wingdings" panose="05000000000000000000" pitchFamily="2" charset="2"/>
              </a:rPr>
              <a:t> , Student.cpp  : </a:t>
            </a:r>
            <a:r>
              <a:rPr lang="ko-KR" altLang="en-US" dirty="0">
                <a:sym typeface="Wingdings" panose="05000000000000000000" pitchFamily="2" charset="2"/>
              </a:rPr>
              <a:t>학생의 정보를 저장하고 출력하기 위한 객체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 eaLnBrk="1" hangingPunct="1"/>
            <a:r>
              <a:rPr lang="en-US" altLang="ko-KR" dirty="0">
                <a:sym typeface="Wingdings" panose="05000000000000000000" pitchFamily="2" charset="2"/>
              </a:rPr>
              <a:t>Swap.cpp : </a:t>
            </a:r>
            <a:r>
              <a:rPr lang="ko-KR" altLang="en-US" dirty="0">
                <a:sym typeface="Wingdings" panose="05000000000000000000" pitchFamily="2" charset="2"/>
              </a:rPr>
              <a:t>배열 내에서 학생의 위치를 변경하기 위한 함수가 정의됨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 eaLnBrk="1" hangingPunct="1"/>
            <a:endParaRPr lang="en-US" altLang="ko-KR" dirty="0"/>
          </a:p>
          <a:p>
            <a:pPr marL="539750" lvl="1" indent="-287338" eaLnBrk="1" hangingPunct="1">
              <a:spcAft>
                <a:spcPct val="0"/>
              </a:spcAft>
            </a:pPr>
            <a:endParaRPr lang="ko-KR" altLang="en-US" dirty="0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1. Exercise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문 제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학생들의 정보를 </a:t>
            </a:r>
            <a:r>
              <a:rPr lang="ko-KR" altLang="en-US" dirty="0" err="1"/>
              <a:t>담고있는</a:t>
            </a:r>
            <a:r>
              <a:rPr lang="ko-KR" altLang="en-US" dirty="0"/>
              <a:t> 배열을 </a:t>
            </a:r>
            <a:r>
              <a:rPr lang="en-US" altLang="ko-KR" dirty="0">
                <a:solidFill>
                  <a:srgbClr val="FF0000"/>
                </a:solidFill>
              </a:rPr>
              <a:t>Selection Sort</a:t>
            </a:r>
            <a:r>
              <a:rPr lang="ko-KR" altLang="en-US" dirty="0"/>
              <a:t>기법을 이용하여 정렬하시오</a:t>
            </a:r>
            <a:r>
              <a:rPr lang="en-US" altLang="ko-KR" dirty="0"/>
              <a:t>.</a:t>
            </a:r>
          </a:p>
          <a:p>
            <a:pPr marL="684000" lvl="2" eaLnBrk="1" hangingPunct="1">
              <a:defRPr/>
            </a:pPr>
            <a:r>
              <a:rPr lang="ko-KR" altLang="en-US" dirty="0"/>
              <a:t>정렬의 기준 </a:t>
            </a:r>
            <a:r>
              <a:rPr lang="en-US" altLang="ko-KR" dirty="0"/>
              <a:t>: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오름차순 </a:t>
            </a:r>
            <a:r>
              <a:rPr lang="en-US" altLang="ko-KR" dirty="0"/>
              <a:t>(</a:t>
            </a:r>
            <a:r>
              <a:rPr lang="ko-KR" altLang="en-US" dirty="0"/>
              <a:t>문자열 비교함수의 결과를 이용하여 정렬함</a:t>
            </a:r>
            <a:r>
              <a:rPr lang="en-US" altLang="ko-KR" dirty="0"/>
              <a:t>)</a:t>
            </a:r>
          </a:p>
          <a:p>
            <a:pPr lvl="1" eaLnBrk="1" hangingPunct="1">
              <a:defRPr/>
            </a:pPr>
            <a:r>
              <a:rPr lang="en-US" altLang="ko-KR" dirty="0"/>
              <a:t>Selection Sort</a:t>
            </a:r>
            <a:r>
              <a:rPr lang="ko-KR" altLang="en-US" dirty="0"/>
              <a:t>함수를 </a:t>
            </a:r>
            <a:r>
              <a:rPr lang="en-US" altLang="ko-KR" dirty="0"/>
              <a:t>SelectionSort.cpp</a:t>
            </a:r>
            <a:r>
              <a:rPr lang="ko-KR" altLang="en-US" dirty="0"/>
              <a:t> 파일에 구현할 것</a:t>
            </a: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marL="252000" lvl="1" indent="0" eaLnBrk="1" hangingPunct="1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예 제</a:t>
            </a: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marL="684000" lvl="2" eaLnBrk="1" hangingPunct="1">
              <a:defRPr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95288" y="3644900"/>
          <a:ext cx="3744912" cy="1485900"/>
        </p:xfrm>
        <a:graphic>
          <a:graphicData uri="http://schemas.openxmlformats.org/drawingml/2006/table">
            <a:tbl>
              <a:tblPr/>
              <a:tblGrid>
                <a:gridCol w="165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id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Name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gpa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2003200111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이웅재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3.0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2004200121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권오준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3.2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2005200132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김진일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2.7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859338" y="3644900"/>
          <a:ext cx="3744912" cy="1485900"/>
        </p:xfrm>
        <a:graphic>
          <a:graphicData uri="http://schemas.openxmlformats.org/drawingml/2006/table">
            <a:tbl>
              <a:tblPr/>
              <a:tblGrid>
                <a:gridCol w="165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id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Name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gpa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2004200121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권오준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3.2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2005200132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김진일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2.7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2003200111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이웅재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3.0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6432" name="직선 화살표 연결선 7"/>
          <p:cNvCxnSpPr>
            <a:cxnSpLocks noChangeShapeType="1"/>
          </p:cNvCxnSpPr>
          <p:nvPr/>
        </p:nvCxnSpPr>
        <p:spPr bwMode="auto">
          <a:xfrm>
            <a:off x="4140200" y="4386263"/>
            <a:ext cx="719138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33" name="TextBox 8"/>
          <p:cNvSpPr txBox="1">
            <a:spLocks noChangeArrowheads="1"/>
          </p:cNvSpPr>
          <p:nvPr/>
        </p:nvSpPr>
        <p:spPr bwMode="auto">
          <a:xfrm>
            <a:off x="4211638" y="4017963"/>
            <a:ext cx="720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800" b="0">
                <a:latin typeface="Arial" panose="020B0604020202020204" pitchFamily="34" charset="0"/>
                <a:ea typeface="굴림" panose="020B0600000101010101" pitchFamily="50" charset="-127"/>
              </a:rPr>
              <a:t>정렬</a:t>
            </a: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1-help slides</a:t>
            </a:r>
            <a:endParaRPr lang="ko-KR" altLang="en-US" dirty="0"/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en-US" altLang="ko-KR"/>
              <a:t>Selection Sort</a:t>
            </a:r>
            <a:r>
              <a:rPr lang="ko-KR" altLang="en-US"/>
              <a:t> 예제 및 참고 코드</a:t>
            </a:r>
          </a:p>
        </p:txBody>
      </p:sp>
      <p:pic>
        <p:nvPicPr>
          <p:cNvPr id="17412" name="Picture 2" descr="C:\Users\parkkisung\Desktop\Selection-Sort-Animation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57338"/>
            <a:ext cx="9525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모서리가 둥근 직사각형 9"/>
          <p:cNvSpPr/>
          <p:nvPr/>
        </p:nvSpPr>
        <p:spPr bwMode="auto">
          <a:xfrm>
            <a:off x="2916238" y="1525588"/>
            <a:ext cx="5832475" cy="3744912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kumimoji="0"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4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1741488"/>
            <a:ext cx="546735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1-help slides</a:t>
            </a:r>
            <a:endParaRPr lang="ko-KR" altLang="en-US" dirty="0"/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ko-KR" altLang="en-US"/>
              <a:t>테스트 드라이버</a:t>
            </a: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863600" y="1517650"/>
            <a:ext cx="5832475" cy="4176713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kumimoji="0"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806575"/>
            <a:ext cx="4752975" cy="366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2. Exercise</a:t>
            </a:r>
            <a:endParaRPr lang="ko-KR" altLang="en-US" dirty="0"/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ko-KR" altLang="en-US"/>
              <a:t>문 제</a:t>
            </a: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r>
              <a:rPr lang="ko-KR" altLang="en-US"/>
              <a:t>학생들의 정보를 담고있는 배열을 </a:t>
            </a:r>
            <a:r>
              <a:rPr lang="en-US" altLang="ko-KR">
                <a:solidFill>
                  <a:srgbClr val="FF0000"/>
                </a:solidFill>
              </a:rPr>
              <a:t>Bubble Sort</a:t>
            </a:r>
            <a:r>
              <a:rPr lang="ko-KR" altLang="en-US"/>
              <a:t>기법을 이용하여 정렬하시오</a:t>
            </a:r>
            <a:r>
              <a:rPr lang="en-US" altLang="ko-KR"/>
              <a:t>.</a:t>
            </a:r>
          </a:p>
          <a:p>
            <a:pPr lvl="2" eaLnBrk="1" hangingPunct="1"/>
            <a:r>
              <a:rPr lang="ko-KR" altLang="en-US"/>
              <a:t>정렬의 기준 </a:t>
            </a:r>
            <a:r>
              <a:rPr lang="en-US" altLang="ko-KR"/>
              <a:t>: </a:t>
            </a:r>
            <a:r>
              <a:rPr lang="ko-KR" altLang="en-US"/>
              <a:t>이름</a:t>
            </a:r>
            <a:r>
              <a:rPr lang="en-US" altLang="ko-KR"/>
              <a:t>, </a:t>
            </a:r>
            <a:r>
              <a:rPr lang="ko-KR" altLang="en-US"/>
              <a:t>오름차순 </a:t>
            </a:r>
            <a:r>
              <a:rPr lang="en-US" altLang="ko-KR"/>
              <a:t>(</a:t>
            </a:r>
            <a:r>
              <a:rPr lang="ko-KR" altLang="en-US"/>
              <a:t>문자열 비교함수의 결과를 이용하여 정렬함</a:t>
            </a:r>
            <a:r>
              <a:rPr lang="en-US" altLang="ko-KR"/>
              <a:t>)</a:t>
            </a:r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/>
              <a:t>BubbleSort</a:t>
            </a:r>
            <a:r>
              <a:rPr lang="ko-KR" altLang="en-US"/>
              <a:t>함수를 </a:t>
            </a:r>
            <a:r>
              <a:rPr lang="en-US" altLang="ko-KR"/>
              <a:t>BubbleSort.cpp</a:t>
            </a:r>
            <a:r>
              <a:rPr lang="ko-KR" altLang="en-US"/>
              <a:t> 파일에 구현할 것</a:t>
            </a: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endParaRPr lang="en-US" altLang="ko-KR"/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2-help slides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7175" y="692150"/>
            <a:ext cx="8524875" cy="53578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Bubble Sort</a:t>
            </a:r>
            <a:r>
              <a:rPr lang="ko-KR" altLang="en-US" dirty="0"/>
              <a:t> 예제 및 참고 코드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그림의 예는 </a:t>
            </a:r>
            <a:r>
              <a:rPr lang="en-US" altLang="ko-KR" dirty="0"/>
              <a:t>Bubble Down </a:t>
            </a:r>
            <a:r>
              <a:rPr lang="ko-KR" altLang="en-US" dirty="0"/>
              <a:t>연산을 이용하여</a:t>
            </a:r>
            <a:endParaRPr lang="en-US" altLang="ko-KR" dirty="0"/>
          </a:p>
          <a:p>
            <a:pPr marL="2520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   </a:t>
            </a:r>
            <a:r>
              <a:rPr lang="ko-KR" altLang="en-US" dirty="0"/>
              <a:t>정렬</a:t>
            </a:r>
            <a:r>
              <a:rPr lang="en-US" altLang="ko-KR" dirty="0"/>
              <a:t>, </a:t>
            </a:r>
            <a:r>
              <a:rPr lang="ko-KR" altLang="en-US" dirty="0"/>
              <a:t>샘플코드는 </a:t>
            </a:r>
            <a:r>
              <a:rPr lang="en-US" altLang="ko-KR" dirty="0"/>
              <a:t>Bubble Up </a:t>
            </a:r>
            <a:r>
              <a:rPr lang="ko-KR" altLang="en-US" dirty="0"/>
              <a:t>연산을</a:t>
            </a:r>
            <a:endParaRPr lang="en-US" altLang="ko-KR" dirty="0"/>
          </a:p>
          <a:p>
            <a:pPr marL="2520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   </a:t>
            </a:r>
            <a:r>
              <a:rPr lang="ko-KR" altLang="en-US" dirty="0"/>
              <a:t>이용하여 구현되어 있음</a:t>
            </a:r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539750" y="2349500"/>
            <a:ext cx="8208963" cy="3959225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kumimoji="0"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485" name="Picture 2" descr="C:\Users\parkkisung\Desktop\Bubble-sort-example-300px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635000"/>
            <a:ext cx="28575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565400"/>
            <a:ext cx="4295775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 bwMode="auto">
          <a:xfrm>
            <a:off x="323850" y="1341438"/>
            <a:ext cx="8208963" cy="4175125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kumimoji="0"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2-help slides</a:t>
            </a:r>
            <a:endParaRPr lang="ko-KR" altLang="en-US" dirty="0"/>
          </a:p>
        </p:txBody>
      </p:sp>
      <p:sp>
        <p:nvSpPr>
          <p:cNvPr id="21508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ko-KR" altLang="en-US"/>
              <a:t>테스트 드라이버</a:t>
            </a:r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28775"/>
            <a:ext cx="4895850" cy="366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CT테마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defRPr sz="1050" b="1" dirty="0" err="1" smtClean="0"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CT테마</Template>
  <TotalTime>11374</TotalTime>
  <Words>1125</Words>
  <Application>Microsoft Office PowerPoint</Application>
  <PresentationFormat>화면 슬라이드 쇼(4:3)</PresentationFormat>
  <Paragraphs>210</Paragraphs>
  <Slides>18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Courier New</vt:lpstr>
      <vt:lpstr>Wingdings</vt:lpstr>
      <vt:lpstr>CT테마</vt:lpstr>
      <vt:lpstr>Data Structures</vt:lpstr>
      <vt:lpstr>Lab 12</vt:lpstr>
      <vt:lpstr>실습 준비</vt:lpstr>
      <vt:lpstr>1. Exercise </vt:lpstr>
      <vt:lpstr>1-help slides</vt:lpstr>
      <vt:lpstr>1-help slides</vt:lpstr>
      <vt:lpstr>2. Exercise</vt:lpstr>
      <vt:lpstr>2-help slides</vt:lpstr>
      <vt:lpstr>2-help slides</vt:lpstr>
      <vt:lpstr>3. Exercise</vt:lpstr>
      <vt:lpstr>3-help slides</vt:lpstr>
      <vt:lpstr>3-help slides</vt:lpstr>
      <vt:lpstr>4. Exercise</vt:lpstr>
      <vt:lpstr>4-help slides</vt:lpstr>
      <vt:lpstr>5. Exercise</vt:lpstr>
      <vt:lpstr>5-help slides</vt:lpstr>
      <vt:lpstr>6. Exercise</vt:lpstr>
      <vt:lpstr>5-help slides</vt:lpstr>
    </vt:vector>
  </TitlesOfParts>
  <Company>BlackEdition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 플랫폼을 위한 Web 2.0기반  서비스 제공 미들웨어 기술 연구</dc:title>
  <dc:creator>Admin</dc:creator>
  <cp:lastModifiedBy>didgk0823@gmail.com</cp:lastModifiedBy>
  <cp:revision>580</cp:revision>
  <dcterms:created xsi:type="dcterms:W3CDTF">2009-05-29T08:22:21Z</dcterms:created>
  <dcterms:modified xsi:type="dcterms:W3CDTF">2022-12-06T04:19:42Z</dcterms:modified>
</cp:coreProperties>
</file>