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embeddedFontLst>
    <p:embeddedFont>
      <p:font typeface="Lato" panose="020B0604020202020204" charset="0"/>
      <p:regular r:id="rId19"/>
      <p:bold r:id="rId20"/>
      <p:italic r:id="rId21"/>
      <p:boldItalic r:id="rId22"/>
    </p:embeddedFont>
    <p:embeddedFont>
      <p:font typeface="Merriweather" panose="020B0604020202020204" charset="0"/>
      <p:regular r:id="rId23"/>
      <p:bold r:id="rId24"/>
      <p:italic r:id="rId25"/>
      <p:boldItalic r:id="rId26"/>
    </p:embeddedFont>
    <p:embeddedFont>
      <p:font typeface="Montserrat" panose="00000500000000000000"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203" d="100"/>
          <a:sy n="203" d="100"/>
        </p:scale>
        <p:origin x="594" y="1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ba27a046f2_0_1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ba27a046f2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ba27a046f2_0_1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ba27a046f2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ba27a046f2_0_1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ba27a046f2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ba27a046f2_0_2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ba27a046f2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ba27a046f2_0_1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ba27a046f2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ba27a046f2_0_2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ba27a046f2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ba27a046f2_0_1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ba27a046f2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ba27a046f2_0_1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ba27a046f2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ba27a046f2_0_1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ba27a046f2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ba27a046f2_0_1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ba27a046f2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ba27a046f2_0_1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ba27a046f2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ba27a046f2_0_1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ba27a046f2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ba27a046f2_0_1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ba27a046f2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ba27a046f2_0_1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ba27a046f2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ba27a046f2_0_1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ba27a046f2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gomakethings.com/the-ethics-of-open-source-licenses/"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hyperlink" Target="https://www.xfive.co/blog/5-open-source-security-risks/" TargetMode="External"/><Relationship Id="rId5" Type="http://schemas.openxmlformats.org/officeDocument/2006/relationships/hyperlink" Target="https://itsfoss.com/what-is-foss/" TargetMode="External"/><Relationship Id="rId4" Type="http://schemas.openxmlformats.org/officeDocument/2006/relationships/hyperlink" Target="https://sdtimes.com/open-source/the-ethical-side-of-open-source/"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a:no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600">
                <a:solidFill>
                  <a:srgbClr val="3C78D8"/>
                </a:solidFill>
                <a:latin typeface="Merriweather"/>
                <a:ea typeface="Merriweather"/>
                <a:cs typeface="Merriweather"/>
                <a:sym typeface="Merriweather"/>
              </a:rPr>
              <a:t>Ethical, legal and cybersecurity issues with using FOSS. </a:t>
            </a:r>
            <a:endParaRPr sz="3600">
              <a:solidFill>
                <a:srgbClr val="3C78D8"/>
              </a:solidFill>
              <a:latin typeface="Merriweather"/>
              <a:ea typeface="Merriweather"/>
              <a:cs typeface="Merriweather"/>
              <a:sym typeface="Merriweather"/>
            </a:endParaRPr>
          </a:p>
          <a:p>
            <a:pPr marL="0" lvl="0" indent="0" algn="l" rtl="0">
              <a:spcBef>
                <a:spcPts val="0"/>
              </a:spcBef>
              <a:spcAft>
                <a:spcPts val="0"/>
              </a:spcAft>
              <a:buNone/>
            </a:pPr>
            <a:endParaRPr sz="3600">
              <a:solidFill>
                <a:srgbClr val="202124"/>
              </a:solidFill>
              <a:highlight>
                <a:srgbClr val="FFFFFF"/>
              </a:highlight>
              <a:latin typeface="Merriweather"/>
              <a:ea typeface="Merriweather"/>
              <a:cs typeface="Merriweather"/>
              <a:sym typeface="Merriweather"/>
            </a:endParaRPr>
          </a:p>
        </p:txBody>
      </p:sp>
      <p:sp>
        <p:nvSpPr>
          <p:cNvPr id="135" name="Google Shape;135;p13"/>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Brett Zimmerman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Legal/Ethical/Security Issues with FOSS (continued)</a:t>
            </a:r>
            <a:endParaRPr/>
          </a:p>
          <a:p>
            <a:pPr marL="0" lvl="0" indent="0" algn="l" rtl="0">
              <a:spcBef>
                <a:spcPts val="0"/>
              </a:spcBef>
              <a:spcAft>
                <a:spcPts val="0"/>
              </a:spcAft>
              <a:buNone/>
            </a:pPr>
            <a:endParaRPr/>
          </a:p>
        </p:txBody>
      </p:sp>
      <p:sp>
        <p:nvSpPr>
          <p:cNvPr id="189" name="Google Shape;189;p22"/>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sz="1600"/>
              <a:t>Difficulty Managing Licences</a:t>
            </a:r>
            <a:endParaRPr sz="1600"/>
          </a:p>
          <a:p>
            <a:pPr marL="0" lvl="0" indent="457200" algn="l" rtl="0">
              <a:spcBef>
                <a:spcPts val="1200"/>
              </a:spcBef>
              <a:spcAft>
                <a:spcPts val="0"/>
              </a:spcAft>
              <a:buNone/>
            </a:pPr>
            <a:r>
              <a:rPr lang="en" sz="1400"/>
              <a:t>According to Limor Maayan-Wainstein from ex.five.co, ¨Single proprietary applications are often composed of multiple open source components, the projects for which are released under any of several license types, such as Apache License, GPL, or MIT License. This leads to difficulty in managing open source licenses considering the frequency with which enterprises develop and release software and the fact that over 200 open source license types exist. Organizations are required to comply with all individual terms of different licenses, and non-compliance with the terms of a license puts you at risk of legal action, potentially damaging the financial security of your company.¨</a:t>
            </a:r>
            <a:endParaRPr sz="1400"/>
          </a:p>
          <a:p>
            <a:pPr marL="0" lvl="0" indent="0" algn="l" rtl="0">
              <a:spcBef>
                <a:spcPts val="1200"/>
              </a:spcBef>
              <a:spcAft>
                <a:spcPts val="1200"/>
              </a:spcAft>
              <a:buNone/>
            </a:pP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Legal/Ethical/Security Issues with FOSS (continued)</a:t>
            </a:r>
            <a:endParaRPr/>
          </a:p>
          <a:p>
            <a:pPr marL="0" lvl="0" indent="0" algn="l" rtl="0">
              <a:spcBef>
                <a:spcPts val="0"/>
              </a:spcBef>
              <a:spcAft>
                <a:spcPts val="0"/>
              </a:spcAft>
              <a:buNone/>
            </a:pPr>
            <a:endParaRPr/>
          </a:p>
        </p:txBody>
      </p:sp>
      <p:sp>
        <p:nvSpPr>
          <p:cNvPr id="195" name="Google Shape;195;p23"/>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a:t>Potential Infringement Issues </a:t>
            </a:r>
            <a:endParaRPr sz="1600"/>
          </a:p>
          <a:p>
            <a:pPr marL="0" lvl="0" indent="457200" algn="l" rtl="0">
              <a:spcBef>
                <a:spcPts val="1200"/>
              </a:spcBef>
              <a:spcAft>
                <a:spcPts val="1200"/>
              </a:spcAft>
              <a:buNone/>
            </a:pPr>
            <a:r>
              <a:rPr lang="en" sz="1400"/>
              <a:t>Open source components may introduce intellectual property infringement risks because these projects lack standard commercial controls, giving a means for proprietary code to make its way into open source projects.</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Legal/Ethical/Security Issues with FOSS (continued)</a:t>
            </a:r>
            <a:endParaRPr/>
          </a:p>
          <a:p>
            <a:pPr marL="0" lvl="0" indent="0" algn="l" rtl="0">
              <a:spcBef>
                <a:spcPts val="0"/>
              </a:spcBef>
              <a:spcAft>
                <a:spcPts val="0"/>
              </a:spcAft>
              <a:buNone/>
            </a:pPr>
            <a:endParaRPr/>
          </a:p>
        </p:txBody>
      </p:sp>
      <p:sp>
        <p:nvSpPr>
          <p:cNvPr id="201" name="Google Shape;201;p2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a:t>Operational Risks</a:t>
            </a:r>
            <a:endParaRPr sz="1600"/>
          </a:p>
          <a:p>
            <a:pPr marL="0" lvl="0" indent="0" algn="l" rtl="0">
              <a:spcBef>
                <a:spcPts val="1200"/>
              </a:spcBef>
              <a:spcAft>
                <a:spcPts val="1200"/>
              </a:spcAft>
              <a:buNone/>
            </a:pPr>
            <a:r>
              <a:rPr lang="en" sz="1600"/>
              <a:t>	</a:t>
            </a:r>
            <a:r>
              <a:rPr lang="en" sz="1400"/>
              <a:t>An additional issue that commonly arises with FOSS is that FOSS normally is comprised of multiple components. If there are multiple components, it becomes hard for developers to track the different components and update them as new versions and patches become available. This often leads to security vulnerabilities in the software.</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Legal/Ethical/Security Issues with FOSS (continued)</a:t>
            </a:r>
            <a:endParaRPr/>
          </a:p>
          <a:p>
            <a:pPr marL="0" lvl="0" indent="0" algn="l" rtl="0">
              <a:spcBef>
                <a:spcPts val="0"/>
              </a:spcBef>
              <a:spcAft>
                <a:spcPts val="0"/>
              </a:spcAft>
              <a:buNone/>
            </a:pPr>
            <a:endParaRPr/>
          </a:p>
        </p:txBody>
      </p:sp>
      <p:sp>
        <p:nvSpPr>
          <p:cNvPr id="207" name="Google Shape;207;p2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a:t>Developer Malpractices</a:t>
            </a:r>
            <a:endParaRPr sz="1600"/>
          </a:p>
          <a:p>
            <a:pPr marL="0" lvl="0" indent="0" algn="l" rtl="0">
              <a:spcBef>
                <a:spcPts val="1200"/>
              </a:spcBef>
              <a:spcAft>
                <a:spcPts val="1200"/>
              </a:spcAft>
              <a:buNone/>
            </a:pPr>
            <a:r>
              <a:rPr lang="en" sz="1400"/>
              <a:t>	Finally,  when using OSS (Open Source Software), developers often copy and paste code from source libraries which saves a lot of time. In contrast though, they also copy and paste any errors or vulnerabilities in the code often without even reading all of the code.</a:t>
            </a:r>
            <a:endParaRPr sz="1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Legal/Ethical/Security Issues with FOSS (continued)</a:t>
            </a:r>
            <a:endParaRPr/>
          </a:p>
        </p:txBody>
      </p:sp>
      <p:sp>
        <p:nvSpPr>
          <p:cNvPr id="213" name="Google Shape;213;p2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en" sz="1400"/>
              <a:t>Additional issues when using Free and Open Source Software</a:t>
            </a:r>
            <a:endParaRPr sz="1400"/>
          </a:p>
          <a:p>
            <a:pPr marL="914400" lvl="1" indent="-317500" algn="l" rtl="0">
              <a:spcBef>
                <a:spcPts val="0"/>
              </a:spcBef>
              <a:spcAft>
                <a:spcPts val="0"/>
              </a:spcAft>
              <a:buSzPts val="1400"/>
              <a:buChar char="○"/>
            </a:pPr>
            <a:r>
              <a:rPr lang="en" sz="1400"/>
              <a:t>Checking for bias or exclusion</a:t>
            </a:r>
            <a:endParaRPr sz="1400"/>
          </a:p>
          <a:p>
            <a:pPr marL="914400" lvl="1" indent="-317500" algn="l" rtl="0">
              <a:spcBef>
                <a:spcPts val="0"/>
              </a:spcBef>
              <a:spcAft>
                <a:spcPts val="0"/>
              </a:spcAft>
              <a:buSzPts val="1400"/>
              <a:buChar char="○"/>
            </a:pPr>
            <a:r>
              <a:rPr lang="en" sz="1400"/>
              <a:t>Check for Accuracy</a:t>
            </a:r>
            <a:endParaRPr sz="1400"/>
          </a:p>
          <a:p>
            <a:pPr marL="914400" lvl="1" indent="-317500" algn="l" rtl="0">
              <a:spcBef>
                <a:spcPts val="0"/>
              </a:spcBef>
              <a:spcAft>
                <a:spcPts val="0"/>
              </a:spcAft>
              <a:buSzPts val="1400"/>
              <a:buChar char="○"/>
            </a:pPr>
            <a:r>
              <a:rPr lang="en" sz="1400"/>
              <a:t>Crediting Collaborators</a:t>
            </a:r>
            <a:endParaRPr sz="1400"/>
          </a:p>
          <a:p>
            <a:pPr marL="914400" lvl="1" indent="-317500" algn="l" rtl="0">
              <a:spcBef>
                <a:spcPts val="0"/>
              </a:spcBef>
              <a:spcAft>
                <a:spcPts val="0"/>
              </a:spcAft>
              <a:buSzPts val="1400"/>
              <a:buChar char="○"/>
            </a:pPr>
            <a:r>
              <a:rPr lang="en" sz="1400"/>
              <a:t>Sharing Software with others after completion</a:t>
            </a: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Conclusion</a:t>
            </a:r>
            <a:endParaRPr/>
          </a:p>
        </p:txBody>
      </p:sp>
      <p:sp>
        <p:nvSpPr>
          <p:cNvPr id="219" name="Google Shape;219;p2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400"/>
              <a:t>In conclusion, Free and Open Source Software (FOSS) has many benefits to it as my group member expressed on Monday. However, as discussed today, it also has a lot of legal, ethical and security issues that developers must be aware of before using it.</a:t>
            </a:r>
            <a:endParaRPr sz="1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Sources</a:t>
            </a:r>
            <a:endParaRPr/>
          </a:p>
        </p:txBody>
      </p:sp>
      <p:sp>
        <p:nvSpPr>
          <p:cNvPr id="225" name="Google Shape;225;p2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u="sng">
                <a:solidFill>
                  <a:schemeClr val="hlink"/>
                </a:solidFill>
                <a:hlinkClick r:id="rId3"/>
              </a:rPr>
              <a:t>https://gomakethings.com/the-ethics-of-open-source-licenses/</a:t>
            </a:r>
            <a:endParaRPr/>
          </a:p>
          <a:p>
            <a:pPr marL="0" lvl="0" indent="0" algn="l" rtl="0">
              <a:spcBef>
                <a:spcPts val="1200"/>
              </a:spcBef>
              <a:spcAft>
                <a:spcPts val="0"/>
              </a:spcAft>
              <a:buNone/>
            </a:pPr>
            <a:r>
              <a:rPr lang="en" u="sng">
                <a:solidFill>
                  <a:schemeClr val="hlink"/>
                </a:solidFill>
                <a:hlinkClick r:id="rId4"/>
              </a:rPr>
              <a:t>https://sdtimes.com/open-source/the-ethical-side-of-open-source/</a:t>
            </a:r>
            <a:endParaRPr/>
          </a:p>
          <a:p>
            <a:pPr marL="0" lvl="0" indent="0" algn="l" rtl="0">
              <a:spcBef>
                <a:spcPts val="1200"/>
              </a:spcBef>
              <a:spcAft>
                <a:spcPts val="0"/>
              </a:spcAft>
              <a:buNone/>
            </a:pPr>
            <a:r>
              <a:rPr lang="en" u="sng">
                <a:solidFill>
                  <a:schemeClr val="hlink"/>
                </a:solidFill>
                <a:hlinkClick r:id="rId5"/>
              </a:rPr>
              <a:t>https://itsfoss.com/what-is-foss/</a:t>
            </a:r>
            <a:endParaRPr/>
          </a:p>
          <a:p>
            <a:pPr marL="0" lvl="0" indent="0" algn="l" rtl="0">
              <a:spcBef>
                <a:spcPts val="1200"/>
              </a:spcBef>
              <a:spcAft>
                <a:spcPts val="0"/>
              </a:spcAft>
              <a:buNone/>
            </a:pPr>
            <a:r>
              <a:rPr lang="en" u="sng">
                <a:solidFill>
                  <a:schemeClr val="hlink"/>
                </a:solidFill>
                <a:hlinkClick r:id="rId6"/>
              </a:rPr>
              <a:t>https://www.xfive.co/blog/5-open-source-security-risks/</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What is FOSS?</a:t>
            </a:r>
            <a:endParaRPr/>
          </a:p>
        </p:txBody>
      </p:sp>
      <p:sp>
        <p:nvSpPr>
          <p:cNvPr id="141" name="Google Shape;141;p1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457200" algn="l" rtl="0">
              <a:spcBef>
                <a:spcPts val="0"/>
              </a:spcBef>
              <a:spcAft>
                <a:spcPts val="1200"/>
              </a:spcAft>
              <a:buNone/>
            </a:pPr>
            <a:r>
              <a:rPr lang="en" sz="1400"/>
              <a:t>The abbreviation FOSS stands for Free and Open Source Software. In this case ¨free¨ actually is referring to availability rather than price. Free and Open Source Software is  actually any software that is readily available to anyone for copying and even modifications. The opposite of Free and Open Source Software is called Proprietary Software</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History of FOSS</a:t>
            </a:r>
            <a:endParaRPr/>
          </a:p>
        </p:txBody>
      </p:sp>
      <p:sp>
        <p:nvSpPr>
          <p:cNvPr id="147" name="Google Shape;147;p1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457200" algn="l" rtl="0">
              <a:spcBef>
                <a:spcPts val="0"/>
              </a:spcBef>
              <a:spcAft>
                <a:spcPts val="1200"/>
              </a:spcAft>
              <a:buNone/>
            </a:pPr>
            <a:r>
              <a:rPr lang="en" sz="1400"/>
              <a:t>To understand the legal issues associated with FOSS, we must first take a look at the origins of software and certain laws implemented. In the early days of computing, software wasn’t really a thing in and of itself. It came with the computer hardware you bought and was generally what we would call today “open source.” That is, you could examine and modify the code. Lots of code and improvements to that code was shared among users of a given hardware platform. But then in the late 1960s the US federal government filed a lawsuit against IBM for antitrust violations. As a result, IBM unbundled their software from their hardware and the market for software was born.</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 IBM lawsuit</a:t>
            </a:r>
            <a:endParaRPr/>
          </a:p>
        </p:txBody>
      </p:sp>
      <p:sp>
        <p:nvSpPr>
          <p:cNvPr id="153" name="Google Shape;153;p1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400"/>
              <a:t>	Aside from creating the market for software, the IBM lawsuit created alot of legal issues and confusion within the United States Federal Government. Basically, the government had to decide what intellectual property law should apply to software because up to this point, there were many laws that protected people from having their work stolen by others but never for software. After careful consideration the legal community decided that software was classified as a literary work. With that being said, it was decided that IBM had violated the US Copyright Act.</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US Copyright Act</a:t>
            </a:r>
            <a:endParaRPr/>
          </a:p>
        </p:txBody>
      </p:sp>
      <p:sp>
        <p:nvSpPr>
          <p:cNvPr id="159" name="Google Shape;159;p1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400"/>
              <a:t>Since the 60´s when IBM was sued for copyright, there have been many additions and adaptations to the copyright law in the US. Today the copyright law stretches eight chapters long and can be applied to almost anything including software.</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History of FOSS (continued)</a:t>
            </a:r>
            <a:endParaRPr/>
          </a:p>
        </p:txBody>
      </p:sp>
      <p:sp>
        <p:nvSpPr>
          <p:cNvPr id="165" name="Google Shape;165;p1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457200" algn="l" rtl="0">
              <a:spcBef>
                <a:spcPts val="0"/>
              </a:spcBef>
              <a:spcAft>
                <a:spcPts val="1200"/>
              </a:spcAft>
              <a:buNone/>
            </a:pPr>
            <a:r>
              <a:rPr lang="en" sz="1400"/>
              <a:t>After it was established that software should in fact be subject to copyright, and many companies had started removing their software from hardware devices, many companies began selling their software. These became known as end-user licence agreements (EULAs )</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Legal/Ethical/Security Issues with FOSS</a:t>
            </a:r>
            <a:endParaRPr/>
          </a:p>
        </p:txBody>
      </p:sp>
      <p:sp>
        <p:nvSpPr>
          <p:cNvPr id="171" name="Google Shape;171;p19"/>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a:t>Copyright</a:t>
            </a:r>
            <a:endParaRPr sz="1600"/>
          </a:p>
          <a:p>
            <a:pPr marL="0" lvl="0" indent="457200" algn="l" rtl="0">
              <a:spcBef>
                <a:spcPts val="1200"/>
              </a:spcBef>
              <a:spcAft>
                <a:spcPts val="1200"/>
              </a:spcAft>
              <a:buNone/>
            </a:pPr>
            <a:r>
              <a:rPr lang="en" sz="1400"/>
              <a:t>As i've already touched on, there are a lot of issues whether they are ethical or legal, surrounding Free and Open Source Software. Take IBM which I already used as an example. The were sued for billions just because of a small copyright issue. Therefore, anytime someone is using or modifying software it is extremely important that they check to make sure the software isn´t proprietary or they too could be subject too copyright.</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Legal/Ethical/Security Issues with FOSS (continued)</a:t>
            </a:r>
            <a:endParaRPr/>
          </a:p>
        </p:txBody>
      </p:sp>
      <p:sp>
        <p:nvSpPr>
          <p:cNvPr id="177" name="Google Shape;177;p20"/>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a:t>Making your own code puts yourself at Risk</a:t>
            </a:r>
            <a:endParaRPr sz="1600"/>
          </a:p>
          <a:p>
            <a:pPr marL="0" lvl="0" indent="457200" algn="l" rtl="0">
              <a:spcBef>
                <a:spcPts val="1200"/>
              </a:spcBef>
              <a:spcAft>
                <a:spcPts val="1200"/>
              </a:spcAft>
              <a:buNone/>
            </a:pPr>
            <a:r>
              <a:rPr lang="en" sz="1400"/>
              <a:t>Though Free and Open Source Software can be nice and used for good,  it also can be used in bad ways. This is where ethical issues come into play because if someone writes a free and open source software program and releases it, but then someone uses that software for something ethically wrong or inappropriate, then the person who originally wrote the base code could get into legal trouble for that code even though they had no bad intentions for their software.</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Legal/Ethical/Security Issues with FOSS (continued)</a:t>
            </a:r>
            <a:endParaRPr/>
          </a:p>
        </p:txBody>
      </p:sp>
      <p:sp>
        <p:nvSpPr>
          <p:cNvPr id="183" name="Google Shape;183;p21"/>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a:t>Publicity of Exploits</a:t>
            </a:r>
            <a:endParaRPr sz="1600"/>
          </a:p>
          <a:p>
            <a:pPr marL="0" lvl="0" indent="457200" algn="l" rtl="0">
              <a:spcBef>
                <a:spcPts val="1200"/>
              </a:spcBef>
              <a:spcAft>
                <a:spcPts val="1200"/>
              </a:spcAft>
              <a:buNone/>
            </a:pPr>
            <a:r>
              <a:rPr lang="en" sz="1400"/>
              <a:t>It is true that making software readily available to anyone to view allows for people to help the developer find any problems or exploits with their code before it is launched. However, this can also lead to security issues. If hackers become aware of those exploits, they can use them to attack companies who are a bit slow to fix the problems with their software and often leads to cybersecurity breaches.</a:t>
            </a:r>
            <a:endParaRPr sz="1400"/>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1133</Words>
  <Application>Microsoft Office PowerPoint</Application>
  <PresentationFormat>On-screen Show (16:9)</PresentationFormat>
  <Paragraphs>46</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Merriweather</vt:lpstr>
      <vt:lpstr>Lato</vt:lpstr>
      <vt:lpstr>Montserrat</vt:lpstr>
      <vt:lpstr>Arial</vt:lpstr>
      <vt:lpstr>Focus</vt:lpstr>
      <vt:lpstr>Ethical, legal and cybersecurity issues with using FOSS.  </vt:lpstr>
      <vt:lpstr>What is FOSS?</vt:lpstr>
      <vt:lpstr>History of FOSS</vt:lpstr>
      <vt:lpstr>The IBM lawsuit</vt:lpstr>
      <vt:lpstr>US Copyright Act</vt:lpstr>
      <vt:lpstr>History of FOSS (continued)</vt:lpstr>
      <vt:lpstr>Legal/Ethical/Security Issues with FOSS</vt:lpstr>
      <vt:lpstr>Legal/Ethical/Security Issues with FOSS (continued)</vt:lpstr>
      <vt:lpstr>Legal/Ethical/Security Issues with FOSS (continued)</vt:lpstr>
      <vt:lpstr>Legal/Ethical/Security Issues with FOSS (continued) </vt:lpstr>
      <vt:lpstr>Legal/Ethical/Security Issues with FOSS (continued) </vt:lpstr>
      <vt:lpstr>Legal/Ethical/Security Issues with FOSS (continued) </vt:lpstr>
      <vt:lpstr>Legal/Ethical/Security Issues with FOSS (continued) </vt:lpstr>
      <vt:lpstr>Legal/Ethical/Security Issues with FOSS (continued)</vt:lpstr>
      <vt:lpstr>Conclusion</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Ethical, legal and cybersecurity issues with using FOSS.  </dc:title>
  <dc:creator>Damian Quimby</dc:creator>
  <cp:lastModifiedBy>Quimby, Damian</cp:lastModifiedBy>
  <cp:revision>1</cp:revision>
  <dcterms:modified xsi:type="dcterms:W3CDTF">2021-02-08T13:43:34Z</dcterms:modified>
</cp:coreProperties>
</file>