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77" r:id="rId3"/>
    <p:sldId id="278" r:id="rId4"/>
    <p:sldId id="279" r:id="rId5"/>
    <p:sldId id="280" r:id="rId6"/>
    <p:sldId id="281" r:id="rId7"/>
    <p:sldId id="270" r:id="rId8"/>
    <p:sldId id="282" r:id="rId9"/>
    <p:sldId id="286" r:id="rId10"/>
    <p:sldId id="283" r:id="rId11"/>
    <p:sldId id="287" r:id="rId12"/>
    <p:sldId id="288" r:id="rId13"/>
    <p:sldId id="291" r:id="rId14"/>
    <p:sldId id="292" r:id="rId15"/>
    <p:sldId id="276" r:id="rId16"/>
  </p:sldIdLst>
  <p:sldSz cx="23774400" cy="13716000"/>
  <p:notesSz cx="6858000" cy="9144000"/>
  <p:defaultTextStyle>
    <a:defPPr>
      <a:defRPr lang="en-US"/>
    </a:defPPr>
    <a:lvl1pPr marL="0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865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38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384" algn="l" defTabSz="457172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6F65D-8611-41CF-9470-8AD38168B215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143000"/>
            <a:ext cx="534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3CD73-F9D9-47CA-90EF-17199BD3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1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2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65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8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4" algn="l" defTabSz="9143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43000"/>
            <a:ext cx="5349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3CD73-F9D9-47CA-90EF-17199BD362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6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90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2107" y="3186020"/>
            <a:ext cx="17830800" cy="477520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2107" y="8145370"/>
            <a:ext cx="17830800" cy="3311524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9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7" y="730250"/>
            <a:ext cx="512635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2" y="730250"/>
            <a:ext cx="1508188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774400" cy="2339788"/>
          </a:xfrm>
          <a:solidFill>
            <a:srgbClr val="90DBDE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2978897"/>
            <a:ext cx="22435745" cy="939239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2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90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419479"/>
            <a:ext cx="20505420" cy="5705474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9178929"/>
            <a:ext cx="2050542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730253"/>
            <a:ext cx="2050542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3362326"/>
            <a:ext cx="10057685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5010150"/>
            <a:ext cx="1005768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2" y="3362326"/>
            <a:ext cx="10107217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2" y="5010150"/>
            <a:ext cx="101072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9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90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974853"/>
            <a:ext cx="12035790" cy="9747250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90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7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90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974853"/>
            <a:ext cx="12035790" cy="9747250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90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4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udemy.com/course/complete-face-recognition-app-machine-learning-django-heroku/?referralCode=976F3A2A4E1DFA345667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730253"/>
            <a:ext cx="2050542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651250"/>
            <a:ext cx="2050542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2712703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C1CD-6D53-41E4-B6A5-D881725395E1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2712703"/>
            <a:ext cx="80238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2712703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B9B7-5EBD-4146-8B1A-AD9A9B7A2C2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Graphic 8">
            <a:hlinkClick r:id="rId13"/>
            <a:extLst>
              <a:ext uri="{FF2B5EF4-FFF2-40B4-BE49-F238E27FC236}">
                <a16:creationId xmlns:a16="http://schemas.microsoft.com/office/drawing/2014/main" id="{CA6EC690-D674-7CB9-3818-AE706E5E52D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48593" y="13077828"/>
            <a:ext cx="1682857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4743969"/>
            <a:ext cx="17830800" cy="2114032"/>
          </a:xfrm>
        </p:spPr>
        <p:txBody>
          <a:bodyPr/>
          <a:lstStyle/>
          <a:p>
            <a:r>
              <a:rPr lang="en-US" dirty="0"/>
              <a:t>image processing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0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matrix 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AFEEA7-AF31-44C0-8E64-0DE243822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111" y="2609046"/>
                <a:ext cx="22146178" cy="98366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7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60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6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000" b="1">
                        <a:latin typeface="Cambria Math" panose="02040503050406030204" pitchFamily="18" charset="0"/>
                      </a:rPr>
                      <m:t>𝐬𝐜𝐚𝐥𝐞</m:t>
                    </m:r>
                    <m:r>
                      <a:rPr lang="en-US" sz="6000" b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6000" b="1">
                        <a:latin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sz="6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6000" b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6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6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000" b="1" i="1">
                        <a:latin typeface="Cambria Math" panose="02040503050406030204" pitchFamily="18" charset="0"/>
                      </a:rPr>
                      <m:t>𝒔𝒄𝒂𝒍𝒆</m:t>
                    </m:r>
                    <m:r>
                      <a:rPr lang="en-US" sz="6000" b="1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6000" b="1" i="1"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en-US" sz="6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IN" sz="6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6000" dirty="0"/>
                  <a:t> is centre of image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AFEEA7-AF31-44C0-8E64-0DE243822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11" y="2609046"/>
                <a:ext cx="22146178" cy="98366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0F66FF-7283-4456-ACF4-5F80CCA898B4}"/>
                  </a:ext>
                </a:extLst>
              </p:cNvPr>
              <p:cNvSpPr/>
              <p:nvPr/>
            </p:nvSpPr>
            <p:spPr>
              <a:xfrm>
                <a:off x="12595125" y="8559766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4800"/>
                        <m:t>cv</m:t>
                      </m:r>
                      <m:r>
                        <m:rPr>
                          <m:nor/>
                        </m:rPr>
                        <a:rPr lang="en-IN" sz="4800"/>
                        <m:t>2.</m:t>
                      </m:r>
                      <m:r>
                        <m:rPr>
                          <m:nor/>
                        </m:rPr>
                        <a:rPr lang="en-IN" sz="4800"/>
                        <m:t>getRotationMatrix</m:t>
                      </m:r>
                      <m:r>
                        <m:rPr>
                          <m:nor/>
                        </m:rPr>
                        <a:rPr lang="en-IN" sz="4800"/>
                        <m:t>2</m:t>
                      </m:r>
                      <m:r>
                        <m:rPr>
                          <m:nor/>
                        </m:rPr>
                        <a:rPr lang="en-IN" sz="4800"/>
                        <m:t>D</m:t>
                      </m:r>
                      <m:r>
                        <m:rPr>
                          <m:nor/>
                        </m:rPr>
                        <a:rPr lang="en-US" sz="4800"/>
                        <m:t>()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0F66FF-7283-4456-ACF4-5F80CCA89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125" y="8559766"/>
                <a:ext cx="9026013" cy="1203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3ADB-311F-4897-87BA-B5AC17F1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C655-9726-4E22-9E54-1734E4EC6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transformation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5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EE444E-C326-4BB5-8E21-61017C12066A}"/>
                  </a:ext>
                </a:extLst>
              </p:cNvPr>
              <p:cNvSpPr/>
              <p:nvPr/>
            </p:nvSpPr>
            <p:spPr>
              <a:xfrm>
                <a:off x="5722628" y="3521943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/>
                        <m:t>cv</m:t>
                      </m:r>
                      <m:r>
                        <m:rPr>
                          <m:nor/>
                        </m:rPr>
                        <a:rPr lang="en-US" sz="4800"/>
                        <m:t>2.</m:t>
                      </m:r>
                      <m:r>
                        <m:rPr>
                          <m:nor/>
                        </m:rPr>
                        <a:rPr lang="en-US" sz="4800"/>
                        <m:t>resize</m:t>
                      </m:r>
                      <m:r>
                        <m:rPr>
                          <m:nor/>
                        </m:rPr>
                        <a:rPr lang="en-US" sz="4800"/>
                        <m:t>(</m:t>
                      </m:r>
                      <m:r>
                        <m:rPr>
                          <m:nor/>
                        </m:rPr>
                        <a:rPr lang="en-US" sz="4800"/>
                        <m:t>img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dsize</m:t>
                      </m:r>
                      <m:r>
                        <m:rPr>
                          <m:nor/>
                        </m:rPr>
                        <a:rPr lang="en-US" sz="4800"/>
                        <m:t>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EE444E-C326-4BB5-8E21-61017C120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8" y="3521943"/>
                <a:ext cx="9026013" cy="1203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D5BA96F-A762-4F94-975D-D63565763624}"/>
              </a:ext>
            </a:extLst>
          </p:cNvPr>
          <p:cNvGrpSpPr/>
          <p:nvPr/>
        </p:nvGrpSpPr>
        <p:grpSpPr>
          <a:xfrm>
            <a:off x="5722628" y="5907767"/>
            <a:ext cx="11037187" cy="7093029"/>
            <a:chOff x="5161935" y="4019971"/>
            <a:chExt cx="11037187" cy="7093029"/>
          </a:xfrm>
        </p:grpSpPr>
        <p:pic>
          <p:nvPicPr>
            <p:cNvPr id="6" name="Picture 5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9C2F4EC6-418C-4454-B141-497C02BA3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35" y="4019971"/>
              <a:ext cx="7093029" cy="7093029"/>
            </a:xfrm>
            <a:prstGeom prst="rect">
              <a:avLst/>
            </a:prstGeom>
          </p:spPr>
        </p:pic>
        <p:pic>
          <p:nvPicPr>
            <p:cNvPr id="7" name="Picture 6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656C9A58-74B2-4574-A68C-D4CDFB884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455" y="4019972"/>
              <a:ext cx="3855667" cy="3855667"/>
            </a:xfrm>
            <a:prstGeom prst="rect">
              <a:avLst/>
            </a:prstGeom>
          </p:spPr>
        </p:pic>
        <p:pic>
          <p:nvPicPr>
            <p:cNvPr id="8" name="Picture 7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17F3080D-F2FB-424F-A7A9-D72EEAA96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454" y="7964129"/>
              <a:ext cx="3112855" cy="311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0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3ADB-311F-4897-87BA-B5AC17F1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C655-9726-4E22-9E54-1734E4EC6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transformation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695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EE444E-C326-4BB5-8E21-61017C12066A}"/>
                  </a:ext>
                </a:extLst>
              </p:cNvPr>
              <p:cNvSpPr/>
              <p:nvPr/>
            </p:nvSpPr>
            <p:spPr>
              <a:xfrm>
                <a:off x="6931995" y="2932008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/>
                        <m:t>cv</m:t>
                      </m:r>
                      <m:r>
                        <m:rPr>
                          <m:nor/>
                        </m:rPr>
                        <a:rPr lang="en-US" sz="4800"/>
                        <m:t>2.</m:t>
                      </m:r>
                      <m:r>
                        <m:rPr>
                          <m:nor/>
                        </m:rPr>
                        <a:rPr lang="en-US" sz="4800"/>
                        <m:t>flip</m:t>
                      </m:r>
                      <m:r>
                        <m:rPr>
                          <m:nor/>
                        </m:rPr>
                        <a:rPr lang="en-US" sz="4800"/>
                        <m:t>(</m:t>
                      </m:r>
                      <m:r>
                        <m:rPr>
                          <m:nor/>
                        </m:rPr>
                        <a:rPr lang="en-US" sz="4800"/>
                        <m:t>img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flipCode</m:t>
                      </m:r>
                      <m:r>
                        <m:rPr>
                          <m:nor/>
                        </m:rPr>
                        <a:rPr lang="en-US" sz="4800"/>
                        <m:t>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EE444E-C326-4BB5-8E21-61017C120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95" y="2932008"/>
                <a:ext cx="9026013" cy="1203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BA09D-30FF-4FB4-9F30-87B54D78F5A6}"/>
              </a:ext>
            </a:extLst>
          </p:cNvPr>
          <p:cNvGrpSpPr/>
          <p:nvPr/>
        </p:nvGrpSpPr>
        <p:grpSpPr>
          <a:xfrm>
            <a:off x="176985" y="4645105"/>
            <a:ext cx="23420439" cy="5599471"/>
            <a:chOff x="0" y="4576916"/>
            <a:chExt cx="24649471" cy="6096000"/>
          </a:xfrm>
        </p:grpSpPr>
        <p:pic>
          <p:nvPicPr>
            <p:cNvPr id="4" name="Picture 3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489BBC8C-95FA-4DA6-8504-45BDC6819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6916"/>
              <a:ext cx="6096000" cy="6096000"/>
            </a:xfrm>
            <a:prstGeom prst="rect">
              <a:avLst/>
            </a:prstGeom>
          </p:spPr>
        </p:pic>
        <p:pic>
          <p:nvPicPr>
            <p:cNvPr id="10" name="Picture 9" descr="A picture containing water, bird, aquatic bird, flamingo&#10;&#10;Description automatically generated">
              <a:extLst>
                <a:ext uri="{FF2B5EF4-FFF2-40B4-BE49-F238E27FC236}">
                  <a16:creationId xmlns:a16="http://schemas.microsoft.com/office/drawing/2014/main" id="{BB55F467-07CF-4772-8DAC-6EB52EC1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3471" y="4576916"/>
              <a:ext cx="6096000" cy="6096000"/>
            </a:xfrm>
            <a:prstGeom prst="rect">
              <a:avLst/>
            </a:prstGeom>
          </p:spPr>
        </p:pic>
        <p:pic>
          <p:nvPicPr>
            <p:cNvPr id="13" name="Picture 12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3D890305-90F9-4A26-A265-732B4C65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489" y="4576916"/>
              <a:ext cx="6096000" cy="6096000"/>
            </a:xfrm>
            <a:prstGeom prst="rect">
              <a:avLst/>
            </a:prstGeom>
          </p:spPr>
        </p:pic>
        <p:pic>
          <p:nvPicPr>
            <p:cNvPr id="15" name="Picture 14" descr="A picture containing water, aquatic bird, bird&#10;&#10;Description automatically generated">
              <a:extLst>
                <a:ext uri="{FF2B5EF4-FFF2-40B4-BE49-F238E27FC236}">
                  <a16:creationId xmlns:a16="http://schemas.microsoft.com/office/drawing/2014/main" id="{854D4EED-A4EE-4177-921C-244E84E36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8978" y="4576916"/>
              <a:ext cx="6096000" cy="60960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4CB07-C45B-4A3E-AF63-2560617B69B2}"/>
              </a:ext>
            </a:extLst>
          </p:cNvPr>
          <p:cNvSpPr/>
          <p:nvPr/>
        </p:nvSpPr>
        <p:spPr>
          <a:xfrm>
            <a:off x="7843008" y="10511546"/>
            <a:ext cx="2330245" cy="159282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1</a:t>
            </a:r>
            <a:endParaRPr lang="en-IN" sz="8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6BEFEB-BEF8-449F-8F8A-9962BC35B5A3}"/>
              </a:ext>
            </a:extLst>
          </p:cNvPr>
          <p:cNvSpPr/>
          <p:nvPr/>
        </p:nvSpPr>
        <p:spPr>
          <a:xfrm>
            <a:off x="13719136" y="10511545"/>
            <a:ext cx="2330245" cy="159282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-1</a:t>
            </a:r>
            <a:endParaRPr lang="en-IN" sz="8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C04E1C-229B-440A-9B16-32E06688DACB}"/>
              </a:ext>
            </a:extLst>
          </p:cNvPr>
          <p:cNvSpPr/>
          <p:nvPr/>
        </p:nvSpPr>
        <p:spPr>
          <a:xfrm>
            <a:off x="19595268" y="10511544"/>
            <a:ext cx="2330245" cy="159282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0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2067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935-6D6C-4841-9A5B-32F3258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981" y="1609151"/>
            <a:ext cx="14740481" cy="5562837"/>
          </a:xfrm>
        </p:spPr>
        <p:txBody>
          <a:bodyPr>
            <a:normAutofit/>
          </a:bodyPr>
          <a:lstStyle/>
          <a:p>
            <a:r>
              <a:rPr lang="en-US" sz="9360" dirty="0">
                <a:latin typeface="+mn-lt"/>
              </a:rPr>
              <a:t>next</a:t>
            </a:r>
            <a:endParaRPr lang="en-IN" sz="936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9841-9D70-4FCB-AE33-CAF32804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8981" y="7224617"/>
            <a:ext cx="14740481" cy="29253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 color in </a:t>
            </a:r>
            <a:r>
              <a:rPr lang="en-US" b="1" dirty="0" err="1">
                <a:solidFill>
                  <a:schemeClr val="tx1"/>
                </a:solidFill>
              </a:rPr>
              <a:t>o</a:t>
            </a:r>
            <a:r>
              <a:rPr lang="en-US" dirty="0" err="1">
                <a:solidFill>
                  <a:schemeClr val="tx1"/>
                </a:solidFill>
              </a:rPr>
              <a:t>pen</a:t>
            </a:r>
            <a:r>
              <a:rPr lang="en-US" b="1" dirty="0" err="1">
                <a:solidFill>
                  <a:schemeClr val="tx1"/>
                </a:solidFill>
              </a:rPr>
              <a:t>cv</a:t>
            </a:r>
            <a:r>
              <a:rPr lang="en-US" dirty="0">
                <a:solidFill>
                  <a:schemeClr val="tx1"/>
                </a:solidFill>
              </a:rPr>
              <a:t> python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A27EB1CA-C6F0-4E73-8B84-5F8FEF13E183}"/>
              </a:ext>
            </a:extLst>
          </p:cNvPr>
          <p:cNvSpPr/>
          <p:nvPr/>
        </p:nvSpPr>
        <p:spPr>
          <a:xfrm rot="5400000">
            <a:off x="11529918" y="5987689"/>
            <a:ext cx="820784" cy="919844"/>
          </a:xfrm>
          <a:prstGeom prst="flowChartExtra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510"/>
          </a:p>
        </p:txBody>
      </p:sp>
    </p:spTree>
    <p:extLst>
      <p:ext uri="{BB962C8B-B14F-4D97-AF65-F5344CB8AC3E}">
        <p14:creationId xmlns:p14="http://schemas.microsoft.com/office/powerpoint/2010/main" val="25083083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C9DD-0637-425E-8DB4-C522F94C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23AA-56DA-4D5C-B4B6-FC1B66FA3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transformation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1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389A18-BC70-4AEF-9CEF-9B7FF2E9AF3B}"/>
              </a:ext>
            </a:extLst>
          </p:cNvPr>
          <p:cNvGrpSpPr/>
          <p:nvPr/>
        </p:nvGrpSpPr>
        <p:grpSpPr>
          <a:xfrm>
            <a:off x="11887200" y="2664084"/>
            <a:ext cx="9621820" cy="9999122"/>
            <a:chOff x="1169799" y="2841065"/>
            <a:chExt cx="9621820" cy="9999122"/>
          </a:xfrm>
        </p:grpSpPr>
        <p:pic>
          <p:nvPicPr>
            <p:cNvPr id="7" name="Picture 6" descr="A picture containing text, aquatic bird, bird, flamingo&#10;&#10;Description automatically generated">
              <a:extLst>
                <a:ext uri="{FF2B5EF4-FFF2-40B4-BE49-F238E27FC236}">
                  <a16:creationId xmlns:a16="http://schemas.microsoft.com/office/drawing/2014/main" id="{8A35A868-0C5D-40AC-81D9-0AE090F83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37"/>
            <a:stretch/>
          </p:blipFill>
          <p:spPr>
            <a:xfrm>
              <a:off x="1169799" y="7839447"/>
              <a:ext cx="4788549" cy="500074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525CDE-AD97-481B-836C-43BD3A18CB2B}"/>
                </a:ext>
              </a:extLst>
            </p:cNvPr>
            <p:cNvGrpSpPr/>
            <p:nvPr/>
          </p:nvGrpSpPr>
          <p:grpSpPr>
            <a:xfrm>
              <a:off x="1169799" y="2841065"/>
              <a:ext cx="9621820" cy="9996764"/>
              <a:chOff x="1169799" y="2841065"/>
              <a:chExt cx="9621820" cy="9996764"/>
            </a:xfrm>
          </p:grpSpPr>
          <p:pic>
            <p:nvPicPr>
              <p:cNvPr id="5" name="Picture 4" descr="A picture containing text, water, aquatic bird, bird&#10;&#10;Description automatically generated">
                <a:extLst>
                  <a:ext uri="{FF2B5EF4-FFF2-40B4-BE49-F238E27FC236}">
                    <a16:creationId xmlns:a16="http://schemas.microsoft.com/office/drawing/2014/main" id="{933D0076-F378-4AB3-BF2C-5F9B00344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799" y="2841065"/>
                <a:ext cx="9508033" cy="4998382"/>
              </a:xfrm>
              <a:prstGeom prst="rect">
                <a:avLst/>
              </a:prstGeom>
            </p:spPr>
          </p:pic>
          <p:pic>
            <p:nvPicPr>
              <p:cNvPr id="9" name="Picture 8" descr="A flamingo standing in water&#10;&#10;Description automatically generated with medium confidence">
                <a:extLst>
                  <a:ext uri="{FF2B5EF4-FFF2-40B4-BE49-F238E27FC236}">
                    <a16:creationId xmlns:a16="http://schemas.microsoft.com/office/drawing/2014/main" id="{6C80400F-F768-4356-BD35-431BC69DE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348" y="7839447"/>
                <a:ext cx="4833271" cy="4998382"/>
              </a:xfrm>
              <a:prstGeom prst="rect">
                <a:avLst/>
              </a:prstGeom>
            </p:spPr>
          </p:pic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AFEEA7-AF31-44C0-8E64-0DE24382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89" y="2786025"/>
            <a:ext cx="10735125" cy="983665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Translation is the shifting of an image along the x and y axis. </a:t>
            </a:r>
          </a:p>
          <a:p>
            <a:pPr algn="l"/>
            <a:r>
              <a:rPr lang="en-US" sz="4000" dirty="0"/>
              <a:t>Using translation, we can shift an image up, down, l</a:t>
            </a:r>
            <a:r>
              <a:rPr lang="en-IN" sz="4000" dirty="0"/>
              <a:t>eft, or right,</a:t>
            </a:r>
            <a:endParaRPr lang="en-IN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D1783-98C1-48A5-A7B4-AD93804F6135}"/>
                  </a:ext>
                </a:extLst>
              </p:cNvPr>
              <p:cNvSpPr/>
              <p:nvPr/>
            </p:nvSpPr>
            <p:spPr>
              <a:xfrm>
                <a:off x="1268362" y="8323790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/>
                        <m:t>cv</m:t>
                      </m:r>
                      <m:r>
                        <m:rPr>
                          <m:nor/>
                        </m:rPr>
                        <a:rPr lang="en-US" sz="4800"/>
                        <m:t>2.</m:t>
                      </m:r>
                      <m:r>
                        <m:rPr>
                          <m:nor/>
                        </m:rPr>
                        <a:rPr lang="en-US" sz="4800"/>
                        <m:t>warpAffine</m:t>
                      </m:r>
                      <m:r>
                        <m:rPr>
                          <m:nor/>
                        </m:rPr>
                        <a:rPr lang="en-US" sz="4800"/>
                        <m:t>(</m:t>
                      </m:r>
                      <m:r>
                        <m:rPr>
                          <m:nor/>
                        </m:rPr>
                        <a:rPr lang="en-US" sz="4800"/>
                        <m:t>img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M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dsize</m:t>
                      </m:r>
                      <m:r>
                        <m:rPr>
                          <m:nor/>
                        </m:rPr>
                        <a:rPr lang="en-US" sz="4800"/>
                        <m:t>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D1783-98C1-48A5-A7B4-AD93804F6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2" y="8323790"/>
                <a:ext cx="9026013" cy="1203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8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matrix </a:t>
            </a:r>
            <a:r>
              <a:rPr lang="en-US" dirty="0">
                <a:solidFill>
                  <a:schemeClr val="tx1"/>
                </a:solidFill>
              </a:rPr>
              <a:t>M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AFEEA7-AF31-44C0-8E64-0DE243822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111" y="2992504"/>
                <a:ext cx="22146178" cy="98366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7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7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6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IN" sz="6000" b="1" dirty="0"/>
                  <a:t>: </a:t>
                </a:r>
                <a:r>
                  <a:rPr lang="en-IN" sz="4800" dirty="0"/>
                  <a:t>number of pixels will shift the image to right(+</a:t>
                </a:r>
                <a:r>
                  <a:rPr lang="en-IN" sz="4800" dirty="0" err="1"/>
                  <a:t>ve</a:t>
                </a:r>
                <a:r>
                  <a:rPr lang="en-IN" sz="4800" dirty="0"/>
                  <a:t> values) or left (-</a:t>
                </a:r>
                <a:r>
                  <a:rPr lang="en-IN" sz="4800" dirty="0" err="1"/>
                  <a:t>ve</a:t>
                </a:r>
                <a:r>
                  <a:rPr lang="en-IN" sz="4800" dirty="0"/>
                  <a:t> values)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6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IN" sz="6000" b="1" dirty="0"/>
                  <a:t>: </a:t>
                </a:r>
                <a:r>
                  <a:rPr lang="en-IN" sz="4800" dirty="0"/>
                  <a:t>number of pixels will shift the image to down (+</a:t>
                </a:r>
                <a:r>
                  <a:rPr lang="en-IN" sz="4800" dirty="0" err="1"/>
                  <a:t>ve</a:t>
                </a:r>
                <a:r>
                  <a:rPr lang="en-IN" sz="4800" dirty="0"/>
                  <a:t> values) or up (-</a:t>
                </a:r>
                <a:r>
                  <a:rPr lang="en-IN" sz="4800" dirty="0" err="1"/>
                  <a:t>ve</a:t>
                </a:r>
                <a:r>
                  <a:rPr lang="en-IN" sz="4800" dirty="0"/>
                  <a:t> values)</a:t>
                </a:r>
                <a:endParaRPr lang="en-IN" sz="6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AFEEA7-AF31-44C0-8E64-0DE243822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11" y="2992504"/>
                <a:ext cx="22146178" cy="9836658"/>
              </a:xfrm>
              <a:blipFill>
                <a:blip r:embed="rId2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4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AFEEA7-AF31-44C0-8E64-0DE243822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113" y="2638543"/>
                <a:ext cx="8418379" cy="98366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7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IN" sz="4400" b="1" dirty="0"/>
                  <a:t>: </a:t>
                </a:r>
                <a:r>
                  <a:rPr lang="en-IN" sz="3600" dirty="0"/>
                  <a:t>image will shift 100 pixels right side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IN" sz="4400" b="1" dirty="0"/>
                  <a:t>: </a:t>
                </a:r>
                <a:r>
                  <a:rPr lang="en-IN" sz="3600" dirty="0"/>
                  <a:t>image will shift 150 pixels to down</a:t>
                </a:r>
                <a:endParaRPr lang="en-IN" sz="4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AFEEA7-AF31-44C0-8E64-0DE243822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13" y="2638543"/>
                <a:ext cx="8418379" cy="9836658"/>
              </a:xfrm>
              <a:blipFill>
                <a:blip r:embed="rId2"/>
                <a:stretch>
                  <a:fillRect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aquatic bird, bird, flamingo&#10;&#10;Description automatically generated">
            <a:extLst>
              <a:ext uri="{FF2B5EF4-FFF2-40B4-BE49-F238E27FC236}">
                <a16:creationId xmlns:a16="http://schemas.microsoft.com/office/drawing/2014/main" id="{961D8B4C-F45C-4283-B6C6-D6A53F796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494" y="3701088"/>
            <a:ext cx="14024885" cy="73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water, aquatic bird, bird&#10;&#10;Description automatically generated">
            <a:extLst>
              <a:ext uri="{FF2B5EF4-FFF2-40B4-BE49-F238E27FC236}">
                <a16:creationId xmlns:a16="http://schemas.microsoft.com/office/drawing/2014/main" id="{126B0DE3-06A4-48F1-B638-1ED3FD35A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903" y="3642093"/>
            <a:ext cx="14031501" cy="7376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AFEEA7-AF31-44C0-8E64-0DE243822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111" y="2638543"/>
                <a:ext cx="8928788" cy="98366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−150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7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IN" sz="4400" b="1" dirty="0"/>
                  <a:t>: </a:t>
                </a:r>
                <a:r>
                  <a:rPr lang="en-IN" sz="3600" dirty="0"/>
                  <a:t>image will shift 100 pixels left side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IN" sz="4400" b="1" dirty="0"/>
                  <a:t>: </a:t>
                </a:r>
                <a:r>
                  <a:rPr lang="en-IN" sz="3600" dirty="0"/>
                  <a:t>image will shift 150 pixels to upwards</a:t>
                </a:r>
                <a:endParaRPr lang="en-IN" sz="4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AFEEA7-AF31-44C0-8E64-0DE243822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11" y="2638543"/>
                <a:ext cx="8928788" cy="983665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3ADB-311F-4897-87BA-B5AC17F1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C655-9726-4E22-9E54-1734E4EC6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transformation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598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AFEEA7-AF31-44C0-8E64-0DE24382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87" y="2786025"/>
            <a:ext cx="19638952" cy="983665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Translation is the shifting of an image along the x and y axis. </a:t>
            </a:r>
          </a:p>
          <a:p>
            <a:pPr algn="l"/>
            <a:r>
              <a:rPr lang="en-US" sz="4000" dirty="0"/>
              <a:t>Using translation, we can shift an image up, down, l</a:t>
            </a:r>
            <a:r>
              <a:rPr lang="en-IN" sz="4000" dirty="0"/>
              <a:t>eft, or right,</a:t>
            </a:r>
            <a:endParaRPr lang="en-IN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EE444E-C326-4BB5-8E21-61017C12066A}"/>
                  </a:ext>
                </a:extLst>
              </p:cNvPr>
              <p:cNvSpPr/>
              <p:nvPr/>
            </p:nvSpPr>
            <p:spPr>
              <a:xfrm>
                <a:off x="6344760" y="7102522"/>
                <a:ext cx="9026013" cy="120367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/>
                        <m:t>cv</m:t>
                      </m:r>
                      <m:r>
                        <m:rPr>
                          <m:nor/>
                        </m:rPr>
                        <a:rPr lang="en-US" sz="4800"/>
                        <m:t>2.</m:t>
                      </m:r>
                      <m:r>
                        <m:rPr>
                          <m:nor/>
                        </m:rPr>
                        <a:rPr lang="en-US" sz="4800"/>
                        <m:t>warpAffine</m:t>
                      </m:r>
                      <m:r>
                        <m:rPr>
                          <m:nor/>
                        </m:rPr>
                        <a:rPr lang="en-US" sz="4800"/>
                        <m:t>(</m:t>
                      </m:r>
                      <m:r>
                        <m:rPr>
                          <m:nor/>
                        </m:rPr>
                        <a:rPr lang="en-US" sz="4800"/>
                        <m:t>img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M</m:t>
                      </m:r>
                      <m:r>
                        <m:rPr>
                          <m:nor/>
                        </m:rPr>
                        <a:rPr lang="en-US" sz="4800"/>
                        <m:t>,</m:t>
                      </m:r>
                      <m:r>
                        <m:rPr>
                          <m:nor/>
                        </m:rPr>
                        <a:rPr lang="en-US" sz="4800"/>
                        <m:t>dsize</m:t>
                      </m:r>
                      <m:r>
                        <m:rPr>
                          <m:nor/>
                        </m:rPr>
                        <a:rPr lang="en-US" sz="4800"/>
                        <m:t>)</m:t>
                      </m:r>
                    </m:oMath>
                  </m:oMathPara>
                </a14:m>
                <a:endParaRPr lang="en-IN" sz="19900" baseline="-25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EE444E-C326-4BB5-8E21-61017C120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60" y="7102522"/>
                <a:ext cx="9026013" cy="1203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FBFB8F-294E-48D7-A5A3-C8169C48C94A}"/>
              </a:ext>
            </a:extLst>
          </p:cNvPr>
          <p:cNvGrpSpPr/>
          <p:nvPr/>
        </p:nvGrpSpPr>
        <p:grpSpPr>
          <a:xfrm>
            <a:off x="3296356" y="2456643"/>
            <a:ext cx="17122694" cy="11052878"/>
            <a:chOff x="777828" y="2526044"/>
            <a:chExt cx="17122694" cy="11052878"/>
          </a:xfrm>
        </p:grpSpPr>
        <p:pic>
          <p:nvPicPr>
            <p:cNvPr id="21" name="Picture 20" descr="A bird standing in water&#10;&#10;Description automatically generated with medium confidence">
              <a:extLst>
                <a:ext uri="{FF2B5EF4-FFF2-40B4-BE49-F238E27FC236}">
                  <a16:creationId xmlns:a16="http://schemas.microsoft.com/office/drawing/2014/main" id="{D4DCC1EF-8719-4780-8CED-68F637C60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28" y="2526044"/>
              <a:ext cx="5245909" cy="5245909"/>
            </a:xfrm>
            <a:prstGeom prst="rect">
              <a:avLst/>
            </a:prstGeom>
          </p:spPr>
        </p:pic>
        <p:pic>
          <p:nvPicPr>
            <p:cNvPr id="23" name="Picture 22" descr="A picture containing water, bird, aquatic bird, flamingo&#10;&#10;Description automatically generated">
              <a:extLst>
                <a:ext uri="{FF2B5EF4-FFF2-40B4-BE49-F238E27FC236}">
                  <a16:creationId xmlns:a16="http://schemas.microsoft.com/office/drawing/2014/main" id="{1508C7AB-161C-47B8-9B3B-2C2F2A3C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509" y="8333013"/>
              <a:ext cx="5245909" cy="5245909"/>
            </a:xfrm>
            <a:prstGeom prst="rect">
              <a:avLst/>
            </a:prstGeom>
          </p:spPr>
        </p:pic>
        <p:pic>
          <p:nvPicPr>
            <p:cNvPr id="27" name="Picture 26" descr="A picture containing text, aquatic bird&#10;&#10;Description automatically generated">
              <a:extLst>
                <a:ext uri="{FF2B5EF4-FFF2-40B4-BE49-F238E27FC236}">
                  <a16:creationId xmlns:a16="http://schemas.microsoft.com/office/drawing/2014/main" id="{A2A9B378-1A6F-4C9A-BEE0-2EC5E788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296" y="2526045"/>
              <a:ext cx="5245910" cy="5245910"/>
            </a:xfrm>
            <a:prstGeom prst="rect">
              <a:avLst/>
            </a:prstGeom>
          </p:spPr>
        </p:pic>
        <p:pic>
          <p:nvPicPr>
            <p:cNvPr id="29" name="Picture 28" descr="A picture containing bird, orange&#10;&#10;Description automatically generated">
              <a:extLst>
                <a:ext uri="{FF2B5EF4-FFF2-40B4-BE49-F238E27FC236}">
                  <a16:creationId xmlns:a16="http://schemas.microsoft.com/office/drawing/2014/main" id="{7F2AB59E-FE2F-425F-BEB5-C412021D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2933" y="2526045"/>
              <a:ext cx="5245910" cy="5245910"/>
            </a:xfrm>
            <a:prstGeom prst="rect">
              <a:avLst/>
            </a:prstGeom>
          </p:spPr>
        </p:pic>
        <p:pic>
          <p:nvPicPr>
            <p:cNvPr id="31" name="Picture 30" descr="A picture containing text, bird, air&#10;&#10;Description automatically generated">
              <a:extLst>
                <a:ext uri="{FF2B5EF4-FFF2-40B4-BE49-F238E27FC236}">
                  <a16:creationId xmlns:a16="http://schemas.microsoft.com/office/drawing/2014/main" id="{A9004ECB-CA8C-44CC-BCF0-2C1B10366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4613" y="8333012"/>
              <a:ext cx="5245909" cy="5245909"/>
            </a:xfrm>
            <a:prstGeom prst="rect">
              <a:avLst/>
            </a:prstGeom>
          </p:spPr>
        </p:pic>
        <p:pic>
          <p:nvPicPr>
            <p:cNvPr id="6" name="Picture 5" descr="A seagull flying in the air&#10;&#10;Description automatically generated with medium confidence">
              <a:extLst>
                <a:ext uri="{FF2B5EF4-FFF2-40B4-BE49-F238E27FC236}">
                  <a16:creationId xmlns:a16="http://schemas.microsoft.com/office/drawing/2014/main" id="{6C4ED6F1-F4B2-409D-9E44-80606B5F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296" y="8333012"/>
              <a:ext cx="5155055" cy="5155055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4D4FD1D-3308-4114-BF17-4A735D338812}"/>
              </a:ext>
            </a:extLst>
          </p:cNvPr>
          <p:cNvSpPr/>
          <p:nvPr/>
        </p:nvSpPr>
        <p:spPr>
          <a:xfrm>
            <a:off x="4689989" y="3982067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0</a:t>
            </a:r>
            <a:endParaRPr lang="en-IN" sz="8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67699-A636-44B0-9078-C80EFA29A734}"/>
              </a:ext>
            </a:extLst>
          </p:cNvPr>
          <p:cNvSpPr/>
          <p:nvPr/>
        </p:nvSpPr>
        <p:spPr>
          <a:xfrm>
            <a:off x="10631232" y="3986985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45</a:t>
            </a:r>
            <a:endParaRPr lang="en-IN" sz="8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DA7DC-F6FD-4830-A03D-99F3B1C0083B}"/>
              </a:ext>
            </a:extLst>
          </p:cNvPr>
          <p:cNvSpPr/>
          <p:nvPr/>
        </p:nvSpPr>
        <p:spPr>
          <a:xfrm>
            <a:off x="16630976" y="3952572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90</a:t>
            </a:r>
            <a:endParaRPr lang="en-IN" sz="8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E8659B-742A-4286-B472-B9C30A201391}"/>
              </a:ext>
            </a:extLst>
          </p:cNvPr>
          <p:cNvSpPr/>
          <p:nvPr/>
        </p:nvSpPr>
        <p:spPr>
          <a:xfrm>
            <a:off x="4689988" y="10044727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180</a:t>
            </a:r>
            <a:endParaRPr lang="en-IN" sz="8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030B40-8597-4D42-A67E-9503B342AD5B}"/>
              </a:ext>
            </a:extLst>
          </p:cNvPr>
          <p:cNvSpPr/>
          <p:nvPr/>
        </p:nvSpPr>
        <p:spPr>
          <a:xfrm>
            <a:off x="10631231" y="10044728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-45</a:t>
            </a:r>
            <a:endParaRPr lang="en-IN" sz="8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6B49A1-92A7-44CA-B760-9A960F09D405}"/>
              </a:ext>
            </a:extLst>
          </p:cNvPr>
          <p:cNvSpPr/>
          <p:nvPr/>
        </p:nvSpPr>
        <p:spPr>
          <a:xfrm>
            <a:off x="16630975" y="9977713"/>
            <a:ext cx="2330245" cy="1592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-90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8951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Raleway Black"/>
        <a:ea typeface=""/>
        <a:cs typeface=""/>
      </a:majorFont>
      <a:minorFont>
        <a:latin typeface="Raleway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259</Words>
  <Application>Microsoft Office PowerPoint</Application>
  <PresentationFormat>Custom</PresentationFormat>
  <Paragraphs>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Raleway Black</vt:lpstr>
      <vt:lpstr>Raleway Light</vt:lpstr>
      <vt:lpstr>Office Theme</vt:lpstr>
      <vt:lpstr>image processing</vt:lpstr>
      <vt:lpstr>Translation</vt:lpstr>
      <vt:lpstr>translation</vt:lpstr>
      <vt:lpstr>Translation matrix M</vt:lpstr>
      <vt:lpstr>Example</vt:lpstr>
      <vt:lpstr>Example</vt:lpstr>
      <vt:lpstr>Rotation</vt:lpstr>
      <vt:lpstr>rotation</vt:lpstr>
      <vt:lpstr>rotation</vt:lpstr>
      <vt:lpstr>Translation matrix M</vt:lpstr>
      <vt:lpstr>Resizing</vt:lpstr>
      <vt:lpstr>resize</vt:lpstr>
      <vt:lpstr>flipping</vt:lpstr>
      <vt:lpstr>flipping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3137</cp:lastModifiedBy>
  <cp:revision>13</cp:revision>
  <dcterms:created xsi:type="dcterms:W3CDTF">2021-04-17T19:09:16Z</dcterms:created>
  <dcterms:modified xsi:type="dcterms:W3CDTF">2023-02-26T06:19:17Z</dcterms:modified>
</cp:coreProperties>
</file>