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81" r:id="rId3"/>
    <p:sldId id="293" r:id="rId4"/>
    <p:sldId id="294" r:id="rId5"/>
    <p:sldId id="286" r:id="rId6"/>
    <p:sldId id="297" r:id="rId7"/>
    <p:sldId id="292" r:id="rId8"/>
    <p:sldId id="296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17333F"/>
    <a:srgbClr val="0066CC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326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5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486967"/>
            <a:ext cx="12046857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udemy.com/course/complete-face-recognition-app-machine-learning-django-heroku/?referralCode=976F3A2A4E1DFA345667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8">
            <a:hlinkClick r:id="rId14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22226" y="6403912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Linotype-Roman"/>
              </a:rPr>
              <a:t>Face Recognition Framework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Using Machine Learning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9EB5-4D3C-40CA-89DE-7BF5BDE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4F89-C4FF-4B7B-9DA0-745E0278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486967"/>
            <a:ext cx="11134724" cy="4656255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/>
              <a:t>Step-1: Extract Features From Faces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/>
              <a:t>Step-2: Train features with </a:t>
            </a:r>
            <a:r>
              <a:rPr lang="en-US" b="1" dirty="0"/>
              <a:t>Machine Learning </a:t>
            </a:r>
            <a:r>
              <a:rPr lang="en-US" dirty="0"/>
              <a:t>Model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/>
              <a:t>Step-3: </a:t>
            </a:r>
            <a:r>
              <a:rPr lang="en-US" b="1" dirty="0"/>
              <a:t>Save</a:t>
            </a:r>
            <a:r>
              <a:rPr lang="en-US" dirty="0"/>
              <a:t> Machine Learning model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29541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Framework</a:t>
            </a:r>
            <a:endParaRPr lang="en-IN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BB8074F-38F4-48E4-A75E-3CC1CD250AE0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36752" y="2222044"/>
            <a:ext cx="2001525" cy="1801207"/>
          </a:xfrm>
          <a:prstGeom prst="bentConnector3">
            <a:avLst>
              <a:gd name="adj1" fmla="val 984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 flipV="1">
            <a:off x="6015306" y="2193805"/>
            <a:ext cx="2079877" cy="238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B6B2E2-2C09-42A8-ABF5-95008F64633E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481483" y="2589290"/>
            <a:ext cx="11231" cy="103397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Document 109">
            <a:extLst>
              <a:ext uri="{FF2B5EF4-FFF2-40B4-BE49-F238E27FC236}">
                <a16:creationId xmlns:a16="http://schemas.microsoft.com/office/drawing/2014/main" id="{B31DD3BF-1A2C-496D-88EB-26B3EF1A6BFB}"/>
              </a:ext>
            </a:extLst>
          </p:cNvPr>
          <p:cNvSpPr/>
          <p:nvPr/>
        </p:nvSpPr>
        <p:spPr>
          <a:xfrm>
            <a:off x="7792983" y="3666820"/>
            <a:ext cx="1549879" cy="712861"/>
          </a:xfrm>
          <a:prstGeom prst="flowChartDocumen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Linotype-Bold"/>
                <a:ea typeface="Open Sans" panose="020B0606030504020204" pitchFamily="34" charset="0"/>
                <a:cs typeface="Open Sans" panose="020B0606030504020204" pitchFamily="34" charset="0"/>
              </a:rPr>
              <a:t>Model Ready</a:t>
            </a:r>
            <a:endParaRPr lang="en-IN" sz="1600" dirty="0">
              <a:latin typeface="PalatinoLinotype-Bold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Arrow: Chevron 111">
            <a:extLst>
              <a:ext uri="{FF2B5EF4-FFF2-40B4-BE49-F238E27FC236}">
                <a16:creationId xmlns:a16="http://schemas.microsoft.com/office/drawing/2014/main" id="{E73A8B9C-5760-40A3-B356-CE95A169BDB3}"/>
              </a:ext>
            </a:extLst>
          </p:cNvPr>
          <p:cNvSpPr/>
          <p:nvPr/>
        </p:nvSpPr>
        <p:spPr>
          <a:xfrm>
            <a:off x="584879" y="6377903"/>
            <a:ext cx="3829741" cy="330872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Feature Extraction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sp>
        <p:nvSpPr>
          <p:cNvPr id="113" name="Arrow: Chevron 112">
            <a:extLst>
              <a:ext uri="{FF2B5EF4-FFF2-40B4-BE49-F238E27FC236}">
                <a16:creationId xmlns:a16="http://schemas.microsoft.com/office/drawing/2014/main" id="{E2C69AEA-FD36-4E6D-9F1E-9E8F190478DB}"/>
              </a:ext>
            </a:extLst>
          </p:cNvPr>
          <p:cNvSpPr/>
          <p:nvPr/>
        </p:nvSpPr>
        <p:spPr>
          <a:xfrm>
            <a:off x="4414621" y="6393854"/>
            <a:ext cx="3866359" cy="330716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Training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sp>
        <p:nvSpPr>
          <p:cNvPr id="114" name="Arrow: Chevron 113">
            <a:extLst>
              <a:ext uri="{FF2B5EF4-FFF2-40B4-BE49-F238E27FC236}">
                <a16:creationId xmlns:a16="http://schemas.microsoft.com/office/drawing/2014/main" id="{987AD5F5-0C9C-497A-ACF8-727EED67932E}"/>
              </a:ext>
            </a:extLst>
          </p:cNvPr>
          <p:cNvSpPr/>
          <p:nvPr/>
        </p:nvSpPr>
        <p:spPr>
          <a:xfrm>
            <a:off x="8280979" y="6385081"/>
            <a:ext cx="3249941" cy="323694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Save Model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pic>
        <p:nvPicPr>
          <p:cNvPr id="121" name="Picture 10" descr="Untitled">
            <a:extLst>
              <a:ext uri="{FF2B5EF4-FFF2-40B4-BE49-F238E27FC236}">
                <a16:creationId xmlns:a16="http://schemas.microsoft.com/office/drawing/2014/main" id="{D62DD41C-17CD-481A-BB73-F41E33457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77" y="3627767"/>
            <a:ext cx="795062" cy="790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B0BD996-F045-42EE-B4BE-327FB2A4C7C2}"/>
              </a:ext>
            </a:extLst>
          </p:cNvPr>
          <p:cNvSpPr txBox="1"/>
          <p:nvPr/>
        </p:nvSpPr>
        <p:spPr>
          <a:xfrm>
            <a:off x="1231292" y="4442631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Feature Extraction</a:t>
            </a:r>
            <a:endParaRPr lang="en-IN" sz="1600" dirty="0">
              <a:latin typeface="PalatinoLinotype-Bold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399D2B6-7BAD-48EA-B075-2C0ED13AEB0A}"/>
              </a:ext>
            </a:extLst>
          </p:cNvPr>
          <p:cNvGrpSpPr/>
          <p:nvPr/>
        </p:nvGrpSpPr>
        <p:grpSpPr>
          <a:xfrm>
            <a:off x="4403795" y="1365671"/>
            <a:ext cx="3007426" cy="1255345"/>
            <a:chOff x="2651381" y="1315390"/>
            <a:chExt cx="4080948" cy="1712263"/>
          </a:xfrm>
        </p:grpSpPr>
        <p:pic>
          <p:nvPicPr>
            <p:cNvPr id="124" name="Picture 6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81F27333-24FC-41DD-A215-EB00FBE05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8" y="1927211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0DE9BF0-981F-40CF-AFD1-4DD7BA00BDA2}"/>
                </a:ext>
              </a:extLst>
            </p:cNvPr>
            <p:cNvSpPr txBox="1"/>
            <p:nvPr/>
          </p:nvSpPr>
          <p:spPr>
            <a:xfrm>
              <a:off x="2651381" y="1315390"/>
              <a:ext cx="4080948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Train Machine Learning Model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815A99C-C524-4308-A1B4-ECF401B0F9B8}"/>
              </a:ext>
            </a:extLst>
          </p:cNvPr>
          <p:cNvGrpSpPr/>
          <p:nvPr/>
        </p:nvGrpSpPr>
        <p:grpSpPr>
          <a:xfrm>
            <a:off x="7913119" y="1454153"/>
            <a:ext cx="1602298" cy="1135137"/>
            <a:chOff x="6547408" y="1436078"/>
            <a:chExt cx="2174251" cy="1548301"/>
          </a:xfrm>
        </p:grpSpPr>
        <p:pic>
          <p:nvPicPr>
            <p:cNvPr id="127" name="Picture 12" descr="How to download an entire S3 bucket recursively | Sandro Cirulli">
              <a:extLst>
                <a:ext uri="{FF2B5EF4-FFF2-40B4-BE49-F238E27FC236}">
                  <a16:creationId xmlns:a16="http://schemas.microsoft.com/office/drawing/2014/main" id="{9B59B4E9-06BD-44ED-B2CE-7F76C694A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463" y="190551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6769F3-1E11-49C0-BF0C-ABE9BED623A4}"/>
                </a:ext>
              </a:extLst>
            </p:cNvPr>
            <p:cNvSpPr txBox="1"/>
            <p:nvPr/>
          </p:nvSpPr>
          <p:spPr>
            <a:xfrm>
              <a:off x="6547408" y="1436078"/>
              <a:ext cx="2174251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Model Artifacts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C3E40E7-D551-4AEA-94A9-EACF00035C89}"/>
              </a:ext>
            </a:extLst>
          </p:cNvPr>
          <p:cNvGrpSpPr/>
          <p:nvPr/>
        </p:nvGrpSpPr>
        <p:grpSpPr>
          <a:xfrm>
            <a:off x="274275" y="1283541"/>
            <a:ext cx="1549384" cy="1199924"/>
            <a:chOff x="274275" y="1283541"/>
            <a:chExt cx="1549384" cy="119992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766E1B1-0F4D-48F8-8BD0-4A003F6F06C0}"/>
                </a:ext>
              </a:extLst>
            </p:cNvPr>
            <p:cNvGrpSpPr/>
            <p:nvPr/>
          </p:nvGrpSpPr>
          <p:grpSpPr>
            <a:xfrm>
              <a:off x="274275" y="1628183"/>
              <a:ext cx="1306934" cy="855282"/>
              <a:chOff x="4130040" y="7423857"/>
              <a:chExt cx="1645920" cy="116094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38B4626-2DCA-4AD0-97CB-1CAA40105E6B}"/>
                  </a:ext>
                </a:extLst>
              </p:cNvPr>
              <p:cNvSpPr/>
              <p:nvPr/>
            </p:nvSpPr>
            <p:spPr>
              <a:xfrm>
                <a:off x="4130040" y="74238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4ACFEA6-B4DA-4865-AD22-A586A4FDD45C}"/>
                  </a:ext>
                </a:extLst>
              </p:cNvPr>
              <p:cNvSpPr/>
              <p:nvPr/>
            </p:nvSpPr>
            <p:spPr>
              <a:xfrm>
                <a:off x="4282440" y="75762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1FF6B8C-B39D-47D4-9B81-67BA4F3A7787}"/>
                  </a:ext>
                </a:extLst>
              </p:cNvPr>
              <p:cNvSpPr/>
              <p:nvPr/>
            </p:nvSpPr>
            <p:spPr>
              <a:xfrm>
                <a:off x="4434840" y="77286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images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3996553-BAB5-4587-B05A-7EADB1C4797A}"/>
                </a:ext>
              </a:extLst>
            </p:cNvPr>
            <p:cNvSpPr txBox="1"/>
            <p:nvPr/>
          </p:nvSpPr>
          <p:spPr>
            <a:xfrm>
              <a:off x="313630" y="1283541"/>
              <a:ext cx="151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Linotype-Bold"/>
                </a:rPr>
                <a:t>Train Images</a:t>
              </a:r>
              <a:endParaRPr lang="en-IN" dirty="0">
                <a:latin typeface="PalatinoLinotype-Bold"/>
              </a:endParaRPr>
            </a:p>
          </p:txBody>
        </p:sp>
      </p:grp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E53BF94-98ED-44A6-BC99-089717BD3BEE}"/>
              </a:ext>
            </a:extLst>
          </p:cNvPr>
          <p:cNvCxnSpPr>
            <a:cxnSpLocks/>
            <a:stCxn id="121" idx="0"/>
            <a:endCxn id="124" idx="1"/>
          </p:cNvCxnSpPr>
          <p:nvPr/>
        </p:nvCxnSpPr>
        <p:spPr>
          <a:xfrm rot="5400000" flipH="1" flipV="1">
            <a:off x="3572954" y="1980476"/>
            <a:ext cx="1410144" cy="1884436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63825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BEBE96F1-0E18-4AA4-AA68-F61FB231A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9" t="38795" r="24544" b="11056"/>
          <a:stretch/>
        </p:blipFill>
        <p:spPr>
          <a:xfrm>
            <a:off x="7683317" y="1945945"/>
            <a:ext cx="1051108" cy="1041384"/>
          </a:xfrm>
          <a:prstGeom prst="rect">
            <a:avLst/>
          </a:prstGeom>
        </p:spPr>
      </p:pic>
      <p:pic>
        <p:nvPicPr>
          <p:cNvPr id="14" name="Picture 13" descr="A picture containing person, green, hat, hair&#10;&#10;Description automatically generated">
            <a:extLst>
              <a:ext uri="{FF2B5EF4-FFF2-40B4-BE49-F238E27FC236}">
                <a16:creationId xmlns:a16="http://schemas.microsoft.com/office/drawing/2014/main" id="{AA2D5CD9-6B07-443C-B661-81A614944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39682" r="24274" b="10317"/>
          <a:stretch/>
        </p:blipFill>
        <p:spPr>
          <a:xfrm>
            <a:off x="7683317" y="1945945"/>
            <a:ext cx="1051108" cy="1034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PalatinoLinotype-Roman"/>
              </a:rPr>
              <a:t>Open-Face Feature</a:t>
            </a:r>
            <a:r>
              <a:rPr lang="en-IN" i="0" u="none" strike="noStrike" dirty="0">
                <a:latin typeface="PalatinoLinotype-Roman"/>
              </a:rPr>
              <a:t> Extraction Method</a:t>
            </a:r>
            <a:endParaRPr lang="en-IN" dirty="0">
              <a:latin typeface="PalatinoLinotype-Roman"/>
            </a:endParaRPr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A7462440-6A96-4FE2-8CFF-332A7E10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1" y="1368492"/>
            <a:ext cx="1985940" cy="2076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63D744-6035-435C-875D-AAC4D643FB74}"/>
              </a:ext>
            </a:extLst>
          </p:cNvPr>
          <p:cNvSpPr txBox="1"/>
          <p:nvPr/>
        </p:nvSpPr>
        <p:spPr>
          <a:xfrm>
            <a:off x="7683317" y="2979334"/>
            <a:ext cx="1051108" cy="738664"/>
          </a:xfrm>
          <a:prstGeom prst="rect">
            <a:avLst/>
          </a:prstGeom>
          <a:solidFill>
            <a:srgbClr val="7A2048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Step-3: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Shape </a:t>
            </a:r>
          </a:p>
          <a:p>
            <a:r>
              <a:rPr lang="en-US" sz="1400" dirty="0">
                <a:solidFill>
                  <a:schemeClr val="bg1"/>
                </a:solidFill>
                <a:latin typeface="PalatinoLinotype-Bold"/>
              </a:rPr>
              <a:t>Predictor </a:t>
            </a:r>
            <a:endParaRPr lang="en-IN" sz="1400" dirty="0">
              <a:solidFill>
                <a:schemeClr val="bg1"/>
              </a:solidFill>
              <a:latin typeface="PalatinoLinotype-Bold"/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48659551-C257-40A4-8C01-61E61B8B206C}"/>
              </a:ext>
            </a:extLst>
          </p:cNvPr>
          <p:cNvGrpSpPr/>
          <p:nvPr/>
        </p:nvGrpSpPr>
        <p:grpSpPr>
          <a:xfrm>
            <a:off x="3272682" y="1364831"/>
            <a:ext cx="1991799" cy="2661360"/>
            <a:chOff x="3272682" y="1364831"/>
            <a:chExt cx="1991799" cy="2661360"/>
          </a:xfrm>
        </p:grpSpPr>
        <p:pic>
          <p:nvPicPr>
            <p:cNvPr id="11" name="Picture 10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80159D69-B933-47F2-BFD1-5641B5AA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40" y="1364831"/>
              <a:ext cx="1985941" cy="20765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26664-4C9D-4598-8E8A-F32D811142DB}"/>
                </a:ext>
              </a:extLst>
            </p:cNvPr>
            <p:cNvSpPr txBox="1"/>
            <p:nvPr/>
          </p:nvSpPr>
          <p:spPr>
            <a:xfrm>
              <a:off x="3272682" y="3441416"/>
              <a:ext cx="1985941" cy="584775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alatinoLinotype-Bold"/>
                </a:rPr>
                <a:t>Step-1: Face Detection</a:t>
              </a:r>
              <a:endParaRPr lang="en-IN" sz="16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4618A-3637-4DDA-A2A1-F8961D5DAA0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28011" y="2403124"/>
            <a:ext cx="450529" cy="3661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536B595-FA05-4042-BA47-5AC5FB7DB1D9}"/>
              </a:ext>
            </a:extLst>
          </p:cNvPr>
          <p:cNvGrpSpPr/>
          <p:nvPr/>
        </p:nvGrpSpPr>
        <p:grpSpPr>
          <a:xfrm>
            <a:off x="5988390" y="1945945"/>
            <a:ext cx="1051108" cy="1564605"/>
            <a:chOff x="5988390" y="1945945"/>
            <a:chExt cx="1051108" cy="1564605"/>
          </a:xfrm>
        </p:grpSpPr>
        <p:pic>
          <p:nvPicPr>
            <p:cNvPr id="12" name="Picture 11" descr="A person wearing a hat&#10;&#10;Description automatically generated with low confidence">
              <a:extLst>
                <a:ext uri="{FF2B5EF4-FFF2-40B4-BE49-F238E27FC236}">
                  <a16:creationId xmlns:a16="http://schemas.microsoft.com/office/drawing/2014/main" id="{3DB66AF7-E8CB-4D73-BB53-C43DFB7F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29" t="38795" r="24544" b="11056"/>
            <a:stretch/>
          </p:blipFill>
          <p:spPr>
            <a:xfrm>
              <a:off x="5988390" y="1945945"/>
              <a:ext cx="1051108" cy="10413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0B87D-7A4F-4F8B-A7E2-3AA5006F3A5D}"/>
                </a:ext>
              </a:extLst>
            </p:cNvPr>
            <p:cNvSpPr txBox="1"/>
            <p:nvPr/>
          </p:nvSpPr>
          <p:spPr>
            <a:xfrm>
              <a:off x="5988390" y="2987330"/>
              <a:ext cx="1051108" cy="523220"/>
            </a:xfrm>
            <a:prstGeom prst="rect">
              <a:avLst/>
            </a:prstGeom>
            <a:solidFill>
              <a:srgbClr val="7A2048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Linotype-Bold"/>
                </a:rPr>
                <a:t>Step-2: Crop</a:t>
              </a:r>
              <a:endParaRPr lang="en-IN" sz="1400" dirty="0">
                <a:solidFill>
                  <a:schemeClr val="bg1"/>
                </a:solidFill>
                <a:latin typeface="PalatinoLinotype-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7B7BF-D473-4887-9FA2-A201CCDC86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58623" y="2466637"/>
            <a:ext cx="729767" cy="312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77086-E1EF-4E42-A015-C22AE3FEFE4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39498" y="2463288"/>
            <a:ext cx="643819" cy="3349"/>
          </a:xfrm>
          <a:prstGeom prst="straightConnector1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2594748-3E42-456F-8FDA-9D9D06D3D913}"/>
              </a:ext>
            </a:extLst>
          </p:cNvPr>
          <p:cNvGrpSpPr/>
          <p:nvPr/>
        </p:nvGrpSpPr>
        <p:grpSpPr>
          <a:xfrm>
            <a:off x="5988393" y="3734075"/>
            <a:ext cx="2220479" cy="1017311"/>
            <a:chOff x="5340693" y="3717998"/>
            <a:chExt cx="2220479" cy="1017311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C222E61-DD77-4F31-824C-C45592E482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40693" y="4004640"/>
              <a:ext cx="2220479" cy="730669"/>
            </a:xfrm>
            <a:prstGeom prst="bentConnector3">
              <a:avLst>
                <a:gd name="adj1" fmla="val 100046"/>
              </a:avLst>
            </a:prstGeom>
            <a:ln w="38100">
              <a:solidFill>
                <a:srgbClr val="7A20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561A22C1-7FEA-4D58-8013-B41B8BF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7542121" y="3717998"/>
              <a:ext cx="0" cy="302719"/>
            </a:xfrm>
            <a:prstGeom prst="line">
              <a:avLst/>
            </a:prstGeom>
            <a:ln w="38100">
              <a:solidFill>
                <a:srgbClr val="7A20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15BE31-AE61-41E6-9238-8920F658CEB1}"/>
              </a:ext>
            </a:extLst>
          </p:cNvPr>
          <p:cNvGrpSpPr/>
          <p:nvPr/>
        </p:nvGrpSpPr>
        <p:grpSpPr>
          <a:xfrm>
            <a:off x="4801559" y="4813053"/>
            <a:ext cx="4237666" cy="1963059"/>
            <a:chOff x="4801559" y="4813053"/>
            <a:chExt cx="4237666" cy="196305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8B3635-1C60-498F-8653-1A83CD7CE7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39" r="43395" b="-1"/>
            <a:stretch/>
          </p:blipFill>
          <p:spPr bwMode="auto">
            <a:xfrm>
              <a:off x="4801559" y="4813053"/>
              <a:ext cx="3999541" cy="1963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EA420D-6F8B-4796-BB19-221DEC831A58}"/>
                </a:ext>
              </a:extLst>
            </p:cNvPr>
            <p:cNvSpPr/>
            <p:nvPr/>
          </p:nvSpPr>
          <p:spPr>
            <a:xfrm>
              <a:off x="8582025" y="5562600"/>
              <a:ext cx="457200" cy="501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BD3FA1A6-633B-4000-8FF4-24E46EB9FD16}"/>
              </a:ext>
            </a:extLst>
          </p:cNvPr>
          <p:cNvSpPr/>
          <p:nvPr/>
        </p:nvSpPr>
        <p:spPr>
          <a:xfrm>
            <a:off x="9372599" y="5499026"/>
            <a:ext cx="1524001" cy="565076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Linotype-Bold"/>
              </a:rPr>
              <a:t>Facial Features</a:t>
            </a:r>
            <a:endParaRPr lang="en-IN" dirty="0">
              <a:latin typeface="PalatinoLinotype-Bold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EA84F-49A4-4E45-A0F3-59B8359558FF}"/>
              </a:ext>
            </a:extLst>
          </p:cNvPr>
          <p:cNvCxnSpPr/>
          <p:nvPr/>
        </p:nvCxnSpPr>
        <p:spPr>
          <a:xfrm>
            <a:off x="8810625" y="5794582"/>
            <a:ext cx="561974" cy="0"/>
          </a:xfrm>
          <a:prstGeom prst="straightConnector1">
            <a:avLst/>
          </a:prstGeom>
          <a:ln w="5715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61118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Framework</a:t>
            </a:r>
            <a:endParaRPr lang="en-IN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BB8074F-38F4-48E4-A75E-3CC1CD250AE0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36752" y="2222044"/>
            <a:ext cx="2001525" cy="1801207"/>
          </a:xfrm>
          <a:prstGeom prst="bentConnector3">
            <a:avLst>
              <a:gd name="adj1" fmla="val 984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 flipV="1">
            <a:off x="6015306" y="2193805"/>
            <a:ext cx="2079877" cy="238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B6B2E2-2C09-42A8-ABF5-95008F64633E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481483" y="2589290"/>
            <a:ext cx="11231" cy="103397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Document 109">
            <a:extLst>
              <a:ext uri="{FF2B5EF4-FFF2-40B4-BE49-F238E27FC236}">
                <a16:creationId xmlns:a16="http://schemas.microsoft.com/office/drawing/2014/main" id="{B31DD3BF-1A2C-496D-88EB-26B3EF1A6BFB}"/>
              </a:ext>
            </a:extLst>
          </p:cNvPr>
          <p:cNvSpPr/>
          <p:nvPr/>
        </p:nvSpPr>
        <p:spPr>
          <a:xfrm>
            <a:off x="7792983" y="3666820"/>
            <a:ext cx="1549879" cy="712861"/>
          </a:xfrm>
          <a:prstGeom prst="flowChartDocumen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Linotype-Bold"/>
                <a:ea typeface="Open Sans" panose="020B0606030504020204" pitchFamily="34" charset="0"/>
                <a:cs typeface="Open Sans" panose="020B0606030504020204" pitchFamily="34" charset="0"/>
              </a:rPr>
              <a:t>Model Ready</a:t>
            </a:r>
            <a:endParaRPr lang="en-IN" sz="1600" dirty="0">
              <a:latin typeface="PalatinoLinotype-Bold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Arrow: Chevron 111">
            <a:extLst>
              <a:ext uri="{FF2B5EF4-FFF2-40B4-BE49-F238E27FC236}">
                <a16:creationId xmlns:a16="http://schemas.microsoft.com/office/drawing/2014/main" id="{E73A8B9C-5760-40A3-B356-CE95A169BDB3}"/>
              </a:ext>
            </a:extLst>
          </p:cNvPr>
          <p:cNvSpPr/>
          <p:nvPr/>
        </p:nvSpPr>
        <p:spPr>
          <a:xfrm>
            <a:off x="584879" y="6377903"/>
            <a:ext cx="3829741" cy="330872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Feature Extraction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sp>
        <p:nvSpPr>
          <p:cNvPr id="113" name="Arrow: Chevron 112">
            <a:extLst>
              <a:ext uri="{FF2B5EF4-FFF2-40B4-BE49-F238E27FC236}">
                <a16:creationId xmlns:a16="http://schemas.microsoft.com/office/drawing/2014/main" id="{E2C69AEA-FD36-4E6D-9F1E-9E8F190478DB}"/>
              </a:ext>
            </a:extLst>
          </p:cNvPr>
          <p:cNvSpPr/>
          <p:nvPr/>
        </p:nvSpPr>
        <p:spPr>
          <a:xfrm>
            <a:off x="4414621" y="6393854"/>
            <a:ext cx="3866359" cy="330716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Training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sp>
        <p:nvSpPr>
          <p:cNvPr id="114" name="Arrow: Chevron 113">
            <a:extLst>
              <a:ext uri="{FF2B5EF4-FFF2-40B4-BE49-F238E27FC236}">
                <a16:creationId xmlns:a16="http://schemas.microsoft.com/office/drawing/2014/main" id="{987AD5F5-0C9C-497A-ACF8-727EED67932E}"/>
              </a:ext>
            </a:extLst>
          </p:cNvPr>
          <p:cNvSpPr/>
          <p:nvPr/>
        </p:nvSpPr>
        <p:spPr>
          <a:xfrm>
            <a:off x="8280979" y="6385081"/>
            <a:ext cx="3249941" cy="323694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Save Model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pic>
        <p:nvPicPr>
          <p:cNvPr id="121" name="Picture 10" descr="Untitled">
            <a:extLst>
              <a:ext uri="{FF2B5EF4-FFF2-40B4-BE49-F238E27FC236}">
                <a16:creationId xmlns:a16="http://schemas.microsoft.com/office/drawing/2014/main" id="{D62DD41C-17CD-481A-BB73-F41E33457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77" y="3627767"/>
            <a:ext cx="795062" cy="790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B0BD996-F045-42EE-B4BE-327FB2A4C7C2}"/>
              </a:ext>
            </a:extLst>
          </p:cNvPr>
          <p:cNvSpPr txBox="1"/>
          <p:nvPr/>
        </p:nvSpPr>
        <p:spPr>
          <a:xfrm>
            <a:off x="1364642" y="4338397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Feature Extraction</a:t>
            </a:r>
            <a:endParaRPr lang="en-IN" sz="1600" dirty="0">
              <a:latin typeface="PalatinoLinotype-Bold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399D2B6-7BAD-48EA-B075-2C0ED13AEB0A}"/>
              </a:ext>
            </a:extLst>
          </p:cNvPr>
          <p:cNvGrpSpPr/>
          <p:nvPr/>
        </p:nvGrpSpPr>
        <p:grpSpPr>
          <a:xfrm>
            <a:off x="4403795" y="1365671"/>
            <a:ext cx="3007426" cy="1255345"/>
            <a:chOff x="2651381" y="1315390"/>
            <a:chExt cx="4080948" cy="1712263"/>
          </a:xfrm>
        </p:grpSpPr>
        <p:pic>
          <p:nvPicPr>
            <p:cNvPr id="124" name="Picture 6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81F27333-24FC-41DD-A215-EB00FBE05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8" y="1927211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0DE9BF0-981F-40CF-AFD1-4DD7BA00BDA2}"/>
                </a:ext>
              </a:extLst>
            </p:cNvPr>
            <p:cNvSpPr txBox="1"/>
            <p:nvPr/>
          </p:nvSpPr>
          <p:spPr>
            <a:xfrm>
              <a:off x="2651381" y="1315390"/>
              <a:ext cx="4080948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Train Machine Learning Model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815A99C-C524-4308-A1B4-ECF401B0F9B8}"/>
              </a:ext>
            </a:extLst>
          </p:cNvPr>
          <p:cNvGrpSpPr/>
          <p:nvPr/>
        </p:nvGrpSpPr>
        <p:grpSpPr>
          <a:xfrm>
            <a:off x="7913119" y="1454153"/>
            <a:ext cx="1602298" cy="1135137"/>
            <a:chOff x="6547408" y="1436078"/>
            <a:chExt cx="2174251" cy="1548301"/>
          </a:xfrm>
        </p:grpSpPr>
        <p:pic>
          <p:nvPicPr>
            <p:cNvPr id="127" name="Picture 12" descr="How to download an entire S3 bucket recursively | Sandro Cirulli">
              <a:extLst>
                <a:ext uri="{FF2B5EF4-FFF2-40B4-BE49-F238E27FC236}">
                  <a16:creationId xmlns:a16="http://schemas.microsoft.com/office/drawing/2014/main" id="{9B59B4E9-06BD-44ED-B2CE-7F76C694A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463" y="190551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6769F3-1E11-49C0-BF0C-ABE9BED623A4}"/>
                </a:ext>
              </a:extLst>
            </p:cNvPr>
            <p:cNvSpPr txBox="1"/>
            <p:nvPr/>
          </p:nvSpPr>
          <p:spPr>
            <a:xfrm>
              <a:off x="6547408" y="1436078"/>
              <a:ext cx="2174251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Model Artifacts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C3E40E7-D551-4AEA-94A9-EACF00035C89}"/>
              </a:ext>
            </a:extLst>
          </p:cNvPr>
          <p:cNvGrpSpPr/>
          <p:nvPr/>
        </p:nvGrpSpPr>
        <p:grpSpPr>
          <a:xfrm>
            <a:off x="274275" y="1283541"/>
            <a:ext cx="1549384" cy="1199924"/>
            <a:chOff x="274275" y="1283541"/>
            <a:chExt cx="1549384" cy="119992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766E1B1-0F4D-48F8-8BD0-4A003F6F06C0}"/>
                </a:ext>
              </a:extLst>
            </p:cNvPr>
            <p:cNvGrpSpPr/>
            <p:nvPr/>
          </p:nvGrpSpPr>
          <p:grpSpPr>
            <a:xfrm>
              <a:off x="274275" y="1628183"/>
              <a:ext cx="1306934" cy="855282"/>
              <a:chOff x="4130040" y="7423857"/>
              <a:chExt cx="1645920" cy="116094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38B4626-2DCA-4AD0-97CB-1CAA40105E6B}"/>
                  </a:ext>
                </a:extLst>
              </p:cNvPr>
              <p:cNvSpPr/>
              <p:nvPr/>
            </p:nvSpPr>
            <p:spPr>
              <a:xfrm>
                <a:off x="4130040" y="74238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4ACFEA6-B4DA-4865-AD22-A586A4FDD45C}"/>
                  </a:ext>
                </a:extLst>
              </p:cNvPr>
              <p:cNvSpPr/>
              <p:nvPr/>
            </p:nvSpPr>
            <p:spPr>
              <a:xfrm>
                <a:off x="4282440" y="75762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1FF6B8C-B39D-47D4-9B81-67BA4F3A7787}"/>
                  </a:ext>
                </a:extLst>
              </p:cNvPr>
              <p:cNvSpPr/>
              <p:nvPr/>
            </p:nvSpPr>
            <p:spPr>
              <a:xfrm>
                <a:off x="4434840" y="77286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images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3996553-BAB5-4587-B05A-7EADB1C4797A}"/>
                </a:ext>
              </a:extLst>
            </p:cNvPr>
            <p:cNvSpPr txBox="1"/>
            <p:nvPr/>
          </p:nvSpPr>
          <p:spPr>
            <a:xfrm>
              <a:off x="313630" y="1283541"/>
              <a:ext cx="151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Linotype-Bold"/>
                </a:rPr>
                <a:t>Train Images</a:t>
              </a:r>
              <a:endParaRPr lang="en-IN" dirty="0">
                <a:latin typeface="PalatinoLinotype-Bold"/>
              </a:endParaRPr>
            </a:p>
          </p:txBody>
        </p:sp>
      </p:grp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E53BF94-98ED-44A6-BC99-089717BD3BEE}"/>
              </a:ext>
            </a:extLst>
          </p:cNvPr>
          <p:cNvCxnSpPr>
            <a:cxnSpLocks/>
            <a:stCxn id="121" idx="0"/>
            <a:endCxn id="124" idx="1"/>
          </p:cNvCxnSpPr>
          <p:nvPr/>
        </p:nvCxnSpPr>
        <p:spPr>
          <a:xfrm rot="5400000" flipH="1" flipV="1">
            <a:off x="3572954" y="1980476"/>
            <a:ext cx="1410144" cy="1884436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4A8E1400-2A81-40C5-9A39-321ACF0C817C}"/>
              </a:ext>
            </a:extLst>
          </p:cNvPr>
          <p:cNvSpPr/>
          <p:nvPr/>
        </p:nvSpPr>
        <p:spPr>
          <a:xfrm>
            <a:off x="2562575" y="3055332"/>
            <a:ext cx="1524001" cy="565076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Linotype-Bold"/>
              </a:rPr>
              <a:t>Facial Features</a:t>
            </a:r>
            <a:endParaRPr lang="en-IN" dirty="0">
              <a:latin typeface="PalatinoLinotype-Bold"/>
            </a:endParaRPr>
          </a:p>
        </p:txBody>
      </p:sp>
    </p:spTree>
    <p:extLst>
      <p:ext uri="{BB962C8B-B14F-4D97-AF65-F5344CB8AC3E}">
        <p14:creationId xmlns:p14="http://schemas.microsoft.com/office/powerpoint/2010/main" val="970095712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03ED2742-D988-4AD3-AAE9-0C44B13EF3FE}"/>
              </a:ext>
            </a:extLst>
          </p:cNvPr>
          <p:cNvSpPr/>
          <p:nvPr/>
        </p:nvSpPr>
        <p:spPr>
          <a:xfrm>
            <a:off x="4972051" y="2838450"/>
            <a:ext cx="3992639" cy="2675144"/>
          </a:xfrm>
          <a:prstGeom prst="roundRect">
            <a:avLst>
              <a:gd name="adj" fmla="val 31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PalatinoLinotype-Roman"/>
              </a:rPr>
              <a:t>Train Machine Learning</a:t>
            </a:r>
            <a:endParaRPr lang="en-IN" dirty="0">
              <a:latin typeface="PalatinoLinotype-Roman"/>
            </a:endParaRP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D27C9084-D507-4A8E-A2B2-AED4C64F42B0}"/>
              </a:ext>
            </a:extLst>
          </p:cNvPr>
          <p:cNvSpPr/>
          <p:nvPr/>
        </p:nvSpPr>
        <p:spPr>
          <a:xfrm>
            <a:off x="790574" y="3457575"/>
            <a:ext cx="1524001" cy="565076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Linotype-Bold"/>
              </a:rPr>
              <a:t>Facial Features</a:t>
            </a:r>
            <a:endParaRPr lang="en-IN" dirty="0">
              <a:latin typeface="PalatinoLinotype-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F5200-38FD-463D-8753-46A846F6A979}"/>
              </a:ext>
            </a:extLst>
          </p:cNvPr>
          <p:cNvSpPr txBox="1"/>
          <p:nvPr/>
        </p:nvSpPr>
        <p:spPr>
          <a:xfrm>
            <a:off x="1200149" y="410979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alatinoLinotype-Bold"/>
              </a:rPr>
              <a:t>Data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32A25A-2CBA-4E61-8811-480C6D946134}"/>
              </a:ext>
            </a:extLst>
          </p:cNvPr>
          <p:cNvCxnSpPr>
            <a:cxnSpLocks/>
            <a:stCxn id="20" idx="0"/>
            <a:endCxn id="10" idx="1"/>
          </p:cNvCxnSpPr>
          <p:nvPr/>
        </p:nvCxnSpPr>
        <p:spPr>
          <a:xfrm>
            <a:off x="2314575" y="3740113"/>
            <a:ext cx="740429" cy="4072"/>
          </a:xfrm>
          <a:prstGeom prst="straightConnector1">
            <a:avLst/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8328B6E-FDED-45F2-82EF-B63A549A8140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 flipH="1" flipV="1">
            <a:off x="1724026" y="1733550"/>
            <a:ext cx="1552575" cy="1895477"/>
          </a:xfrm>
          <a:prstGeom prst="bentConnector2">
            <a:avLst/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B12DEA-418F-49AC-9038-F83A20011BD7}"/>
              </a:ext>
            </a:extLst>
          </p:cNvPr>
          <p:cNvSpPr/>
          <p:nvPr/>
        </p:nvSpPr>
        <p:spPr>
          <a:xfrm>
            <a:off x="3055004" y="3351379"/>
            <a:ext cx="1524001" cy="785611"/>
          </a:xfrm>
          <a:prstGeom prst="rect">
            <a:avLst/>
          </a:prstGeom>
          <a:solidFill>
            <a:srgbClr val="408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Linotype-Bold"/>
              </a:rPr>
              <a:t>Train Set</a:t>
            </a:r>
            <a:endParaRPr lang="en-IN" dirty="0">
              <a:latin typeface="PalatinoLinotype-Bol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B8BA5-1701-48C1-A246-05A0CC639A2A}"/>
              </a:ext>
            </a:extLst>
          </p:cNvPr>
          <p:cNvSpPr/>
          <p:nvPr/>
        </p:nvSpPr>
        <p:spPr>
          <a:xfrm>
            <a:off x="3448050" y="1512357"/>
            <a:ext cx="1524001" cy="785611"/>
          </a:xfrm>
          <a:prstGeom prst="rect">
            <a:avLst/>
          </a:prstGeom>
          <a:solidFill>
            <a:srgbClr val="408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Linotype-Bold"/>
              </a:rPr>
              <a:t>Test Set</a:t>
            </a:r>
            <a:endParaRPr lang="en-IN" dirty="0">
              <a:latin typeface="PalatinoLinotype-Bold"/>
            </a:endParaRPr>
          </a:p>
        </p:txBody>
      </p:sp>
      <p:pic>
        <p:nvPicPr>
          <p:cNvPr id="31" name="Picture 6" descr="Amazon SageMaker Now Supports Additional Instance Types, Local Mode, Open  Sourced Containers, MXNet and Tensorflow Updates | M-SQUARE">
            <a:extLst>
              <a:ext uri="{FF2B5EF4-FFF2-40B4-BE49-F238E27FC236}">
                <a16:creationId xmlns:a16="http://schemas.microsoft.com/office/drawing/2014/main" id="{76E1C1DF-8F43-4AD2-9B8E-4CEFEE1D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691" y="3185345"/>
            <a:ext cx="1130955" cy="1147636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064239-4B2A-4AD0-8C86-BBE366397FDF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4579005" y="3744185"/>
            <a:ext cx="677686" cy="14978"/>
          </a:xfrm>
          <a:prstGeom prst="straightConnector1">
            <a:avLst/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88B24C7-5A2E-4BF4-901B-1DFD9DE87A74}"/>
              </a:ext>
            </a:extLst>
          </p:cNvPr>
          <p:cNvSpPr/>
          <p:nvPr/>
        </p:nvSpPr>
        <p:spPr>
          <a:xfrm>
            <a:off x="7342792" y="3370429"/>
            <a:ext cx="1524001" cy="785611"/>
          </a:xfrm>
          <a:prstGeom prst="rect">
            <a:avLst/>
          </a:prstGeom>
          <a:solidFill>
            <a:srgbClr val="408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Linotype-Bold"/>
              </a:rPr>
              <a:t>Evaluate Model</a:t>
            </a:r>
            <a:endParaRPr lang="en-IN" dirty="0">
              <a:latin typeface="PalatinoLinotype-Bold"/>
            </a:endParaRP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09AE1046-9F2A-4EBE-9B18-60DEB8F6F070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6387646" y="3759163"/>
            <a:ext cx="955146" cy="4072"/>
          </a:xfrm>
          <a:prstGeom prst="straightConnector1">
            <a:avLst/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806B278C-0370-4D49-A50F-76130A3475B0}"/>
              </a:ext>
            </a:extLst>
          </p:cNvPr>
          <p:cNvCxnSpPr>
            <a:stCxn id="38" idx="2"/>
            <a:endCxn id="31" idx="2"/>
          </p:cNvCxnSpPr>
          <p:nvPr/>
        </p:nvCxnSpPr>
        <p:spPr>
          <a:xfrm rot="5400000">
            <a:off x="6875011" y="3103198"/>
            <a:ext cx="176941" cy="2282624"/>
          </a:xfrm>
          <a:prstGeom prst="bentConnector3">
            <a:avLst>
              <a:gd name="adj1" fmla="val 649082"/>
            </a:avLst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464DBF1-B564-4D86-9AD8-2F9139CEB8E0}"/>
              </a:ext>
            </a:extLst>
          </p:cNvPr>
          <p:cNvCxnSpPr>
            <a:stCxn id="30" idx="3"/>
            <a:endCxn id="38" idx="0"/>
          </p:cNvCxnSpPr>
          <p:nvPr/>
        </p:nvCxnSpPr>
        <p:spPr>
          <a:xfrm>
            <a:off x="4972051" y="1905163"/>
            <a:ext cx="3132742" cy="1465266"/>
          </a:xfrm>
          <a:prstGeom prst="bentConnector2">
            <a:avLst/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BA8ABF26-F512-457E-BC18-732CDBC1E444}"/>
              </a:ext>
            </a:extLst>
          </p:cNvPr>
          <p:cNvSpPr/>
          <p:nvPr/>
        </p:nvSpPr>
        <p:spPr>
          <a:xfrm>
            <a:off x="9821939" y="3429000"/>
            <a:ext cx="1549879" cy="712861"/>
          </a:xfrm>
          <a:prstGeom prst="flowChartDocumen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Linotype-Bold"/>
                <a:ea typeface="Open Sans" panose="020B0606030504020204" pitchFamily="34" charset="0"/>
                <a:cs typeface="Open Sans" panose="020B0606030504020204" pitchFamily="34" charset="0"/>
              </a:rPr>
              <a:t>Model Ready</a:t>
            </a:r>
            <a:endParaRPr lang="en-IN" sz="1600" dirty="0">
              <a:latin typeface="PalatinoLinotype-Bold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2BE531A-55F6-47EB-8AF5-5ED02A53C4EB}"/>
              </a:ext>
            </a:extLst>
          </p:cNvPr>
          <p:cNvCxnSpPr>
            <a:stCxn id="38" idx="3"/>
            <a:endCxn id="46" idx="1"/>
          </p:cNvCxnSpPr>
          <p:nvPr/>
        </p:nvCxnSpPr>
        <p:spPr>
          <a:xfrm>
            <a:off x="8866793" y="3763235"/>
            <a:ext cx="955146" cy="22196"/>
          </a:xfrm>
          <a:prstGeom prst="straightConnector1">
            <a:avLst/>
          </a:prstGeom>
          <a:ln w="28575">
            <a:solidFill>
              <a:srgbClr val="7A204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2E031420-A431-493D-B821-CB8B50952C52}"/>
              </a:ext>
            </a:extLst>
          </p:cNvPr>
          <p:cNvSpPr txBox="1"/>
          <p:nvPr/>
        </p:nvSpPr>
        <p:spPr>
          <a:xfrm>
            <a:off x="4972051" y="5456444"/>
            <a:ext cx="3992638" cy="461665"/>
          </a:xfrm>
          <a:prstGeom prst="rect">
            <a:avLst/>
          </a:prstGeom>
          <a:solidFill>
            <a:srgbClr val="7A20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Linotype-Bold"/>
              </a:rPr>
              <a:t>Train ML model</a:t>
            </a:r>
            <a:endParaRPr lang="en-IN" sz="2400" dirty="0">
              <a:solidFill>
                <a:schemeClr val="bg1"/>
              </a:solidFill>
              <a:latin typeface="PalatinoLinotype-Bold"/>
            </a:endParaRPr>
          </a:p>
        </p:txBody>
      </p:sp>
    </p:spTree>
    <p:extLst>
      <p:ext uri="{BB962C8B-B14F-4D97-AF65-F5344CB8AC3E}">
        <p14:creationId xmlns:p14="http://schemas.microsoft.com/office/powerpoint/2010/main" val="306079690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Framework</a:t>
            </a:r>
            <a:endParaRPr lang="en-IN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BB8074F-38F4-48E4-A75E-3CC1CD250AE0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36752" y="2222044"/>
            <a:ext cx="2001525" cy="1801207"/>
          </a:xfrm>
          <a:prstGeom prst="bentConnector3">
            <a:avLst>
              <a:gd name="adj1" fmla="val 984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 flipV="1">
            <a:off x="6015306" y="2193805"/>
            <a:ext cx="2079877" cy="238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B6B2E2-2C09-42A8-ABF5-95008F64633E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481483" y="2589290"/>
            <a:ext cx="11231" cy="103397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6051992-3664-4DC1-86F5-44F40F96CB13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3733339" y="4023251"/>
            <a:ext cx="4350613" cy="3411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Document 109">
            <a:extLst>
              <a:ext uri="{FF2B5EF4-FFF2-40B4-BE49-F238E27FC236}">
                <a16:creationId xmlns:a16="http://schemas.microsoft.com/office/drawing/2014/main" id="{B31DD3BF-1A2C-496D-88EB-26B3EF1A6BFB}"/>
              </a:ext>
            </a:extLst>
          </p:cNvPr>
          <p:cNvSpPr/>
          <p:nvPr/>
        </p:nvSpPr>
        <p:spPr>
          <a:xfrm>
            <a:off x="8115305" y="3666820"/>
            <a:ext cx="1549879" cy="712861"/>
          </a:xfrm>
          <a:prstGeom prst="flowChartDocumen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alatinoLinotype-Bold"/>
                <a:ea typeface="Open Sans" panose="020B0606030504020204" pitchFamily="34" charset="0"/>
                <a:cs typeface="Open Sans" panose="020B0606030504020204" pitchFamily="34" charset="0"/>
              </a:rPr>
              <a:t>Model Ready</a:t>
            </a:r>
            <a:endParaRPr lang="en-IN" sz="1600" dirty="0">
              <a:latin typeface="PalatinoLinotype-Bold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Arrow: Chevron 111">
            <a:extLst>
              <a:ext uri="{FF2B5EF4-FFF2-40B4-BE49-F238E27FC236}">
                <a16:creationId xmlns:a16="http://schemas.microsoft.com/office/drawing/2014/main" id="{E73A8B9C-5760-40A3-B356-CE95A169BDB3}"/>
              </a:ext>
            </a:extLst>
          </p:cNvPr>
          <p:cNvSpPr/>
          <p:nvPr/>
        </p:nvSpPr>
        <p:spPr>
          <a:xfrm>
            <a:off x="584879" y="6377903"/>
            <a:ext cx="3829741" cy="330872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Feature Extraction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sp>
        <p:nvSpPr>
          <p:cNvPr id="113" name="Arrow: Chevron 112">
            <a:extLst>
              <a:ext uri="{FF2B5EF4-FFF2-40B4-BE49-F238E27FC236}">
                <a16:creationId xmlns:a16="http://schemas.microsoft.com/office/drawing/2014/main" id="{E2C69AEA-FD36-4E6D-9F1E-9E8F190478DB}"/>
              </a:ext>
            </a:extLst>
          </p:cNvPr>
          <p:cNvSpPr/>
          <p:nvPr/>
        </p:nvSpPr>
        <p:spPr>
          <a:xfrm>
            <a:off x="4414621" y="6393854"/>
            <a:ext cx="3866359" cy="330716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Training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sp>
        <p:nvSpPr>
          <p:cNvPr id="114" name="Arrow: Chevron 113">
            <a:extLst>
              <a:ext uri="{FF2B5EF4-FFF2-40B4-BE49-F238E27FC236}">
                <a16:creationId xmlns:a16="http://schemas.microsoft.com/office/drawing/2014/main" id="{987AD5F5-0C9C-497A-ACF8-727EED67932E}"/>
              </a:ext>
            </a:extLst>
          </p:cNvPr>
          <p:cNvSpPr/>
          <p:nvPr/>
        </p:nvSpPr>
        <p:spPr>
          <a:xfrm>
            <a:off x="8280979" y="6385081"/>
            <a:ext cx="3249941" cy="323694"/>
          </a:xfrm>
          <a:prstGeom prst="chevron">
            <a:avLst/>
          </a:prstGeom>
          <a:solidFill>
            <a:srgbClr val="408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alatinoLinotype-Bold"/>
              </a:rPr>
              <a:t>Save Model</a:t>
            </a:r>
            <a:endParaRPr lang="en-IN" sz="1400" b="1" dirty="0">
              <a:solidFill>
                <a:schemeClr val="bg1"/>
              </a:solidFill>
              <a:latin typeface="PalatinoLinotype-Bold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B5EF88D-D96E-4F1C-9EC5-CD008A73F2EA}"/>
              </a:ext>
            </a:extLst>
          </p:cNvPr>
          <p:cNvGrpSpPr/>
          <p:nvPr/>
        </p:nvGrpSpPr>
        <p:grpSpPr>
          <a:xfrm>
            <a:off x="1364642" y="3627766"/>
            <a:ext cx="2368697" cy="1049185"/>
            <a:chOff x="1623914" y="4432524"/>
            <a:chExt cx="3214220" cy="1431065"/>
          </a:xfrm>
        </p:grpSpPr>
        <p:pic>
          <p:nvPicPr>
            <p:cNvPr id="121" name="Picture 10" descr="Untitled">
              <a:extLst>
                <a:ext uri="{FF2B5EF4-FFF2-40B4-BE49-F238E27FC236}">
                  <a16:creationId xmlns:a16="http://schemas.microsoft.com/office/drawing/2014/main" id="{D62DD41C-17CD-481A-BB73-F41E33457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9" y="443252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0BD996-F045-42EE-B4BE-327FB2A4C7C2}"/>
                </a:ext>
              </a:extLst>
            </p:cNvPr>
            <p:cNvSpPr txBox="1"/>
            <p:nvPr/>
          </p:nvSpPr>
          <p:spPr>
            <a:xfrm>
              <a:off x="1623914" y="5401809"/>
              <a:ext cx="2514973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Feature Extraction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399D2B6-7BAD-48EA-B075-2C0ED13AEB0A}"/>
              </a:ext>
            </a:extLst>
          </p:cNvPr>
          <p:cNvGrpSpPr/>
          <p:nvPr/>
        </p:nvGrpSpPr>
        <p:grpSpPr>
          <a:xfrm>
            <a:off x="4403795" y="1365671"/>
            <a:ext cx="3007426" cy="1255345"/>
            <a:chOff x="2651381" y="1315390"/>
            <a:chExt cx="4080948" cy="1712263"/>
          </a:xfrm>
        </p:grpSpPr>
        <p:pic>
          <p:nvPicPr>
            <p:cNvPr id="124" name="Picture 6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81F27333-24FC-41DD-A215-EB00FBE05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8" y="1927211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0DE9BF0-981F-40CF-AFD1-4DD7BA00BDA2}"/>
                </a:ext>
              </a:extLst>
            </p:cNvPr>
            <p:cNvSpPr txBox="1"/>
            <p:nvPr/>
          </p:nvSpPr>
          <p:spPr>
            <a:xfrm>
              <a:off x="2651381" y="1315390"/>
              <a:ext cx="4080948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Train Machine Learning Model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815A99C-C524-4308-A1B4-ECF401B0F9B8}"/>
              </a:ext>
            </a:extLst>
          </p:cNvPr>
          <p:cNvGrpSpPr/>
          <p:nvPr/>
        </p:nvGrpSpPr>
        <p:grpSpPr>
          <a:xfrm>
            <a:off x="7913119" y="1454153"/>
            <a:ext cx="1602298" cy="1135137"/>
            <a:chOff x="6547408" y="1436078"/>
            <a:chExt cx="2174251" cy="1548301"/>
          </a:xfrm>
        </p:grpSpPr>
        <p:pic>
          <p:nvPicPr>
            <p:cNvPr id="127" name="Picture 12" descr="How to download an entire S3 bucket recursively | Sandro Cirulli">
              <a:extLst>
                <a:ext uri="{FF2B5EF4-FFF2-40B4-BE49-F238E27FC236}">
                  <a16:creationId xmlns:a16="http://schemas.microsoft.com/office/drawing/2014/main" id="{9B59B4E9-06BD-44ED-B2CE-7F76C694A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463" y="190551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6769F3-1E11-49C0-BF0C-ABE9BED623A4}"/>
                </a:ext>
              </a:extLst>
            </p:cNvPr>
            <p:cNvSpPr txBox="1"/>
            <p:nvPr/>
          </p:nvSpPr>
          <p:spPr>
            <a:xfrm>
              <a:off x="6547408" y="1436078"/>
              <a:ext cx="2174251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Model Artifacts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BE1E1E-612D-4C2D-9354-7577AEFD22D6}"/>
              </a:ext>
            </a:extLst>
          </p:cNvPr>
          <p:cNvGrpSpPr/>
          <p:nvPr/>
        </p:nvGrpSpPr>
        <p:grpSpPr>
          <a:xfrm>
            <a:off x="2866089" y="4459946"/>
            <a:ext cx="1624099" cy="1737666"/>
            <a:chOff x="2866089" y="4459946"/>
            <a:chExt cx="1624099" cy="173766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6D55C74-D3D0-4FE1-B58C-646AF15F4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75" y="4459946"/>
              <a:ext cx="0" cy="683014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9F64C9D-B078-4E4E-A403-F0764B2B9404}"/>
                </a:ext>
              </a:extLst>
            </p:cNvPr>
            <p:cNvGrpSpPr/>
            <p:nvPr/>
          </p:nvGrpSpPr>
          <p:grpSpPr>
            <a:xfrm>
              <a:off x="2866089" y="5187038"/>
              <a:ext cx="1624099" cy="1010574"/>
              <a:chOff x="3666784" y="6527655"/>
              <a:chExt cx="2203833" cy="1378401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93FBF4FB-1455-44C3-B3D9-F868718F7A4B}"/>
                  </a:ext>
                </a:extLst>
              </p:cNvPr>
              <p:cNvGrpSpPr/>
              <p:nvPr/>
            </p:nvGrpSpPr>
            <p:grpSpPr>
              <a:xfrm>
                <a:off x="3696372" y="6527655"/>
                <a:ext cx="1306933" cy="845968"/>
                <a:chOff x="4130040" y="7423857"/>
                <a:chExt cx="1645919" cy="11483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7B43567-B50A-4C2C-A6CE-C784061590E0}"/>
                    </a:ext>
                  </a:extLst>
                </p:cNvPr>
                <p:cNvSpPr/>
                <p:nvPr/>
              </p:nvSpPr>
              <p:spPr>
                <a:xfrm>
                  <a:off x="4130040" y="7423857"/>
                  <a:ext cx="1341120" cy="8561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6886C4C-D81F-4893-B89E-5EE67114CF7E}"/>
                    </a:ext>
                  </a:extLst>
                </p:cNvPr>
                <p:cNvSpPr/>
                <p:nvPr/>
              </p:nvSpPr>
              <p:spPr>
                <a:xfrm>
                  <a:off x="4282440" y="7576257"/>
                  <a:ext cx="1341120" cy="8561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B587C23-8E41-4495-8D32-68A1FE185861}"/>
                    </a:ext>
                  </a:extLst>
                </p:cNvPr>
                <p:cNvSpPr/>
                <p:nvPr/>
              </p:nvSpPr>
              <p:spPr>
                <a:xfrm>
                  <a:off x="4434841" y="7716014"/>
                  <a:ext cx="1341118" cy="85614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latin typeface="PalatinoLinotype-Bold"/>
                      <a:ea typeface="Open Sans" panose="020B0606030504020204" pitchFamily="34" charset="0"/>
                      <a:cs typeface="Open Sans" panose="020B0606030504020204" pitchFamily="34" charset="0"/>
                    </a:rPr>
                    <a:t>images</a:t>
                  </a:r>
                  <a:endParaRPr lang="en-IN" sz="14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77139EC-BD85-4596-A5FC-E3C665B55E8C}"/>
                  </a:ext>
                </a:extLst>
              </p:cNvPr>
              <p:cNvSpPr txBox="1"/>
              <p:nvPr/>
            </p:nvSpPr>
            <p:spPr>
              <a:xfrm>
                <a:off x="3666784" y="7486255"/>
                <a:ext cx="2203833" cy="41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PalatinoLinotype-Bold"/>
                  </a:rPr>
                  <a:t>Validation Images</a:t>
                </a:r>
                <a:endParaRPr lang="en-IN" sz="1400" dirty="0">
                  <a:latin typeface="PalatinoLinotype-Bold"/>
                </a:endParaRPr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C3E40E7-D551-4AEA-94A9-EACF00035C89}"/>
              </a:ext>
            </a:extLst>
          </p:cNvPr>
          <p:cNvGrpSpPr/>
          <p:nvPr/>
        </p:nvGrpSpPr>
        <p:grpSpPr>
          <a:xfrm>
            <a:off x="274275" y="1283541"/>
            <a:ext cx="1549384" cy="1199924"/>
            <a:chOff x="274275" y="1283541"/>
            <a:chExt cx="1549384" cy="119992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766E1B1-0F4D-48F8-8BD0-4A003F6F06C0}"/>
                </a:ext>
              </a:extLst>
            </p:cNvPr>
            <p:cNvGrpSpPr/>
            <p:nvPr/>
          </p:nvGrpSpPr>
          <p:grpSpPr>
            <a:xfrm>
              <a:off x="274275" y="1628183"/>
              <a:ext cx="1306934" cy="855282"/>
              <a:chOff x="4130040" y="7423857"/>
              <a:chExt cx="1645920" cy="116094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38B4626-2DCA-4AD0-97CB-1CAA40105E6B}"/>
                  </a:ext>
                </a:extLst>
              </p:cNvPr>
              <p:cNvSpPr/>
              <p:nvPr/>
            </p:nvSpPr>
            <p:spPr>
              <a:xfrm>
                <a:off x="4130040" y="74238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4ACFEA6-B4DA-4865-AD22-A586A4FDD45C}"/>
                  </a:ext>
                </a:extLst>
              </p:cNvPr>
              <p:cNvSpPr/>
              <p:nvPr/>
            </p:nvSpPr>
            <p:spPr>
              <a:xfrm>
                <a:off x="4282440" y="75762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1FF6B8C-B39D-47D4-9B81-67BA4F3A7787}"/>
                  </a:ext>
                </a:extLst>
              </p:cNvPr>
              <p:cNvSpPr/>
              <p:nvPr/>
            </p:nvSpPr>
            <p:spPr>
              <a:xfrm>
                <a:off x="4434840" y="7728657"/>
                <a:ext cx="1341120" cy="85614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latin typeface="PalatinoLinotype-Bold"/>
                    <a:ea typeface="Open Sans" panose="020B0606030504020204" pitchFamily="34" charset="0"/>
                    <a:cs typeface="Open Sans" panose="020B0606030504020204" pitchFamily="34" charset="0"/>
                  </a:rPr>
                  <a:t>images</a:t>
                </a:r>
                <a:endParaRPr lang="en-IN" dirty="0">
                  <a:latin typeface="PalatinoLinotype-Bold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3996553-BAB5-4587-B05A-7EADB1C4797A}"/>
                </a:ext>
              </a:extLst>
            </p:cNvPr>
            <p:cNvSpPr txBox="1"/>
            <p:nvPr/>
          </p:nvSpPr>
          <p:spPr>
            <a:xfrm>
              <a:off x="313630" y="1283541"/>
              <a:ext cx="151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Linotype-Bold"/>
                </a:rPr>
                <a:t>Train Images</a:t>
              </a:r>
              <a:endParaRPr lang="en-IN" dirty="0">
                <a:latin typeface="PalatinoLinotype-Bold"/>
              </a:endParaRPr>
            </a:p>
          </p:txBody>
        </p:sp>
      </p:grp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E53BF94-98ED-44A6-BC99-089717BD3BEE}"/>
              </a:ext>
            </a:extLst>
          </p:cNvPr>
          <p:cNvCxnSpPr>
            <a:cxnSpLocks/>
            <a:stCxn id="121" idx="0"/>
            <a:endCxn id="124" idx="1"/>
          </p:cNvCxnSpPr>
          <p:nvPr/>
        </p:nvCxnSpPr>
        <p:spPr>
          <a:xfrm rot="5400000" flipH="1" flipV="1">
            <a:off x="3572954" y="1980476"/>
            <a:ext cx="1410144" cy="1884436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45149A-266B-4993-AFC6-B77671FAB530}"/>
              </a:ext>
            </a:extLst>
          </p:cNvPr>
          <p:cNvGrpSpPr/>
          <p:nvPr/>
        </p:nvGrpSpPr>
        <p:grpSpPr>
          <a:xfrm>
            <a:off x="10124598" y="3229330"/>
            <a:ext cx="1768433" cy="1173713"/>
            <a:chOff x="5579376" y="3894223"/>
            <a:chExt cx="2399688" cy="1600918"/>
          </a:xfrm>
        </p:grpSpPr>
        <p:pic>
          <p:nvPicPr>
            <p:cNvPr id="39" name="Picture 6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5607A8A0-BFDA-4EB3-8650-B65E2D408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221" y="4394699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72545E-26C5-47C8-A033-543C2E20BA6B}"/>
                </a:ext>
              </a:extLst>
            </p:cNvPr>
            <p:cNvSpPr txBox="1"/>
            <p:nvPr/>
          </p:nvSpPr>
          <p:spPr>
            <a:xfrm>
              <a:off x="5579376" y="3894223"/>
              <a:ext cx="2399688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Linotype-Bold"/>
                </a:rPr>
                <a:t>Make Predictions</a:t>
              </a:r>
              <a:endParaRPr lang="en-IN" sz="1600" dirty="0">
                <a:latin typeface="PalatinoLinotype-Bold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10C087-455E-47A5-AB7C-A2028080BE46}"/>
              </a:ext>
            </a:extLst>
          </p:cNvPr>
          <p:cNvCxnSpPr>
            <a:cxnSpLocks/>
          </p:cNvCxnSpPr>
          <p:nvPr/>
        </p:nvCxnSpPr>
        <p:spPr>
          <a:xfrm flipV="1">
            <a:off x="9710439" y="4017461"/>
            <a:ext cx="1247594" cy="5789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199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38D0-71D6-45FB-8358-E30F245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4" y="985838"/>
            <a:ext cx="7204075" cy="2852737"/>
          </a:xfrm>
        </p:spPr>
        <p:txBody>
          <a:bodyPr>
            <a:normAutofit/>
          </a:bodyPr>
          <a:lstStyle/>
          <a:p>
            <a:r>
              <a:rPr lang="en-US" sz="5400" dirty="0"/>
              <a:t>Next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9983-1A22-43D7-9E94-E8A0537B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174" y="3865563"/>
            <a:ext cx="7204075" cy="15001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 Machine Learning Based Face Recognition Model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BCE46F8-379D-4216-910A-33B30E9A47D2}"/>
              </a:ext>
            </a:extLst>
          </p:cNvPr>
          <p:cNvSpPr/>
          <p:nvPr/>
        </p:nvSpPr>
        <p:spPr>
          <a:xfrm rot="5400000">
            <a:off x="5767386" y="3176589"/>
            <a:ext cx="457201" cy="466725"/>
          </a:xfrm>
          <a:prstGeom prst="triangle">
            <a:avLst>
              <a:gd name="adj" fmla="val 5090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149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PalatinoLinotype-Bold</vt:lpstr>
      <vt:lpstr>PalatinoLinotype-Roman</vt:lpstr>
      <vt:lpstr>Office Theme</vt:lpstr>
      <vt:lpstr>Digital Marketing</vt:lpstr>
      <vt:lpstr>Face Recognition Framework</vt:lpstr>
      <vt:lpstr>Face Recognition Framework</vt:lpstr>
      <vt:lpstr>Face Recognition Framework</vt:lpstr>
      <vt:lpstr>Open-Face Feature Extraction Method</vt:lpstr>
      <vt:lpstr>Face Recognition Framework</vt:lpstr>
      <vt:lpstr>Train Machine Learning</vt:lpstr>
      <vt:lpstr>Face Recognition Framework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111</cp:revision>
  <dcterms:created xsi:type="dcterms:W3CDTF">2021-04-03T08:49:31Z</dcterms:created>
  <dcterms:modified xsi:type="dcterms:W3CDTF">2023-02-26T06:20:41Z</dcterms:modified>
</cp:coreProperties>
</file>