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57" r:id="rId3"/>
    <p:sldId id="266" r:id="rId4"/>
    <p:sldId id="258" r:id="rId5"/>
    <p:sldId id="259" r:id="rId6"/>
    <p:sldId id="260" r:id="rId7"/>
    <p:sldId id="268" r:id="rId8"/>
    <p:sldId id="261" r:id="rId9"/>
    <p:sldId id="269" r:id="rId10"/>
    <p:sldId id="262" r:id="rId11"/>
    <p:sldId id="270" r:id="rId12"/>
    <p:sldId id="264" r:id="rId13"/>
    <p:sldId id="26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18FB6-48D2-4DC5-B842-40A24C5BE84C}" v="17" dt="2021-11-03T21:29:02.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623" autoAdjust="0"/>
  </p:normalViewPr>
  <p:slideViewPr>
    <p:cSldViewPr snapToGrid="0">
      <p:cViewPr varScale="1">
        <p:scale>
          <a:sx n="67" d="100"/>
          <a:sy n="67" d="100"/>
        </p:scale>
        <p:origin x="2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0AC5FCA-9DB4-4564-A6E0-BB1C8FBD6A1A}"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BC76D-AF46-4693-8CE1-7A889D17F459}" type="slidenum">
              <a:rPr lang="en-US" smtClean="0"/>
              <a:t>‹#›</a:t>
            </a:fld>
            <a:endParaRPr lang="en-US"/>
          </a:p>
        </p:txBody>
      </p:sp>
    </p:spTree>
    <p:extLst>
      <p:ext uri="{BB962C8B-B14F-4D97-AF65-F5344CB8AC3E}">
        <p14:creationId xmlns:p14="http://schemas.microsoft.com/office/powerpoint/2010/main" val="15832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Team Viper Intros</a:t>
            </a:r>
          </a:p>
          <a:p>
            <a:r>
              <a:rPr lang="en-US" dirty="0"/>
              <a:t>(alphabetical order)</a:t>
            </a:r>
          </a:p>
          <a:p>
            <a:pPr marL="171450" indent="-171450">
              <a:buFont typeface="Arial" panose="020B0604020202020204" pitchFamily="34" charset="0"/>
              <a:buChar char="•"/>
            </a:pPr>
            <a:r>
              <a:rPr lang="en-US" dirty="0"/>
              <a:t>Kyle Conway</a:t>
            </a:r>
          </a:p>
          <a:p>
            <a:pPr marL="171450" indent="-171450">
              <a:buFont typeface="Arial" panose="020B0604020202020204" pitchFamily="34" charset="0"/>
              <a:buChar char="•"/>
            </a:pPr>
            <a:r>
              <a:rPr lang="en-US" dirty="0"/>
              <a:t>Lindsay Hopewell</a:t>
            </a:r>
          </a:p>
          <a:p>
            <a:pPr marL="171450" indent="-171450">
              <a:buFont typeface="Arial" panose="020B0604020202020204" pitchFamily="34" charset="0"/>
              <a:buChar char="•"/>
            </a:pPr>
            <a:r>
              <a:rPr lang="en-US" dirty="0"/>
              <a:t>Amanda Jacobson</a:t>
            </a:r>
          </a:p>
          <a:p>
            <a:pPr marL="171450" indent="-171450">
              <a:buFont typeface="Arial" panose="020B0604020202020204" pitchFamily="34" charset="0"/>
              <a:buChar char="•"/>
            </a:pPr>
            <a:r>
              <a:rPr lang="en-US" dirty="0"/>
              <a:t>Jenny Shea</a:t>
            </a:r>
          </a:p>
          <a:p>
            <a:pPr marL="171450" indent="-171450">
              <a:buFont typeface="Arial" panose="020B0604020202020204" pitchFamily="34" charset="0"/>
              <a:buChar char="•"/>
            </a:pPr>
            <a:r>
              <a:rPr lang="en-US" dirty="0"/>
              <a:t>Hana </a:t>
            </a:r>
            <a:r>
              <a:rPr lang="en-US" dirty="0" err="1"/>
              <a:t>Zubby</a:t>
            </a:r>
            <a:endParaRPr lang="en-US" dirty="0"/>
          </a:p>
          <a:p>
            <a:endParaRPr lang="en-US" dirty="0"/>
          </a:p>
        </p:txBody>
      </p:sp>
      <p:sp>
        <p:nvSpPr>
          <p:cNvPr id="4" name="Slide Number Placeholder 3"/>
          <p:cNvSpPr>
            <a:spLocks noGrp="1"/>
          </p:cNvSpPr>
          <p:nvPr>
            <p:ph type="sldNum" sz="quarter" idx="5"/>
          </p:nvPr>
        </p:nvSpPr>
        <p:spPr/>
        <p:txBody>
          <a:bodyPr/>
          <a:lstStyle/>
          <a:p>
            <a:fld id="{B54BC76D-AF46-4693-8CE1-7A889D17F459}" type="slidenum">
              <a:rPr lang="en-US" smtClean="0"/>
              <a:t>1</a:t>
            </a:fld>
            <a:endParaRPr lang="en-US"/>
          </a:p>
        </p:txBody>
      </p:sp>
    </p:spTree>
    <p:extLst>
      <p:ext uri="{BB962C8B-B14F-4D97-AF65-F5344CB8AC3E}">
        <p14:creationId xmlns:p14="http://schemas.microsoft.com/office/powerpoint/2010/main" val="2812923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Cost Analysis</a:t>
            </a:r>
          </a:p>
          <a:p>
            <a:endParaRPr lang="en-US" b="1" dirty="0"/>
          </a:p>
          <a:p>
            <a:r>
              <a:rPr lang="en-US" b="1" dirty="0"/>
              <a:t>Hana: </a:t>
            </a:r>
            <a:r>
              <a:rPr lang="en-US" b="0" dirty="0"/>
              <a:t>First we broke down the costs by region and sorted by happiness in descending order</a:t>
            </a:r>
          </a:p>
          <a:p>
            <a:endParaRPr lang="en-US" b="0" dirty="0"/>
          </a:p>
          <a:p>
            <a:r>
              <a:rPr lang="en-US" b="0" dirty="0"/>
              <a:t>Talk about the r values</a:t>
            </a:r>
          </a:p>
          <a:p>
            <a:endParaRPr lang="en-US" b="0" dirty="0"/>
          </a:p>
          <a:p>
            <a:r>
              <a:rPr lang="en-US" b="0" dirty="0"/>
              <a:t>Explain the colors of the bar chart</a:t>
            </a:r>
          </a:p>
          <a:p>
            <a:endParaRPr lang="en-US" b="0" dirty="0"/>
          </a:p>
          <a:p>
            <a:r>
              <a:rPr lang="en-US" b="0" dirty="0"/>
              <a:t>The line is life expectancy </a:t>
            </a:r>
          </a:p>
        </p:txBody>
      </p:sp>
      <p:sp>
        <p:nvSpPr>
          <p:cNvPr id="4" name="Slide Number Placeholder 3"/>
          <p:cNvSpPr>
            <a:spLocks noGrp="1"/>
          </p:cNvSpPr>
          <p:nvPr>
            <p:ph type="sldNum" sz="quarter" idx="5"/>
          </p:nvPr>
        </p:nvSpPr>
        <p:spPr/>
        <p:txBody>
          <a:bodyPr/>
          <a:lstStyle/>
          <a:p>
            <a:fld id="{B54BC76D-AF46-4693-8CE1-7A889D17F459}" type="slidenum">
              <a:rPr lang="en-US" smtClean="0"/>
              <a:t>10</a:t>
            </a:fld>
            <a:endParaRPr lang="en-US"/>
          </a:p>
        </p:txBody>
      </p:sp>
    </p:spTree>
    <p:extLst>
      <p:ext uri="{BB962C8B-B14F-4D97-AF65-F5344CB8AC3E}">
        <p14:creationId xmlns:p14="http://schemas.microsoft.com/office/powerpoint/2010/main" val="233614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Cost analysis </a:t>
            </a:r>
          </a:p>
          <a:p>
            <a:endParaRPr lang="en-US" b="1" dirty="0"/>
          </a:p>
          <a:p>
            <a:r>
              <a:rPr lang="en-US" b="1" dirty="0"/>
              <a:t>Lindsey: </a:t>
            </a:r>
            <a:r>
              <a:rPr lang="en-US" b="0" dirty="0"/>
              <a:t>Explain the process of deciding the dataset grouping. Exploring from 10 ten, random samples… </a:t>
            </a:r>
            <a:r>
              <a:rPr lang="en-US" b="0" dirty="0" err="1"/>
              <a:t>etc</a:t>
            </a:r>
            <a:endParaRPr lang="en-US" b="1" dirty="0"/>
          </a:p>
        </p:txBody>
      </p:sp>
      <p:sp>
        <p:nvSpPr>
          <p:cNvPr id="4" name="Slide Number Placeholder 3"/>
          <p:cNvSpPr>
            <a:spLocks noGrp="1"/>
          </p:cNvSpPr>
          <p:nvPr>
            <p:ph type="sldNum" sz="quarter" idx="5"/>
          </p:nvPr>
        </p:nvSpPr>
        <p:spPr/>
        <p:txBody>
          <a:bodyPr/>
          <a:lstStyle/>
          <a:p>
            <a:fld id="{B54BC76D-AF46-4693-8CE1-7A889D17F459}" type="slidenum">
              <a:rPr lang="en-US" smtClean="0"/>
              <a:t>11</a:t>
            </a:fld>
            <a:endParaRPr lang="en-US"/>
          </a:p>
        </p:txBody>
      </p:sp>
    </p:spTree>
    <p:extLst>
      <p:ext uri="{BB962C8B-B14F-4D97-AF65-F5344CB8AC3E}">
        <p14:creationId xmlns:p14="http://schemas.microsoft.com/office/powerpoint/2010/main" val="174829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Conclusions:</a:t>
            </a:r>
          </a:p>
          <a:p>
            <a:r>
              <a:rPr lang="en-US" b="0" i="0" dirty="0">
                <a:solidFill>
                  <a:srgbClr val="1D1C1D"/>
                </a:solidFill>
                <a:effectLst/>
                <a:latin typeface="Slack-Lato"/>
              </a:rPr>
              <a:t>We premised that there would be a strong trend between the availability of healthcare and the amount of happiness in a given nation. And while it is clear that the citizens of the happiest countries do indeed have access to healthcare, the correlations we observed were not significant enough to support the premise. Based on the various visualizations, it is fair to say that there are certain intangible factors not included in the datasets available that affect the level of happiness in a given place.</a:t>
            </a:r>
          </a:p>
          <a:p>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Conclusions:</a:t>
            </a:r>
            <a:r>
              <a:rPr lang="en-US" dirty="0"/>
              <a:t>- a long life expectancy is a large contributing factor in the happiness ranking. Health care expenditures, both public and private are not as strongly correlated to happiness which leads me to believe that the other factors that contribute to life expectancy such as government stability, clean water, nutrition, education are at least equally important for happiness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Limitations: </a:t>
            </a:r>
            <a:r>
              <a:rPr lang="en-US" dirty="0"/>
              <a:t>These datasets over time, separate these countries from universal healthcare to countries that are not. These results are a snapshot of a year, without knowing what other factors could have happened in these countries (examples include wars, pandemics, epidemics,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0" dirty="0"/>
          </a:p>
        </p:txBody>
      </p:sp>
      <p:sp>
        <p:nvSpPr>
          <p:cNvPr id="4" name="Slide Number Placeholder 3"/>
          <p:cNvSpPr>
            <a:spLocks noGrp="1"/>
          </p:cNvSpPr>
          <p:nvPr>
            <p:ph type="sldNum" sz="quarter" idx="5"/>
          </p:nvPr>
        </p:nvSpPr>
        <p:spPr/>
        <p:txBody>
          <a:bodyPr/>
          <a:lstStyle/>
          <a:p>
            <a:fld id="{B54BC76D-AF46-4693-8CE1-7A889D17F459}" type="slidenum">
              <a:rPr lang="en-US" smtClean="0"/>
              <a:t>12</a:t>
            </a:fld>
            <a:endParaRPr lang="en-US"/>
          </a:p>
        </p:txBody>
      </p:sp>
    </p:spTree>
    <p:extLst>
      <p:ext uri="{BB962C8B-B14F-4D97-AF65-F5344CB8AC3E}">
        <p14:creationId xmlns:p14="http://schemas.microsoft.com/office/powerpoint/2010/main" val="254425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Jenny</a:t>
            </a:r>
          </a:p>
        </p:txBody>
      </p:sp>
      <p:sp>
        <p:nvSpPr>
          <p:cNvPr id="4" name="Slide Number Placeholder 3"/>
          <p:cNvSpPr>
            <a:spLocks noGrp="1"/>
          </p:cNvSpPr>
          <p:nvPr>
            <p:ph type="sldNum" sz="quarter" idx="5"/>
          </p:nvPr>
        </p:nvSpPr>
        <p:spPr/>
        <p:txBody>
          <a:bodyPr/>
          <a:lstStyle/>
          <a:p>
            <a:fld id="{B54BC76D-AF46-4693-8CE1-7A889D17F459}" type="slidenum">
              <a:rPr lang="en-US" smtClean="0"/>
              <a:t>13</a:t>
            </a:fld>
            <a:endParaRPr lang="en-US"/>
          </a:p>
        </p:txBody>
      </p:sp>
    </p:spTree>
    <p:extLst>
      <p:ext uri="{BB962C8B-B14F-4D97-AF65-F5344CB8AC3E}">
        <p14:creationId xmlns:p14="http://schemas.microsoft.com/office/powerpoint/2010/main" val="153654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 Surprises?? Confirmations??</a:t>
            </a:r>
          </a:p>
        </p:txBody>
      </p:sp>
      <p:sp>
        <p:nvSpPr>
          <p:cNvPr id="4" name="Slide Number Placeholder 3"/>
          <p:cNvSpPr>
            <a:spLocks noGrp="1"/>
          </p:cNvSpPr>
          <p:nvPr>
            <p:ph type="sldNum" sz="quarter" idx="5"/>
          </p:nvPr>
        </p:nvSpPr>
        <p:spPr/>
        <p:txBody>
          <a:bodyPr/>
          <a:lstStyle/>
          <a:p>
            <a:fld id="{B54BC76D-AF46-4693-8CE1-7A889D17F459}" type="slidenum">
              <a:rPr lang="en-US" smtClean="0"/>
              <a:t>14</a:t>
            </a:fld>
            <a:endParaRPr lang="en-US"/>
          </a:p>
        </p:txBody>
      </p:sp>
    </p:spTree>
    <p:extLst>
      <p:ext uri="{BB962C8B-B14F-4D97-AF65-F5344CB8AC3E}">
        <p14:creationId xmlns:p14="http://schemas.microsoft.com/office/powerpoint/2010/main" val="57368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D1C1D"/>
              </a:solidFill>
              <a:effectLst/>
              <a:latin typeface="Slack-Lato"/>
            </a:endParaRPr>
          </a:p>
          <a:p>
            <a:r>
              <a:rPr lang="en-US" b="1" i="0" dirty="0">
                <a:solidFill>
                  <a:srgbClr val="1D1C1D"/>
                </a:solidFill>
                <a:effectLst/>
                <a:latin typeface="Slack-Lato"/>
              </a:rPr>
              <a:t>Hypothesis</a:t>
            </a:r>
          </a:p>
          <a:p>
            <a:r>
              <a:rPr lang="en-US" b="0" i="0" dirty="0">
                <a:solidFill>
                  <a:srgbClr val="1D1C1D"/>
                </a:solidFill>
                <a:effectLst/>
                <a:latin typeface="Slack-Lato"/>
              </a:rPr>
              <a:t>We theorize that the self-reported happiest countries will be correlated with those with most public resources directed towards healthcare and the most accessible healthcare providers. </a:t>
            </a:r>
            <a:endParaRPr lang="en-US" b="0" dirty="0"/>
          </a:p>
        </p:txBody>
      </p:sp>
      <p:sp>
        <p:nvSpPr>
          <p:cNvPr id="4" name="Slide Number Placeholder 3"/>
          <p:cNvSpPr>
            <a:spLocks noGrp="1"/>
          </p:cNvSpPr>
          <p:nvPr>
            <p:ph type="sldNum" sz="quarter" idx="5"/>
          </p:nvPr>
        </p:nvSpPr>
        <p:spPr/>
        <p:txBody>
          <a:bodyPr/>
          <a:lstStyle/>
          <a:p>
            <a:fld id="{B54BC76D-AF46-4693-8CE1-7A889D17F459}" type="slidenum">
              <a:rPr lang="en-US" smtClean="0"/>
              <a:t>2</a:t>
            </a:fld>
            <a:endParaRPr lang="en-US"/>
          </a:p>
        </p:txBody>
      </p:sp>
    </p:spTree>
    <p:extLst>
      <p:ext uri="{BB962C8B-B14F-4D97-AF65-F5344CB8AC3E}">
        <p14:creationId xmlns:p14="http://schemas.microsoft.com/office/powerpoint/2010/main" val="97199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datasets</a:t>
            </a:r>
          </a:p>
          <a:p>
            <a:r>
              <a:rPr lang="en-US" dirty="0"/>
              <a:t>We found the 2016 UN World Happiness Index dataset on Kaggle and were interested in seeing if there was a correlation between public and private health spending and a country’s ranking in the Happiness Index. </a:t>
            </a:r>
          </a:p>
          <a:p>
            <a:r>
              <a:rPr lang="en-US" dirty="0"/>
              <a:t>We decided to compare the life expectancy from the Happiness Index to the World Bank- World Development Indicators: Health Systems dataset. </a:t>
            </a:r>
          </a:p>
          <a:p>
            <a:endParaRPr lang="en-US" dirty="0"/>
          </a:p>
          <a:p>
            <a:r>
              <a:rPr lang="en-US" dirty="0"/>
              <a:t>Some questions we have started brainstorming in the beginning stages are</a:t>
            </a:r>
          </a:p>
          <a:p>
            <a:br>
              <a:rPr lang="en-US" dirty="0"/>
            </a:br>
            <a:r>
              <a:rPr lang="en-US" b="0" i="0" dirty="0">
                <a:solidFill>
                  <a:srgbClr val="1D1C1D"/>
                </a:solidFill>
                <a:effectLst/>
                <a:latin typeface="Slack-Lato"/>
              </a:rPr>
              <a:t>1. How does happiness ranking correlate to out of pocket health care costs?</a:t>
            </a:r>
            <a:br>
              <a:rPr lang="en-US" dirty="0"/>
            </a:br>
            <a:r>
              <a:rPr lang="en-US" b="0" i="0" dirty="0">
                <a:solidFill>
                  <a:srgbClr val="1D1C1D"/>
                </a:solidFill>
                <a:effectLst/>
                <a:latin typeface="Slack-Lato"/>
              </a:rPr>
              <a:t>2. How does happiness ranking correlate to government expenditure on health?</a:t>
            </a:r>
            <a:br>
              <a:rPr lang="en-US" dirty="0"/>
            </a:br>
            <a:r>
              <a:rPr lang="en-US" b="0" i="0" dirty="0">
                <a:solidFill>
                  <a:srgbClr val="1D1C1D"/>
                </a:solidFill>
                <a:effectLst/>
                <a:latin typeface="Slack-Lato"/>
              </a:rPr>
              <a:t>3. How does life expectancy correlate to happiness ranking?</a:t>
            </a:r>
          </a:p>
          <a:p>
            <a:endParaRPr lang="en-US" b="0" dirty="0"/>
          </a:p>
          <a:p>
            <a:r>
              <a:rPr lang="en-US" b="0" dirty="0"/>
              <a:t>We would like to take the time walk thru the datasets to show you what we identified as valuable and explainable from the year of 2016</a:t>
            </a:r>
          </a:p>
          <a:p>
            <a:endParaRPr lang="en-US" b="0" dirty="0"/>
          </a:p>
          <a:p>
            <a:r>
              <a:rPr lang="en-US" b="0" dirty="0"/>
              <a:t>The </a:t>
            </a:r>
            <a:r>
              <a:rPr lang="en-US" b="0" dirty="0">
                <a:solidFill>
                  <a:schemeClr val="accent1">
                    <a:lumMod val="75000"/>
                  </a:schemeClr>
                </a:solidFill>
              </a:rPr>
              <a:t>UN World Happiness </a:t>
            </a:r>
            <a:r>
              <a:rPr lang="en-US" b="0" dirty="0"/>
              <a:t>dataset ranked countries based on six values including life expectancy, freedom, generosity, trust in government, and economy per capita. The rankings are based on 3 years of  annual surveys of roughly 1,000 respondents from each country, on a scale of 0 to 10, with 10 being a perfect life and 0 being a Dystopia. The life expectancy is not part of the survey. It is based on the World Development Indicators life expectancy at birth, adjusted for </a:t>
            </a:r>
          </a:p>
          <a:p>
            <a:endParaRPr lang="en-US" b="0" dirty="0"/>
          </a:p>
          <a:p>
            <a:r>
              <a:rPr lang="en-US" b="0" dirty="0"/>
              <a:t>The  World Bank  health dataset includes Health Expenditures per Capita in US dollars and the percentage of public versus private health care expenditures. It also includes the number of physicians and the number of nurses/midwives per 1,000 people. </a:t>
            </a:r>
          </a:p>
          <a:p>
            <a:endParaRPr lang="en-US" b="0" dirty="0"/>
          </a:p>
        </p:txBody>
      </p:sp>
      <p:sp>
        <p:nvSpPr>
          <p:cNvPr id="4" name="Slide Number Placeholder 3"/>
          <p:cNvSpPr>
            <a:spLocks noGrp="1"/>
          </p:cNvSpPr>
          <p:nvPr>
            <p:ph type="sldNum" sz="quarter" idx="5"/>
          </p:nvPr>
        </p:nvSpPr>
        <p:spPr/>
        <p:txBody>
          <a:bodyPr/>
          <a:lstStyle/>
          <a:p>
            <a:fld id="{B54BC76D-AF46-4693-8CE1-7A889D17F459}" type="slidenum">
              <a:rPr lang="en-US" smtClean="0"/>
              <a:t>3</a:t>
            </a:fld>
            <a:endParaRPr lang="en-US"/>
          </a:p>
        </p:txBody>
      </p:sp>
    </p:spTree>
    <p:extLst>
      <p:ext uri="{BB962C8B-B14F-4D97-AF65-F5344CB8AC3E}">
        <p14:creationId xmlns:p14="http://schemas.microsoft.com/office/powerpoint/2010/main" val="216344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Cleanup</a:t>
            </a:r>
          </a:p>
          <a:p>
            <a:endParaRPr lang="en-US" b="1" dirty="0"/>
          </a:p>
          <a:p>
            <a:r>
              <a:rPr lang="en-US" b="1" dirty="0"/>
              <a:t>Hana:</a:t>
            </a:r>
          </a:p>
          <a:p>
            <a:endParaRPr lang="en-US" b="1" dirty="0"/>
          </a:p>
          <a:p>
            <a:r>
              <a:rPr lang="en-US" b="0" dirty="0"/>
              <a:t>We started with aligning our keys by renaming our columns before merging the datasets. </a:t>
            </a:r>
          </a:p>
          <a:p>
            <a:r>
              <a:rPr lang="en-US" b="0" dirty="0"/>
              <a:t>We removed everything that was </a:t>
            </a:r>
            <a:r>
              <a:rPr lang="en-US" b="0" dirty="0" err="1"/>
              <a:t>NaN</a:t>
            </a:r>
            <a:r>
              <a:rPr lang="en-US" b="0" dirty="0"/>
              <a:t> due to multiple lines of unusable data</a:t>
            </a:r>
          </a:p>
          <a:p>
            <a:endParaRPr lang="en-US" b="0" dirty="0"/>
          </a:p>
          <a:p>
            <a:r>
              <a:rPr lang="en-US" b="0" dirty="0"/>
              <a:t>Then we started with a generalization with plotting out the happiness score vs the life expectancy for country. </a:t>
            </a:r>
          </a:p>
          <a:p>
            <a:endParaRPr lang="en-US" b="0" dirty="0"/>
          </a:p>
          <a:p>
            <a:r>
              <a:rPr lang="en-US" b="0" dirty="0"/>
              <a:t>The linear regression showed the same hypothesis that life expectancy was longer with happier countries.</a:t>
            </a:r>
          </a:p>
          <a:p>
            <a:endParaRPr lang="en-US" b="0" dirty="0"/>
          </a:p>
        </p:txBody>
      </p:sp>
      <p:sp>
        <p:nvSpPr>
          <p:cNvPr id="4" name="Slide Number Placeholder 3"/>
          <p:cNvSpPr>
            <a:spLocks noGrp="1"/>
          </p:cNvSpPr>
          <p:nvPr>
            <p:ph type="sldNum" sz="quarter" idx="5"/>
          </p:nvPr>
        </p:nvSpPr>
        <p:spPr/>
        <p:txBody>
          <a:bodyPr/>
          <a:lstStyle/>
          <a:p>
            <a:fld id="{B54BC76D-AF46-4693-8CE1-7A889D17F459}" type="slidenum">
              <a:rPr lang="en-US" smtClean="0"/>
              <a:t>4</a:t>
            </a:fld>
            <a:endParaRPr lang="en-US"/>
          </a:p>
        </p:txBody>
      </p:sp>
    </p:spTree>
    <p:extLst>
      <p:ext uri="{BB962C8B-B14F-4D97-AF65-F5344CB8AC3E}">
        <p14:creationId xmlns:p14="http://schemas.microsoft.com/office/powerpoint/2010/main" val="350767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Exploring the results</a:t>
            </a:r>
          </a:p>
          <a:p>
            <a:endParaRPr lang="en-US" b="0" dirty="0"/>
          </a:p>
          <a:p>
            <a:r>
              <a:rPr lang="en-US" b="0" dirty="0"/>
              <a:t>We tried to group by top 5 and bottom 5 of happiness and life expectancy but the results were inconclusive</a:t>
            </a:r>
          </a:p>
          <a:p>
            <a:endParaRPr lang="en-US" b="0" dirty="0"/>
          </a:p>
          <a:p>
            <a:r>
              <a:rPr lang="en-US" b="0" dirty="0"/>
              <a:t>We explored both random sampling and top 10 and bottom 10 of happiness and broke them into upper and lower quartiles. The following slides will show how we compared the results. </a:t>
            </a:r>
          </a:p>
          <a:p>
            <a:endParaRPr lang="en-US" b="0" dirty="0"/>
          </a:p>
          <a:p>
            <a:endParaRPr lang="en-US" b="0" dirty="0"/>
          </a:p>
          <a:p>
            <a:r>
              <a:rPr lang="en-US" b="1" dirty="0"/>
              <a:t>KYLE</a:t>
            </a:r>
            <a:r>
              <a:rPr lang="en-US" b="0" dirty="0"/>
              <a:t>: What you're seeing here is a heat map of happiness</a:t>
            </a:r>
          </a:p>
          <a:p>
            <a:r>
              <a:rPr lang="en-US" b="0" dirty="0"/>
              <a:t>(explain the for loop for lats and longs)</a:t>
            </a:r>
          </a:p>
        </p:txBody>
      </p:sp>
      <p:sp>
        <p:nvSpPr>
          <p:cNvPr id="4" name="Slide Number Placeholder 3"/>
          <p:cNvSpPr>
            <a:spLocks noGrp="1"/>
          </p:cNvSpPr>
          <p:nvPr>
            <p:ph type="sldNum" sz="quarter" idx="5"/>
          </p:nvPr>
        </p:nvSpPr>
        <p:spPr/>
        <p:txBody>
          <a:bodyPr/>
          <a:lstStyle/>
          <a:p>
            <a:fld id="{B54BC76D-AF46-4693-8CE1-7A889D17F459}" type="slidenum">
              <a:rPr lang="en-US" smtClean="0"/>
              <a:t>5</a:t>
            </a:fld>
            <a:endParaRPr lang="en-US"/>
          </a:p>
        </p:txBody>
      </p:sp>
    </p:spTree>
    <p:extLst>
      <p:ext uri="{BB962C8B-B14F-4D97-AF65-F5344CB8AC3E}">
        <p14:creationId xmlns:p14="http://schemas.microsoft.com/office/powerpoint/2010/main" val="1265137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Comparing</a:t>
            </a:r>
          </a:p>
          <a:p>
            <a:endParaRPr lang="en-US" b="1" dirty="0"/>
          </a:p>
          <a:p>
            <a:r>
              <a:rPr lang="en-US" b="0" dirty="0"/>
              <a:t>Here you can see we did start comparing Happiness vs different Healthcare Providers. They were too separated with these correlation scatter plots that we decided to tackle the data in other ways. </a:t>
            </a:r>
          </a:p>
        </p:txBody>
      </p:sp>
      <p:sp>
        <p:nvSpPr>
          <p:cNvPr id="4" name="Slide Number Placeholder 3"/>
          <p:cNvSpPr>
            <a:spLocks noGrp="1"/>
          </p:cNvSpPr>
          <p:nvPr>
            <p:ph type="sldNum" sz="quarter" idx="5"/>
          </p:nvPr>
        </p:nvSpPr>
        <p:spPr/>
        <p:txBody>
          <a:bodyPr/>
          <a:lstStyle/>
          <a:p>
            <a:fld id="{B54BC76D-AF46-4693-8CE1-7A889D17F459}" type="slidenum">
              <a:rPr lang="en-US" smtClean="0"/>
              <a:t>6</a:t>
            </a:fld>
            <a:endParaRPr lang="en-US"/>
          </a:p>
        </p:txBody>
      </p:sp>
    </p:spTree>
    <p:extLst>
      <p:ext uri="{BB962C8B-B14F-4D97-AF65-F5344CB8AC3E}">
        <p14:creationId xmlns:p14="http://schemas.microsoft.com/office/powerpoint/2010/main" val="83742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Life Expectancy</a:t>
            </a:r>
          </a:p>
          <a:p>
            <a:endParaRPr lang="en-US" dirty="0"/>
          </a:p>
          <a:p>
            <a:r>
              <a:rPr lang="en-US" b="1" dirty="0"/>
              <a:t>Kyle: </a:t>
            </a:r>
            <a:r>
              <a:rPr lang="en-US" dirty="0"/>
              <a:t>share how this was done</a:t>
            </a:r>
          </a:p>
          <a:p>
            <a:endParaRPr lang="en-US" dirty="0"/>
          </a:p>
          <a:p>
            <a:endParaRPr lang="en-US" dirty="0"/>
          </a:p>
        </p:txBody>
      </p:sp>
      <p:sp>
        <p:nvSpPr>
          <p:cNvPr id="4" name="Slide Number Placeholder 3"/>
          <p:cNvSpPr>
            <a:spLocks noGrp="1"/>
          </p:cNvSpPr>
          <p:nvPr>
            <p:ph type="sldNum" sz="quarter" idx="5"/>
          </p:nvPr>
        </p:nvSpPr>
        <p:spPr/>
        <p:txBody>
          <a:bodyPr/>
          <a:lstStyle/>
          <a:p>
            <a:fld id="{B54BC76D-AF46-4693-8CE1-7A889D17F459}" type="slidenum">
              <a:rPr lang="en-US" smtClean="0"/>
              <a:t>7</a:t>
            </a:fld>
            <a:endParaRPr lang="en-US"/>
          </a:p>
        </p:txBody>
      </p:sp>
    </p:spTree>
    <p:extLst>
      <p:ext uri="{BB962C8B-B14F-4D97-AF65-F5344CB8AC3E}">
        <p14:creationId xmlns:p14="http://schemas.microsoft.com/office/powerpoint/2010/main" val="180725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Healthcare Happiness</a:t>
            </a:r>
          </a:p>
          <a:p>
            <a:endParaRPr lang="en-US" b="1" dirty="0"/>
          </a:p>
          <a:p>
            <a:r>
              <a:rPr lang="en-US" b="1" dirty="0"/>
              <a:t>Amanda: </a:t>
            </a:r>
            <a:r>
              <a:rPr lang="en-US" b="0" dirty="0"/>
              <a:t>Here is a 2 scatterplots revealing the correlation of the upper and lower quartiles of the country’s life expectancy vs healthcare practitioners </a:t>
            </a:r>
          </a:p>
          <a:p>
            <a:endParaRPr lang="en-US" b="0" dirty="0"/>
          </a:p>
          <a:p>
            <a:r>
              <a:rPr lang="en-US" b="0" dirty="0"/>
              <a:t>You will see that this shows that there is a need for more nurses and physicians. </a:t>
            </a:r>
          </a:p>
          <a:p>
            <a:endParaRPr lang="en-US" b="1" dirty="0"/>
          </a:p>
        </p:txBody>
      </p:sp>
      <p:sp>
        <p:nvSpPr>
          <p:cNvPr id="4" name="Slide Number Placeholder 3"/>
          <p:cNvSpPr>
            <a:spLocks noGrp="1"/>
          </p:cNvSpPr>
          <p:nvPr>
            <p:ph type="sldNum" sz="quarter" idx="5"/>
          </p:nvPr>
        </p:nvSpPr>
        <p:spPr/>
        <p:txBody>
          <a:bodyPr/>
          <a:lstStyle/>
          <a:p>
            <a:fld id="{B54BC76D-AF46-4693-8CE1-7A889D17F459}" type="slidenum">
              <a:rPr lang="en-US" smtClean="0"/>
              <a:t>8</a:t>
            </a:fld>
            <a:endParaRPr lang="en-US"/>
          </a:p>
        </p:txBody>
      </p:sp>
    </p:spTree>
    <p:extLst>
      <p:ext uri="{BB962C8B-B14F-4D97-AF65-F5344CB8AC3E}">
        <p14:creationId xmlns:p14="http://schemas.microsoft.com/office/powerpoint/2010/main" val="598047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KYLE</a:t>
            </a:r>
          </a:p>
        </p:txBody>
      </p:sp>
      <p:sp>
        <p:nvSpPr>
          <p:cNvPr id="4" name="Slide Number Placeholder 3"/>
          <p:cNvSpPr>
            <a:spLocks noGrp="1"/>
          </p:cNvSpPr>
          <p:nvPr>
            <p:ph type="sldNum" sz="quarter" idx="5"/>
          </p:nvPr>
        </p:nvSpPr>
        <p:spPr/>
        <p:txBody>
          <a:bodyPr/>
          <a:lstStyle/>
          <a:p>
            <a:fld id="{B54BC76D-AF46-4693-8CE1-7A889D17F459}" type="slidenum">
              <a:rPr lang="en-US" smtClean="0"/>
              <a:t>9</a:t>
            </a:fld>
            <a:endParaRPr lang="en-US"/>
          </a:p>
        </p:txBody>
      </p:sp>
    </p:spTree>
    <p:extLst>
      <p:ext uri="{BB962C8B-B14F-4D97-AF65-F5344CB8AC3E}">
        <p14:creationId xmlns:p14="http://schemas.microsoft.com/office/powerpoint/2010/main" val="57108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5518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3815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624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8826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9124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3849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487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2877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2661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5522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11/4/2021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3372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11/4/2021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225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orldhappiness.report/ed/201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atabank.worldbank.org/metadataglossary/all/series" TargetMode="External"/><Relationship Id="rId5" Type="http://schemas.openxmlformats.org/officeDocument/2006/relationships/hyperlink" Target="https://www.kaggle.com/danevans/world-bank-wdi-212-health-systems?select=2.12_Health_systems" TargetMode="External"/><Relationship Id="rId4" Type="http://schemas.openxmlformats.org/officeDocument/2006/relationships/hyperlink" Target="https://www.kaggle.com/unsdsn/world-happines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B271DE5D-7FAF-4DC1-8F72-10D5EB17C085}"/>
              </a:ext>
            </a:extLst>
          </p:cNvPr>
          <p:cNvPicPr>
            <a:picLocks noChangeAspect="1"/>
          </p:cNvPicPr>
          <p:nvPr/>
        </p:nvPicPr>
        <p:blipFill>
          <a:blip r:embed="rId3">
            <a:alphaModFix/>
            <a:duotone>
              <a:prstClr val="black"/>
              <a:schemeClr val="tx2">
                <a:tint val="45000"/>
                <a:satMod val="400000"/>
              </a:schemeClr>
            </a:duotone>
            <a:extLst>
              <a:ext uri="{28A0092B-C50C-407E-A947-70E740481C1C}">
                <a14:useLocalDpi xmlns:a14="http://schemas.microsoft.com/office/drawing/2010/main" val="0"/>
              </a:ext>
            </a:extLst>
          </a:blip>
          <a:srcRect t="3544" b="3544"/>
          <a:stretch/>
        </p:blipFill>
        <p:spPr>
          <a:xfrm>
            <a:off x="1" y="152"/>
            <a:ext cx="12192000" cy="6857848"/>
          </a:xfrm>
          <a:prstGeom prst="rect">
            <a:avLst/>
          </a:prstGeom>
        </p:spPr>
      </p:pic>
      <p:sp>
        <p:nvSpPr>
          <p:cNvPr id="2" name="Title 1">
            <a:extLst>
              <a:ext uri="{FF2B5EF4-FFF2-40B4-BE49-F238E27FC236}">
                <a16:creationId xmlns:a16="http://schemas.microsoft.com/office/drawing/2014/main" id="{C8C15750-882C-4882-87BA-E9AC25F59B68}"/>
              </a:ext>
            </a:extLst>
          </p:cNvPr>
          <p:cNvSpPr>
            <a:spLocks noGrp="1"/>
          </p:cNvSpPr>
          <p:nvPr>
            <p:ph type="ctrTitle"/>
          </p:nvPr>
        </p:nvSpPr>
        <p:spPr>
          <a:xfrm>
            <a:off x="3855525" y="1371600"/>
            <a:ext cx="7461752" cy="2696866"/>
          </a:xfrm>
        </p:spPr>
        <p:txBody>
          <a:bodyPr anchor="t">
            <a:normAutofit/>
          </a:bodyPr>
          <a:lstStyle/>
          <a:p>
            <a:pPr algn="r"/>
            <a:r>
              <a:rPr lang="en-US" dirty="0">
                <a:solidFill>
                  <a:srgbClr val="FFFFFF"/>
                </a:solidFill>
              </a:rPr>
              <a:t>Team Viper</a:t>
            </a:r>
            <a:br>
              <a:rPr lang="en-US" dirty="0">
                <a:solidFill>
                  <a:srgbClr val="FFFFFF"/>
                </a:solidFill>
              </a:rPr>
            </a:br>
            <a:br>
              <a:rPr lang="en-US" dirty="0">
                <a:solidFill>
                  <a:srgbClr val="FFFFFF"/>
                </a:solidFill>
              </a:rPr>
            </a:br>
            <a:r>
              <a:rPr lang="en-US" sz="3600" dirty="0">
                <a:solidFill>
                  <a:srgbClr val="FFFFFF"/>
                </a:solidFill>
              </a:rPr>
              <a:t>Are you sick of it?</a:t>
            </a:r>
            <a:endParaRPr lang="en-US" dirty="0">
              <a:solidFill>
                <a:srgbClr val="FFFFFF"/>
              </a:solidFill>
            </a:endParaRPr>
          </a:p>
        </p:txBody>
      </p:sp>
      <p:sp>
        <p:nvSpPr>
          <p:cNvPr id="3" name="Subtitle 2">
            <a:extLst>
              <a:ext uri="{FF2B5EF4-FFF2-40B4-BE49-F238E27FC236}">
                <a16:creationId xmlns:a16="http://schemas.microsoft.com/office/drawing/2014/main" id="{AD1D0A5C-F2DD-403D-A01B-D9064D551D4F}"/>
              </a:ext>
            </a:extLst>
          </p:cNvPr>
          <p:cNvSpPr>
            <a:spLocks noGrp="1"/>
          </p:cNvSpPr>
          <p:nvPr>
            <p:ph type="subTitle" idx="1"/>
          </p:nvPr>
        </p:nvSpPr>
        <p:spPr>
          <a:xfrm>
            <a:off x="5558649" y="4584879"/>
            <a:ext cx="5758628" cy="1287887"/>
          </a:xfrm>
        </p:spPr>
        <p:txBody>
          <a:bodyPr anchor="b">
            <a:normAutofit/>
          </a:bodyPr>
          <a:lstStyle/>
          <a:p>
            <a:pPr algn="r"/>
            <a:r>
              <a:rPr lang="en-US" sz="2000" dirty="0">
                <a:solidFill>
                  <a:srgbClr val="FFFFFF"/>
                </a:solidFill>
              </a:rPr>
              <a:t>Project 1:</a:t>
            </a:r>
          </a:p>
          <a:p>
            <a:pPr algn="r"/>
            <a:r>
              <a:rPr lang="en-US" sz="2000" dirty="0">
                <a:solidFill>
                  <a:srgbClr val="FFFFFF"/>
                </a:solidFill>
              </a:rPr>
              <a:t>Exploratory Data Analysis</a:t>
            </a:r>
          </a:p>
        </p:txBody>
      </p:sp>
    </p:spTree>
    <p:extLst>
      <p:ext uri="{BB962C8B-B14F-4D97-AF65-F5344CB8AC3E}">
        <p14:creationId xmlns:p14="http://schemas.microsoft.com/office/powerpoint/2010/main" val="51505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D046-E1F0-42BC-BB06-05AB87A4287B}"/>
              </a:ext>
            </a:extLst>
          </p:cNvPr>
          <p:cNvSpPr>
            <a:spLocks noGrp="1"/>
          </p:cNvSpPr>
          <p:nvPr>
            <p:ph type="title"/>
          </p:nvPr>
        </p:nvSpPr>
        <p:spPr>
          <a:xfrm>
            <a:off x="914400" y="312821"/>
            <a:ext cx="10363200" cy="1314443"/>
          </a:xfrm>
        </p:spPr>
        <p:txBody>
          <a:bodyPr/>
          <a:lstStyle/>
          <a:p>
            <a:r>
              <a:rPr lang="en-US" dirty="0"/>
              <a:t>Cost Analysis</a:t>
            </a:r>
          </a:p>
        </p:txBody>
      </p:sp>
      <p:pic>
        <p:nvPicPr>
          <p:cNvPr id="5" name="Content Placeholder 4">
            <a:extLst>
              <a:ext uri="{FF2B5EF4-FFF2-40B4-BE49-F238E27FC236}">
                <a16:creationId xmlns:a16="http://schemas.microsoft.com/office/drawing/2014/main" id="{654F73CA-760E-46F7-B17E-C3E5EF22C8A9}"/>
              </a:ext>
            </a:extLst>
          </p:cNvPr>
          <p:cNvPicPr>
            <a:picLocks noGrp="1" noChangeAspect="1"/>
          </p:cNvPicPr>
          <p:nvPr>
            <p:ph sz="half" idx="1"/>
          </p:nvPr>
        </p:nvPicPr>
        <p:blipFill>
          <a:blip r:embed="rId3"/>
          <a:stretch>
            <a:fillRect/>
          </a:stretch>
        </p:blipFill>
        <p:spPr>
          <a:xfrm>
            <a:off x="1137447" y="1459246"/>
            <a:ext cx="10140153" cy="4893427"/>
          </a:xfrm>
          <a:prstGeom prst="rect">
            <a:avLst/>
          </a:prstGeom>
        </p:spPr>
      </p:pic>
    </p:spTree>
    <p:extLst>
      <p:ext uri="{BB962C8B-B14F-4D97-AF65-F5344CB8AC3E}">
        <p14:creationId xmlns:p14="http://schemas.microsoft.com/office/powerpoint/2010/main" val="280693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475CC2-7256-42AE-BACA-243E55C0ECD9}"/>
              </a:ext>
            </a:extLst>
          </p:cNvPr>
          <p:cNvPicPr>
            <a:picLocks noChangeAspect="1"/>
          </p:cNvPicPr>
          <p:nvPr/>
        </p:nvPicPr>
        <p:blipFill>
          <a:blip r:embed="rId3"/>
          <a:stretch>
            <a:fillRect/>
          </a:stretch>
        </p:blipFill>
        <p:spPr>
          <a:xfrm>
            <a:off x="660015" y="108300"/>
            <a:ext cx="10505291" cy="6641399"/>
          </a:xfrm>
          <a:prstGeom prst="rect">
            <a:avLst/>
          </a:prstGeom>
        </p:spPr>
      </p:pic>
    </p:spTree>
    <p:extLst>
      <p:ext uri="{BB962C8B-B14F-4D97-AF65-F5344CB8AC3E}">
        <p14:creationId xmlns:p14="http://schemas.microsoft.com/office/powerpoint/2010/main" val="407520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9D2A-EB4A-46AC-9487-C731070724FC}"/>
              </a:ext>
            </a:extLst>
          </p:cNvPr>
          <p:cNvSpPr>
            <a:spLocks noGrp="1"/>
          </p:cNvSpPr>
          <p:nvPr>
            <p:ph type="title"/>
          </p:nvPr>
        </p:nvSpPr>
        <p:spPr/>
        <p:txBody>
          <a:bodyPr/>
          <a:lstStyle/>
          <a:p>
            <a:r>
              <a:rPr lang="en-US" dirty="0"/>
              <a:t>Conclusions</a:t>
            </a:r>
          </a:p>
        </p:txBody>
      </p:sp>
      <p:pic>
        <p:nvPicPr>
          <p:cNvPr id="6" name="Content Placeholder 5">
            <a:extLst>
              <a:ext uri="{FF2B5EF4-FFF2-40B4-BE49-F238E27FC236}">
                <a16:creationId xmlns:a16="http://schemas.microsoft.com/office/drawing/2014/main" id="{3620171B-DC92-42E2-B268-4B203EA883AD}"/>
              </a:ext>
            </a:extLst>
          </p:cNvPr>
          <p:cNvPicPr>
            <a:picLocks noGrp="1" noChangeAspect="1"/>
          </p:cNvPicPr>
          <p:nvPr>
            <p:ph idx="1"/>
          </p:nvPr>
        </p:nvPicPr>
        <p:blipFill>
          <a:blip r:embed="rId3"/>
          <a:stretch>
            <a:fillRect/>
          </a:stretch>
        </p:blipFill>
        <p:spPr>
          <a:xfrm>
            <a:off x="5511415" y="1523735"/>
            <a:ext cx="5515745" cy="3801005"/>
          </a:xfrm>
        </p:spPr>
      </p:pic>
      <p:sp>
        <p:nvSpPr>
          <p:cNvPr id="4" name="Text Placeholder 3">
            <a:extLst>
              <a:ext uri="{FF2B5EF4-FFF2-40B4-BE49-F238E27FC236}">
                <a16:creationId xmlns:a16="http://schemas.microsoft.com/office/drawing/2014/main" id="{0A4AAB88-7A59-4CE7-9E7F-9244FFEDF270}"/>
              </a:ext>
            </a:extLst>
          </p:cNvPr>
          <p:cNvSpPr>
            <a:spLocks noGrp="1"/>
          </p:cNvSpPr>
          <p:nvPr>
            <p:ph type="body" sz="half" idx="2"/>
          </p:nvPr>
        </p:nvSpPr>
        <p:spPr>
          <a:xfrm>
            <a:off x="912628" y="2742081"/>
            <a:ext cx="3859397" cy="2934401"/>
          </a:xfrm>
        </p:spPr>
        <p:txBody>
          <a:bodyPr>
            <a:normAutofit/>
          </a:bodyPr>
          <a:lstStyle/>
          <a:p>
            <a:r>
              <a:rPr lang="en-US" sz="2000" b="0" i="0" dirty="0">
                <a:solidFill>
                  <a:srgbClr val="1D1C1D"/>
                </a:solidFill>
                <a:effectLst/>
                <a:latin typeface="Slack-Lato"/>
              </a:rPr>
              <a:t>Based on the various visualizations, it is fair to say that there are certain intangible factors not included in the datasets available that affect the level of happiness in a given place.</a:t>
            </a:r>
            <a:endParaRPr lang="en-US" sz="2000" dirty="0"/>
          </a:p>
        </p:txBody>
      </p:sp>
    </p:spTree>
    <p:extLst>
      <p:ext uri="{BB962C8B-B14F-4D97-AF65-F5344CB8AC3E}">
        <p14:creationId xmlns:p14="http://schemas.microsoft.com/office/powerpoint/2010/main" val="299331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2F5E-E870-4A4B-930C-FB2DF0697D33}"/>
              </a:ext>
            </a:extLst>
          </p:cNvPr>
          <p:cNvSpPr>
            <a:spLocks noGrp="1"/>
          </p:cNvSpPr>
          <p:nvPr>
            <p:ph type="title"/>
          </p:nvPr>
        </p:nvSpPr>
        <p:spPr>
          <a:xfrm>
            <a:off x="827314" y="1084493"/>
            <a:ext cx="10363200" cy="1314443"/>
          </a:xfrm>
        </p:spPr>
        <p:txBody>
          <a:bodyPr/>
          <a:lstStyle/>
          <a:p>
            <a:r>
              <a:rPr lang="en-US" dirty="0"/>
              <a:t>Sources</a:t>
            </a:r>
          </a:p>
        </p:txBody>
      </p:sp>
      <p:sp>
        <p:nvSpPr>
          <p:cNvPr id="3" name="Content Placeholder 2">
            <a:extLst>
              <a:ext uri="{FF2B5EF4-FFF2-40B4-BE49-F238E27FC236}">
                <a16:creationId xmlns:a16="http://schemas.microsoft.com/office/drawing/2014/main" id="{55D2E864-C50C-42AC-BCC4-404D35AC81AE}"/>
              </a:ext>
            </a:extLst>
          </p:cNvPr>
          <p:cNvSpPr>
            <a:spLocks noGrp="1"/>
          </p:cNvSpPr>
          <p:nvPr>
            <p:ph idx="1"/>
          </p:nvPr>
        </p:nvSpPr>
        <p:spPr>
          <a:xfrm>
            <a:off x="337457" y="1915886"/>
            <a:ext cx="11756571" cy="4833257"/>
          </a:xfrm>
        </p:spPr>
        <p:txBody>
          <a:bodyPr>
            <a:normAutofit fontScale="62500" lnSpcReduction="20000"/>
          </a:bodyPr>
          <a:lstStyle/>
          <a:p>
            <a:pPr marL="0" indent="0">
              <a:buNone/>
            </a:pPr>
            <a:r>
              <a:rPr lang="en-US" b="1" dirty="0">
                <a:solidFill>
                  <a:srgbClr val="333333"/>
                </a:solidFill>
                <a:latin typeface="Aspira Webfont"/>
              </a:rPr>
              <a:t>World Happiness Report 2016</a:t>
            </a:r>
          </a:p>
          <a:p>
            <a:pPr marL="0" indent="0">
              <a:buNone/>
            </a:pPr>
            <a:r>
              <a:rPr lang="en-US" b="1" dirty="0">
                <a:solidFill>
                  <a:srgbClr val="00799E"/>
                </a:solidFill>
                <a:latin typeface="Aspira Webfont"/>
                <a:hlinkClick r:id="rId3"/>
              </a:rPr>
              <a:t>https://worldhappiness.report/ed/2016/</a:t>
            </a:r>
            <a:endParaRPr lang="en-US" b="1" dirty="0">
              <a:solidFill>
                <a:srgbClr val="00799E"/>
              </a:solidFill>
              <a:latin typeface="Aspira Webfont"/>
            </a:endParaRPr>
          </a:p>
          <a:p>
            <a:pPr marL="0" indent="0">
              <a:buNone/>
            </a:pPr>
            <a:endParaRPr lang="en-US" b="1" dirty="0">
              <a:solidFill>
                <a:srgbClr val="00799E"/>
              </a:solidFill>
              <a:latin typeface="Aspira Webfont"/>
            </a:endParaRPr>
          </a:p>
          <a:p>
            <a:pPr marL="0" indent="0" algn="l">
              <a:buNone/>
            </a:pPr>
            <a:r>
              <a:rPr lang="en-US" b="1" i="0" dirty="0">
                <a:solidFill>
                  <a:srgbClr val="333333"/>
                </a:solidFill>
                <a:effectLst/>
                <a:latin typeface="Aspira Webfont"/>
              </a:rPr>
              <a:t>World Happiness Report</a:t>
            </a:r>
          </a:p>
          <a:p>
            <a:pPr marL="0" indent="0" algn="l">
              <a:buNone/>
            </a:pPr>
            <a:r>
              <a:rPr lang="en-US" b="0" i="0" dirty="0">
                <a:solidFill>
                  <a:srgbClr val="333333"/>
                </a:solidFill>
                <a:effectLst/>
                <a:latin typeface="Aspira Webfont"/>
              </a:rPr>
              <a:t>Network</a:t>
            </a:r>
          </a:p>
          <a:p>
            <a:pPr marL="0" indent="0">
              <a:buNone/>
            </a:pPr>
            <a:r>
              <a:rPr lang="en-US" b="1" i="0" u="none" strike="noStrike" dirty="0">
                <a:solidFill>
                  <a:srgbClr val="00799E"/>
                </a:solidFill>
                <a:effectLst/>
                <a:latin typeface="Aspira Webfont"/>
                <a:hlinkClick r:id="rId4"/>
              </a:rPr>
              <a:t>https://www.kaggle.com/unsdsn/world-happiness</a:t>
            </a:r>
            <a:endParaRPr lang="en-US" b="1" dirty="0">
              <a:solidFill>
                <a:srgbClr val="00799E"/>
              </a:solidFill>
              <a:latin typeface="Aspira Webfont"/>
            </a:endParaRPr>
          </a:p>
          <a:p>
            <a:pPr marL="0" indent="0">
              <a:buNone/>
            </a:pPr>
            <a:endParaRPr lang="en-US" b="1" dirty="0">
              <a:solidFill>
                <a:srgbClr val="333333"/>
              </a:solidFill>
              <a:latin typeface="Aspira Webfont"/>
            </a:endParaRPr>
          </a:p>
          <a:p>
            <a:pPr marL="0" indent="0">
              <a:buNone/>
            </a:pPr>
            <a:r>
              <a:rPr lang="en-US" b="1" dirty="0">
                <a:solidFill>
                  <a:srgbClr val="333333"/>
                </a:solidFill>
                <a:latin typeface="Aspira Webfont"/>
              </a:rPr>
              <a:t>World Bank WDI 2.12 - Health Systems</a:t>
            </a:r>
          </a:p>
          <a:p>
            <a:pPr marL="0" indent="0">
              <a:buNone/>
            </a:pPr>
            <a:r>
              <a:rPr lang="en-US" dirty="0">
                <a:solidFill>
                  <a:srgbClr val="333333"/>
                </a:solidFill>
                <a:latin typeface="Aspira Webfont"/>
              </a:rPr>
              <a:t>Evans</a:t>
            </a:r>
          </a:p>
          <a:p>
            <a:pPr marL="0" indent="0">
              <a:buNone/>
            </a:pPr>
            <a:r>
              <a:rPr lang="en-US" b="1" dirty="0">
                <a:solidFill>
                  <a:srgbClr val="00799E"/>
                </a:solidFill>
                <a:latin typeface="Aspira Webfont"/>
                <a:hlinkClick r:id="rId5"/>
              </a:rPr>
              <a:t>https://www.kaggle.com/danevans/world-bank-wdi-212-health-systems?select=2.12_Health_systems</a:t>
            </a:r>
            <a:endParaRPr lang="en-US" b="1" i="0" u="none" strike="noStrike" dirty="0">
              <a:solidFill>
                <a:srgbClr val="00799E"/>
              </a:solidFill>
              <a:effectLst/>
              <a:latin typeface="Aspira Webfont"/>
            </a:endParaRPr>
          </a:p>
          <a:p>
            <a:pPr marL="0" indent="0" algn="l">
              <a:buNone/>
            </a:pPr>
            <a:endParaRPr lang="en-US" b="1" i="0" dirty="0">
              <a:solidFill>
                <a:srgbClr val="333333"/>
              </a:solidFill>
              <a:effectLst/>
              <a:latin typeface="Aspira Webfont"/>
            </a:endParaRPr>
          </a:p>
          <a:p>
            <a:pPr marL="0" indent="0" algn="l">
              <a:buNone/>
            </a:pPr>
            <a:r>
              <a:rPr lang="en-US" b="1" i="0" dirty="0">
                <a:solidFill>
                  <a:srgbClr val="333333"/>
                </a:solidFill>
                <a:effectLst/>
                <a:latin typeface="Aspira Webfont"/>
              </a:rPr>
              <a:t>Glossary | </a:t>
            </a:r>
            <a:r>
              <a:rPr lang="en-US" b="1" i="0" dirty="0" err="1">
                <a:solidFill>
                  <a:srgbClr val="333333"/>
                </a:solidFill>
                <a:effectLst/>
                <a:latin typeface="Aspira Webfont"/>
              </a:rPr>
              <a:t>DataBank</a:t>
            </a:r>
            <a:r>
              <a:rPr lang="en-US" b="1" i="0" dirty="0">
                <a:solidFill>
                  <a:srgbClr val="333333"/>
                </a:solidFill>
                <a:effectLst/>
                <a:latin typeface="Aspira Webfont"/>
              </a:rPr>
              <a:t> - World Bank</a:t>
            </a:r>
          </a:p>
          <a:p>
            <a:pPr marL="0" indent="0" algn="l">
              <a:buNone/>
            </a:pPr>
            <a:r>
              <a:rPr lang="en-US" b="0" i="0" dirty="0">
                <a:solidFill>
                  <a:srgbClr val="333333"/>
                </a:solidFill>
                <a:effectLst/>
                <a:latin typeface="Aspira Webfont"/>
              </a:rPr>
              <a:t>Metadata Glossary. World Bank, Sustainable Energy for All (SE4ALL) database from WHO Global Household Energy database. Access to clean fuels and technologies for cooking is the proportion of total population primarily using clean cooking fuels and technologies for cooking.</a:t>
            </a:r>
          </a:p>
          <a:p>
            <a:pPr marL="0" indent="0">
              <a:buNone/>
            </a:pPr>
            <a:r>
              <a:rPr lang="en-US" b="1" i="0" u="sng" dirty="0">
                <a:solidFill>
                  <a:srgbClr val="00799E"/>
                </a:solidFill>
                <a:effectLst/>
                <a:latin typeface="Aspira Webfont"/>
                <a:hlinkClick r:id="rId6"/>
              </a:rPr>
              <a:t>https://databank.worldbank.org/metadataglossary/all/series</a:t>
            </a:r>
            <a:endParaRPr lang="en-US" b="1" i="0" u="sng" dirty="0">
              <a:solidFill>
                <a:srgbClr val="00799E"/>
              </a:solidFill>
              <a:effectLst/>
              <a:latin typeface="Aspira Webfont"/>
            </a:endParaRPr>
          </a:p>
          <a:p>
            <a:pPr marL="0" indent="0" algn="l">
              <a:buNone/>
            </a:pPr>
            <a:endParaRPr lang="en-US" b="1" i="0" u="none" strike="noStrike" dirty="0">
              <a:solidFill>
                <a:srgbClr val="00799E"/>
              </a:solidFill>
              <a:effectLst/>
              <a:latin typeface="Aspira Webfont"/>
            </a:endParaRPr>
          </a:p>
          <a:p>
            <a:pPr marL="0" indent="0">
              <a:buNone/>
            </a:pPr>
            <a:endParaRPr lang="en-US" b="1" i="0" u="sng" dirty="0">
              <a:solidFill>
                <a:srgbClr val="00799E"/>
              </a:solidFill>
              <a:effectLst/>
              <a:latin typeface="Aspira Webfont"/>
            </a:endParaRPr>
          </a:p>
          <a:p>
            <a:endParaRPr lang="en-US" dirty="0"/>
          </a:p>
        </p:txBody>
      </p:sp>
    </p:spTree>
    <p:extLst>
      <p:ext uri="{BB962C8B-B14F-4D97-AF65-F5344CB8AC3E}">
        <p14:creationId xmlns:p14="http://schemas.microsoft.com/office/powerpoint/2010/main" val="4920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3BBA-7350-4BAD-B81B-E44F9CEC22C0}"/>
              </a:ext>
            </a:extLst>
          </p:cNvPr>
          <p:cNvSpPr>
            <a:spLocks noGrp="1"/>
          </p:cNvSpPr>
          <p:nvPr>
            <p:ph type="title"/>
          </p:nvPr>
        </p:nvSpPr>
        <p:spPr/>
        <p:txBody>
          <a:bodyPr/>
          <a:lstStyle/>
          <a:p>
            <a:r>
              <a:rPr lang="en-US" dirty="0" err="1"/>
              <a:t>Thankssssss</a:t>
            </a:r>
            <a:r>
              <a:rPr lang="en-US"/>
              <a:t>.</a:t>
            </a:r>
            <a:endParaRPr lang="en-US" dirty="0"/>
          </a:p>
        </p:txBody>
      </p:sp>
      <p:pic>
        <p:nvPicPr>
          <p:cNvPr id="7" name="Content Placeholder 6" descr="A picture containing reptile, snake&#10;&#10;Description automatically generated">
            <a:extLst>
              <a:ext uri="{FF2B5EF4-FFF2-40B4-BE49-F238E27FC236}">
                <a16:creationId xmlns:a16="http://schemas.microsoft.com/office/drawing/2014/main" id="{53C139DA-1893-4CD3-ADEB-118640057A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8687" y="3444875"/>
            <a:ext cx="2714625" cy="1905000"/>
          </a:xfrm>
        </p:spPr>
      </p:pic>
    </p:spTree>
    <p:extLst>
      <p:ext uri="{BB962C8B-B14F-4D97-AF65-F5344CB8AC3E}">
        <p14:creationId xmlns:p14="http://schemas.microsoft.com/office/powerpoint/2010/main" val="106483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4FCE-2017-4643-A565-940BB4455F6A}"/>
              </a:ext>
            </a:extLst>
          </p:cNvPr>
          <p:cNvSpPr>
            <a:spLocks noGrp="1"/>
          </p:cNvSpPr>
          <p:nvPr>
            <p:ph type="title"/>
          </p:nvPr>
        </p:nvSpPr>
        <p:spPr/>
        <p:txBody>
          <a:bodyPr/>
          <a:lstStyle/>
          <a:p>
            <a:r>
              <a:rPr lang="en-US" b="1" dirty="0"/>
              <a:t>Proposal</a:t>
            </a:r>
          </a:p>
        </p:txBody>
      </p:sp>
      <p:sp>
        <p:nvSpPr>
          <p:cNvPr id="3" name="Content Placeholder 2">
            <a:extLst>
              <a:ext uri="{FF2B5EF4-FFF2-40B4-BE49-F238E27FC236}">
                <a16:creationId xmlns:a16="http://schemas.microsoft.com/office/drawing/2014/main" id="{DAA1AE11-3314-4992-9851-4EE08E9B377B}"/>
              </a:ext>
            </a:extLst>
          </p:cNvPr>
          <p:cNvSpPr>
            <a:spLocks noGrp="1"/>
          </p:cNvSpPr>
          <p:nvPr>
            <p:ph idx="1"/>
          </p:nvPr>
        </p:nvSpPr>
        <p:spPr/>
        <p:txBody>
          <a:bodyPr>
            <a:normAutofit/>
          </a:bodyPr>
          <a:lstStyle/>
          <a:p>
            <a:pPr marL="0" indent="0">
              <a:buNone/>
            </a:pPr>
            <a:r>
              <a:rPr lang="en-US" sz="2800" b="0" i="1" dirty="0">
                <a:solidFill>
                  <a:srgbClr val="1D1C1D"/>
                </a:solidFill>
                <a:effectLst/>
                <a:latin typeface="Slack-Lato"/>
              </a:rPr>
              <a:t>Our project is to investigate correlations between the global happiness ranking and heath care. We will examine the out-of-pocket costs, government expenditures, life expectancy and the relationship to happiness on a global level.</a:t>
            </a:r>
            <a:endParaRPr lang="en-US" sz="2800" i="1" dirty="0"/>
          </a:p>
        </p:txBody>
      </p:sp>
    </p:spTree>
    <p:extLst>
      <p:ext uri="{BB962C8B-B14F-4D97-AF65-F5344CB8AC3E}">
        <p14:creationId xmlns:p14="http://schemas.microsoft.com/office/powerpoint/2010/main" val="387875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0622-58E6-4F9D-9A94-CC6DADD55E62}"/>
              </a:ext>
            </a:extLst>
          </p:cNvPr>
          <p:cNvSpPr>
            <a:spLocks noGrp="1"/>
          </p:cNvSpPr>
          <p:nvPr>
            <p:ph type="title"/>
          </p:nvPr>
        </p:nvSpPr>
        <p:spPr/>
        <p:txBody>
          <a:bodyPr/>
          <a:lstStyle/>
          <a:p>
            <a:r>
              <a:rPr lang="en-US" dirty="0"/>
              <a:t>The datasets</a:t>
            </a:r>
          </a:p>
        </p:txBody>
      </p:sp>
      <p:pic>
        <p:nvPicPr>
          <p:cNvPr id="1028" name="Picture 4" descr="The World Bank | UNICEF Chad">
            <a:extLst>
              <a:ext uri="{FF2B5EF4-FFF2-40B4-BE49-F238E27FC236}">
                <a16:creationId xmlns:a16="http://schemas.microsoft.com/office/drawing/2014/main" id="{AFCCE9BD-2052-4F49-B9C1-5FDCD72AB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92175" y="277020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orld Happiness Report - Home | Facebook">
            <a:extLst>
              <a:ext uri="{FF2B5EF4-FFF2-40B4-BE49-F238E27FC236}">
                <a16:creationId xmlns:a16="http://schemas.microsoft.com/office/drawing/2014/main" id="{F2E2DCD2-9E13-4BC2-9A8C-637636F15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702" y="249874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8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4AA-620F-4319-BDE7-9F781E5718DE}"/>
              </a:ext>
            </a:extLst>
          </p:cNvPr>
          <p:cNvSpPr>
            <a:spLocks noGrp="1"/>
          </p:cNvSpPr>
          <p:nvPr>
            <p:ph type="title"/>
          </p:nvPr>
        </p:nvSpPr>
        <p:spPr/>
        <p:txBody>
          <a:bodyPr/>
          <a:lstStyle/>
          <a:p>
            <a:r>
              <a:rPr lang="en-US" dirty="0"/>
              <a:t>Data Cleanup</a:t>
            </a:r>
          </a:p>
        </p:txBody>
      </p:sp>
      <p:pic>
        <p:nvPicPr>
          <p:cNvPr id="6" name="Content Placeholder 5">
            <a:extLst>
              <a:ext uri="{FF2B5EF4-FFF2-40B4-BE49-F238E27FC236}">
                <a16:creationId xmlns:a16="http://schemas.microsoft.com/office/drawing/2014/main" id="{29A798A8-48C3-4483-9F58-5E3F1BD70F27}"/>
              </a:ext>
            </a:extLst>
          </p:cNvPr>
          <p:cNvPicPr>
            <a:picLocks noGrp="1" noChangeAspect="1"/>
          </p:cNvPicPr>
          <p:nvPr>
            <p:ph idx="1"/>
          </p:nvPr>
        </p:nvPicPr>
        <p:blipFill>
          <a:blip r:embed="rId3"/>
          <a:stretch>
            <a:fillRect/>
          </a:stretch>
        </p:blipFill>
        <p:spPr>
          <a:xfrm>
            <a:off x="5536300" y="516904"/>
            <a:ext cx="6172200" cy="2417682"/>
          </a:xfrm>
          <a:prstGeom prst="rect">
            <a:avLst/>
          </a:prstGeom>
        </p:spPr>
      </p:pic>
      <p:sp>
        <p:nvSpPr>
          <p:cNvPr id="4" name="Text Placeholder 3">
            <a:extLst>
              <a:ext uri="{FF2B5EF4-FFF2-40B4-BE49-F238E27FC236}">
                <a16:creationId xmlns:a16="http://schemas.microsoft.com/office/drawing/2014/main" id="{FF39DD48-9284-4686-9B17-4392843D062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2 datasets (Health and Happiness)</a:t>
            </a:r>
          </a:p>
          <a:p>
            <a:pPr marL="285750" indent="-285750">
              <a:buFont typeface="Arial" panose="020B0604020202020204" pitchFamily="34" charset="0"/>
              <a:buChar char="•"/>
            </a:pPr>
            <a:r>
              <a:rPr lang="en-US" dirty="0"/>
              <a:t>Merged on country</a:t>
            </a:r>
          </a:p>
          <a:p>
            <a:pPr marL="285750" indent="-285750">
              <a:buFont typeface="Arial" panose="020B0604020202020204" pitchFamily="34" charset="0"/>
              <a:buChar char="•"/>
            </a:pPr>
            <a:r>
              <a:rPr lang="en-US" dirty="0"/>
              <a:t>Cleaned up column names</a:t>
            </a:r>
          </a:p>
          <a:p>
            <a:pPr marL="285750" indent="-285750">
              <a:buFont typeface="Arial" panose="020B0604020202020204" pitchFamily="34" charset="0"/>
              <a:buChar char="•"/>
            </a:pPr>
            <a:r>
              <a:rPr lang="en-US" dirty="0"/>
              <a:t>Removed </a:t>
            </a:r>
            <a:r>
              <a:rPr lang="en-US" dirty="0" err="1"/>
              <a:t>NaN</a:t>
            </a:r>
            <a:r>
              <a:rPr lang="en-US" dirty="0"/>
              <a:t> from multiple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F539FD04-03EB-41DE-92CB-8217D2516AC5}"/>
              </a:ext>
            </a:extLst>
          </p:cNvPr>
          <p:cNvPicPr>
            <a:picLocks noChangeAspect="1"/>
          </p:cNvPicPr>
          <p:nvPr/>
        </p:nvPicPr>
        <p:blipFill>
          <a:blip r:embed="rId4"/>
          <a:stretch>
            <a:fillRect/>
          </a:stretch>
        </p:blipFill>
        <p:spPr>
          <a:xfrm>
            <a:off x="5878096" y="3057416"/>
            <a:ext cx="5488608" cy="3643952"/>
          </a:xfrm>
          <a:prstGeom prst="rect">
            <a:avLst/>
          </a:prstGeom>
        </p:spPr>
      </p:pic>
    </p:spTree>
    <p:extLst>
      <p:ext uri="{BB962C8B-B14F-4D97-AF65-F5344CB8AC3E}">
        <p14:creationId xmlns:p14="http://schemas.microsoft.com/office/powerpoint/2010/main" val="144607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EBD4-CA10-4EC5-B83E-2D44A3DF054A}"/>
              </a:ext>
            </a:extLst>
          </p:cNvPr>
          <p:cNvSpPr>
            <a:spLocks noGrp="1"/>
          </p:cNvSpPr>
          <p:nvPr>
            <p:ph type="title"/>
          </p:nvPr>
        </p:nvSpPr>
        <p:spPr>
          <a:xfrm>
            <a:off x="764274" y="3905858"/>
            <a:ext cx="4892948" cy="955343"/>
          </a:xfrm>
        </p:spPr>
        <p:txBody>
          <a:bodyPr vert="horz" lIns="91440" tIns="45720" rIns="91440" bIns="45720" rtlCol="0" anchor="t">
            <a:normAutofit/>
          </a:bodyPr>
          <a:lstStyle/>
          <a:p>
            <a:r>
              <a:rPr lang="en-US" dirty="0">
                <a:solidFill>
                  <a:srgbClr val="FFFFFF"/>
                </a:solidFill>
              </a:rPr>
              <a:t>Exploring the results</a:t>
            </a:r>
          </a:p>
        </p:txBody>
      </p:sp>
      <p:pic>
        <p:nvPicPr>
          <p:cNvPr id="4" name="Content Placeholder 3">
            <a:extLst>
              <a:ext uri="{FF2B5EF4-FFF2-40B4-BE49-F238E27FC236}">
                <a16:creationId xmlns:a16="http://schemas.microsoft.com/office/drawing/2014/main" id="{05E2CBCE-853E-45E4-A097-81BA0248C51E}"/>
              </a:ext>
            </a:extLst>
          </p:cNvPr>
          <p:cNvPicPr>
            <a:picLocks noGrp="1" noChangeAspect="1"/>
          </p:cNvPicPr>
          <p:nvPr>
            <p:ph idx="1"/>
          </p:nvPr>
        </p:nvPicPr>
        <p:blipFill rotWithShape="1">
          <a:blip r:embed="rId3"/>
          <a:srcRect t="10000"/>
          <a:stretch/>
        </p:blipFill>
        <p:spPr>
          <a:xfrm>
            <a:off x="20" y="10"/>
            <a:ext cx="12191979" cy="6857989"/>
          </a:xfrm>
          <a:prstGeom prst="rect">
            <a:avLst/>
          </a:prstGeom>
        </p:spPr>
      </p:pic>
    </p:spTree>
    <p:extLst>
      <p:ext uri="{BB962C8B-B14F-4D97-AF65-F5344CB8AC3E}">
        <p14:creationId xmlns:p14="http://schemas.microsoft.com/office/powerpoint/2010/main" val="406957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AB1A-635D-44A6-B06E-93A64F9F2615}"/>
              </a:ext>
            </a:extLst>
          </p:cNvPr>
          <p:cNvSpPr>
            <a:spLocks noGrp="1"/>
          </p:cNvSpPr>
          <p:nvPr>
            <p:ph type="title"/>
          </p:nvPr>
        </p:nvSpPr>
        <p:spPr/>
        <p:txBody>
          <a:bodyPr/>
          <a:lstStyle/>
          <a:p>
            <a:r>
              <a:rPr lang="en-US" dirty="0"/>
              <a:t>Identifying the right (and wrong) focus</a:t>
            </a:r>
          </a:p>
        </p:txBody>
      </p:sp>
      <p:sp>
        <p:nvSpPr>
          <p:cNvPr id="3" name="Text Placeholder 2">
            <a:extLst>
              <a:ext uri="{FF2B5EF4-FFF2-40B4-BE49-F238E27FC236}">
                <a16:creationId xmlns:a16="http://schemas.microsoft.com/office/drawing/2014/main" id="{E3B09CAD-8707-40AE-966B-8EAEBF872FC6}"/>
              </a:ext>
            </a:extLst>
          </p:cNvPr>
          <p:cNvSpPr>
            <a:spLocks noGrp="1"/>
          </p:cNvSpPr>
          <p:nvPr>
            <p:ph type="body" idx="1"/>
          </p:nvPr>
        </p:nvSpPr>
        <p:spPr/>
        <p:txBody>
          <a:bodyPr/>
          <a:lstStyle/>
          <a:p>
            <a:r>
              <a:rPr lang="en-US" dirty="0"/>
              <a:t>Top half of Happiness</a:t>
            </a:r>
          </a:p>
        </p:txBody>
      </p:sp>
      <p:pic>
        <p:nvPicPr>
          <p:cNvPr id="13" name="Content Placeholder 12">
            <a:extLst>
              <a:ext uri="{FF2B5EF4-FFF2-40B4-BE49-F238E27FC236}">
                <a16:creationId xmlns:a16="http://schemas.microsoft.com/office/drawing/2014/main" id="{46C0D7EA-25B8-44F0-ABAB-A5B794A5A0DB}"/>
              </a:ext>
            </a:extLst>
          </p:cNvPr>
          <p:cNvPicPr>
            <a:picLocks noGrp="1" noChangeAspect="1"/>
          </p:cNvPicPr>
          <p:nvPr>
            <p:ph sz="half" idx="2"/>
          </p:nvPr>
        </p:nvPicPr>
        <p:blipFill rotWithShape="1">
          <a:blip r:embed="rId3"/>
          <a:srcRect l="-1" t="29970" r="52603" b="2845"/>
          <a:stretch/>
        </p:blipFill>
        <p:spPr>
          <a:xfrm>
            <a:off x="1486019" y="3429000"/>
            <a:ext cx="3481767" cy="2507776"/>
          </a:xfrm>
          <a:prstGeom prst="rect">
            <a:avLst/>
          </a:prstGeom>
        </p:spPr>
      </p:pic>
      <p:sp>
        <p:nvSpPr>
          <p:cNvPr id="5" name="Text Placeholder 4">
            <a:extLst>
              <a:ext uri="{FF2B5EF4-FFF2-40B4-BE49-F238E27FC236}">
                <a16:creationId xmlns:a16="http://schemas.microsoft.com/office/drawing/2014/main" id="{7A991E1B-48D2-4EAA-BA64-29F311B891B8}"/>
              </a:ext>
            </a:extLst>
          </p:cNvPr>
          <p:cNvSpPr>
            <a:spLocks noGrp="1"/>
          </p:cNvSpPr>
          <p:nvPr>
            <p:ph type="body" sz="quarter" idx="3"/>
          </p:nvPr>
        </p:nvSpPr>
        <p:spPr/>
        <p:txBody>
          <a:bodyPr/>
          <a:lstStyle/>
          <a:p>
            <a:r>
              <a:rPr lang="en-US" dirty="0"/>
              <a:t>Top Half of Happiness</a:t>
            </a:r>
          </a:p>
        </p:txBody>
      </p:sp>
      <p:pic>
        <p:nvPicPr>
          <p:cNvPr id="14" name="Content Placeholder 13">
            <a:extLst>
              <a:ext uri="{FF2B5EF4-FFF2-40B4-BE49-F238E27FC236}">
                <a16:creationId xmlns:a16="http://schemas.microsoft.com/office/drawing/2014/main" id="{4EEE3451-03FF-4998-98A2-7B0FFDF8A20F}"/>
              </a:ext>
            </a:extLst>
          </p:cNvPr>
          <p:cNvPicPr>
            <a:picLocks noGrp="1" noChangeAspect="1"/>
          </p:cNvPicPr>
          <p:nvPr>
            <p:ph sz="quarter" idx="4"/>
          </p:nvPr>
        </p:nvPicPr>
        <p:blipFill rotWithShape="1">
          <a:blip r:embed="rId4"/>
          <a:srcRect l="1" t="29775" r="40557" b="3018"/>
          <a:stretch/>
        </p:blipFill>
        <p:spPr>
          <a:xfrm>
            <a:off x="6417861" y="3429000"/>
            <a:ext cx="4493098" cy="2507776"/>
          </a:xfrm>
          <a:prstGeom prst="rect">
            <a:avLst/>
          </a:prstGeom>
        </p:spPr>
      </p:pic>
    </p:spTree>
    <p:extLst>
      <p:ext uri="{BB962C8B-B14F-4D97-AF65-F5344CB8AC3E}">
        <p14:creationId xmlns:p14="http://schemas.microsoft.com/office/powerpoint/2010/main" val="125023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249B-558A-474C-98D6-B87277737D6F}"/>
              </a:ext>
            </a:extLst>
          </p:cNvPr>
          <p:cNvSpPr>
            <a:spLocks noGrp="1"/>
          </p:cNvSpPr>
          <p:nvPr>
            <p:ph type="title"/>
          </p:nvPr>
        </p:nvSpPr>
        <p:spPr/>
        <p:txBody>
          <a:bodyPr/>
          <a:lstStyle/>
          <a:p>
            <a:r>
              <a:rPr lang="en-US" b="1" dirty="0"/>
              <a:t>Life Expectancy</a:t>
            </a:r>
          </a:p>
        </p:txBody>
      </p:sp>
      <p:pic>
        <p:nvPicPr>
          <p:cNvPr id="5" name="Content Placeholder 4">
            <a:extLst>
              <a:ext uri="{FF2B5EF4-FFF2-40B4-BE49-F238E27FC236}">
                <a16:creationId xmlns:a16="http://schemas.microsoft.com/office/drawing/2014/main" id="{87F6322F-1D88-44ED-B1D2-6048822E3614}"/>
              </a:ext>
            </a:extLst>
          </p:cNvPr>
          <p:cNvPicPr>
            <a:picLocks noGrp="1" noChangeAspect="1"/>
          </p:cNvPicPr>
          <p:nvPr>
            <p:ph sz="half" idx="1"/>
          </p:nvPr>
        </p:nvPicPr>
        <p:blipFill>
          <a:blip r:embed="rId3"/>
          <a:stretch>
            <a:fillRect/>
          </a:stretch>
        </p:blipFill>
        <p:spPr>
          <a:xfrm>
            <a:off x="1010652" y="326482"/>
            <a:ext cx="9928057" cy="6205036"/>
          </a:xfrm>
          <a:prstGeom prst="rect">
            <a:avLst/>
          </a:prstGeom>
        </p:spPr>
      </p:pic>
    </p:spTree>
    <p:extLst>
      <p:ext uri="{BB962C8B-B14F-4D97-AF65-F5344CB8AC3E}">
        <p14:creationId xmlns:p14="http://schemas.microsoft.com/office/powerpoint/2010/main" val="90602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76BD-1EAC-4B5B-8980-1DA889030A20}"/>
              </a:ext>
            </a:extLst>
          </p:cNvPr>
          <p:cNvSpPr>
            <a:spLocks noGrp="1"/>
          </p:cNvSpPr>
          <p:nvPr>
            <p:ph type="title"/>
          </p:nvPr>
        </p:nvSpPr>
        <p:spPr/>
        <p:txBody>
          <a:bodyPr/>
          <a:lstStyle/>
          <a:p>
            <a:r>
              <a:rPr lang="en-US" dirty="0"/>
              <a:t>Healthcare and Life Expectancy</a:t>
            </a:r>
          </a:p>
        </p:txBody>
      </p:sp>
      <p:pic>
        <p:nvPicPr>
          <p:cNvPr id="7" name="Picture 6">
            <a:extLst>
              <a:ext uri="{FF2B5EF4-FFF2-40B4-BE49-F238E27FC236}">
                <a16:creationId xmlns:a16="http://schemas.microsoft.com/office/drawing/2014/main" id="{827F79FC-5C66-4FD1-A026-4EE19489C6C0}"/>
              </a:ext>
            </a:extLst>
          </p:cNvPr>
          <p:cNvPicPr>
            <a:picLocks noChangeAspect="1"/>
          </p:cNvPicPr>
          <p:nvPr/>
        </p:nvPicPr>
        <p:blipFill>
          <a:blip r:embed="rId3"/>
          <a:stretch>
            <a:fillRect/>
          </a:stretch>
        </p:blipFill>
        <p:spPr>
          <a:xfrm>
            <a:off x="914400" y="2686043"/>
            <a:ext cx="5259013" cy="3347509"/>
          </a:xfrm>
          <a:prstGeom prst="rect">
            <a:avLst/>
          </a:prstGeom>
        </p:spPr>
      </p:pic>
      <p:pic>
        <p:nvPicPr>
          <p:cNvPr id="9" name="Picture 8">
            <a:extLst>
              <a:ext uri="{FF2B5EF4-FFF2-40B4-BE49-F238E27FC236}">
                <a16:creationId xmlns:a16="http://schemas.microsoft.com/office/drawing/2014/main" id="{07A03B11-F97A-441F-9020-B30B3B6F1006}"/>
              </a:ext>
            </a:extLst>
          </p:cNvPr>
          <p:cNvPicPr>
            <a:picLocks noChangeAspect="1"/>
          </p:cNvPicPr>
          <p:nvPr/>
        </p:nvPicPr>
        <p:blipFill>
          <a:blip r:embed="rId4"/>
          <a:stretch>
            <a:fillRect/>
          </a:stretch>
        </p:blipFill>
        <p:spPr>
          <a:xfrm>
            <a:off x="6403972" y="2686044"/>
            <a:ext cx="5392152" cy="3385549"/>
          </a:xfrm>
          <a:prstGeom prst="rect">
            <a:avLst/>
          </a:prstGeom>
        </p:spPr>
      </p:pic>
    </p:spTree>
    <p:extLst>
      <p:ext uri="{BB962C8B-B14F-4D97-AF65-F5344CB8AC3E}">
        <p14:creationId xmlns:p14="http://schemas.microsoft.com/office/powerpoint/2010/main" val="163898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0743-9CFA-4132-9EBA-80936F2CA45A}"/>
              </a:ext>
            </a:extLst>
          </p:cNvPr>
          <p:cNvSpPr>
            <a:spLocks noGrp="1"/>
          </p:cNvSpPr>
          <p:nvPr>
            <p:ph type="title"/>
          </p:nvPr>
        </p:nvSpPr>
        <p:spPr>
          <a:xfrm>
            <a:off x="914400" y="1118937"/>
            <a:ext cx="10363200" cy="1314443"/>
          </a:xfrm>
        </p:spPr>
        <p:txBody>
          <a:bodyPr/>
          <a:lstStyle/>
          <a:p>
            <a:r>
              <a:rPr lang="en-US" dirty="0"/>
              <a:t>Healthcare Expenditure</a:t>
            </a:r>
          </a:p>
        </p:txBody>
      </p:sp>
      <p:pic>
        <p:nvPicPr>
          <p:cNvPr id="5" name="Content Placeholder 4">
            <a:extLst>
              <a:ext uri="{FF2B5EF4-FFF2-40B4-BE49-F238E27FC236}">
                <a16:creationId xmlns:a16="http://schemas.microsoft.com/office/drawing/2014/main" id="{2D035175-DBB4-4CC7-8E84-216A72E6BE7F}"/>
              </a:ext>
            </a:extLst>
          </p:cNvPr>
          <p:cNvPicPr>
            <a:picLocks noGrp="1" noChangeAspect="1"/>
          </p:cNvPicPr>
          <p:nvPr>
            <p:ph sz="half" idx="1"/>
          </p:nvPr>
        </p:nvPicPr>
        <p:blipFill>
          <a:blip r:embed="rId3"/>
          <a:stretch>
            <a:fillRect/>
          </a:stretch>
        </p:blipFill>
        <p:spPr>
          <a:xfrm>
            <a:off x="1110916" y="313322"/>
            <a:ext cx="9970168" cy="6231355"/>
          </a:xfrm>
          <a:prstGeom prst="rect">
            <a:avLst/>
          </a:prstGeom>
        </p:spPr>
      </p:pic>
    </p:spTree>
    <p:extLst>
      <p:ext uri="{BB962C8B-B14F-4D97-AF65-F5344CB8AC3E}">
        <p14:creationId xmlns:p14="http://schemas.microsoft.com/office/powerpoint/2010/main" val="1124242223"/>
      </p:ext>
    </p:extLst>
  </p:cSld>
  <p:clrMapOvr>
    <a:masterClrMapping/>
  </p:clrMapOvr>
</p:sld>
</file>

<file path=ppt/theme/theme1.xml><?xml version="1.0" encoding="utf-8"?>
<a:theme xmlns:a="http://schemas.openxmlformats.org/drawingml/2006/main" name="DashVTI">
  <a:themeElements>
    <a:clrScheme name="AnalogousFromRegularSeedLeftStep">
      <a:dk1>
        <a:srgbClr val="000000"/>
      </a:dk1>
      <a:lt1>
        <a:srgbClr val="FFFFFF"/>
      </a:lt1>
      <a:dk2>
        <a:srgbClr val="1B3120"/>
      </a:dk2>
      <a:lt2>
        <a:srgbClr val="F3F0F0"/>
      </a:lt2>
      <a:accent1>
        <a:srgbClr val="36AFB9"/>
      </a:accent1>
      <a:accent2>
        <a:srgbClr val="29B584"/>
      </a:accent2>
      <a:accent3>
        <a:srgbClr val="35B654"/>
      </a:accent3>
      <a:accent4>
        <a:srgbClr val="42B629"/>
      </a:accent4>
      <a:accent5>
        <a:srgbClr val="7CAF33"/>
      </a:accent5>
      <a:accent6>
        <a:srgbClr val="A8A726"/>
      </a:accent6>
      <a:hlink>
        <a:srgbClr val="C25148"/>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1098</Words>
  <Application>Microsoft Office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Aspira Webfont</vt:lpstr>
      <vt:lpstr>Calibri</vt:lpstr>
      <vt:lpstr>Grandview Display</vt:lpstr>
      <vt:lpstr>Slack-Lato</vt:lpstr>
      <vt:lpstr>DashVTI</vt:lpstr>
      <vt:lpstr>Team Viper  Are you sick of it?</vt:lpstr>
      <vt:lpstr>Proposal</vt:lpstr>
      <vt:lpstr>The datasets</vt:lpstr>
      <vt:lpstr>Data Cleanup</vt:lpstr>
      <vt:lpstr>Exploring the results</vt:lpstr>
      <vt:lpstr>Identifying the right (and wrong) focus</vt:lpstr>
      <vt:lpstr>Life Expectancy</vt:lpstr>
      <vt:lpstr>Healthcare and Life Expectancy</vt:lpstr>
      <vt:lpstr>Healthcare Expenditure</vt:lpstr>
      <vt:lpstr>Cost Analysis</vt:lpstr>
      <vt:lpstr>PowerPoint Presentation</vt:lpstr>
      <vt:lpstr>Conclusions</vt:lpstr>
      <vt:lpstr>Sources</vt:lpstr>
      <vt:lpstr>Thankssssss.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Viper</dc:title>
  <dc:creator>amanda jacobson</dc:creator>
  <cp:lastModifiedBy>Jenny Shea</cp:lastModifiedBy>
  <cp:revision>6</cp:revision>
  <dcterms:created xsi:type="dcterms:W3CDTF">2021-10-29T23:17:09Z</dcterms:created>
  <dcterms:modified xsi:type="dcterms:W3CDTF">2021-11-04T16:32:44Z</dcterms:modified>
</cp:coreProperties>
</file>